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8"/>
  </p:notesMasterIdLst>
  <p:sldIdLst>
    <p:sldId id="418" r:id="rId2"/>
    <p:sldId id="405" r:id="rId3"/>
    <p:sldId id="420" r:id="rId4"/>
    <p:sldId id="419" r:id="rId5"/>
    <p:sldId id="263" r:id="rId6"/>
    <p:sldId id="422" r:id="rId7"/>
    <p:sldId id="424" r:id="rId8"/>
    <p:sldId id="425" r:id="rId9"/>
    <p:sldId id="427" r:id="rId10"/>
    <p:sldId id="430" r:id="rId11"/>
    <p:sldId id="429" r:id="rId12"/>
    <p:sldId id="431" r:id="rId13"/>
    <p:sldId id="432" r:id="rId14"/>
    <p:sldId id="402" r:id="rId15"/>
    <p:sldId id="415" r:id="rId16"/>
    <p:sldId id="43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44" userDrawn="1">
          <p15:clr>
            <a:srgbClr val="A4A3A4"/>
          </p15:clr>
        </p15:guide>
        <p15:guide id="2" pos="36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25E1E"/>
    <a:srgbClr val="7EE3E8"/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0485" autoAdjust="0"/>
  </p:normalViewPr>
  <p:slideViewPr>
    <p:cSldViewPr snapToGrid="0" showGuides="1">
      <p:cViewPr varScale="1">
        <p:scale>
          <a:sx n="70" d="100"/>
          <a:sy n="70" d="100"/>
        </p:scale>
        <p:origin x="48" y="48"/>
      </p:cViewPr>
      <p:guideLst>
        <p:guide orient="horz" pos="1944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D5F63-25F9-4422-82EB-CD4EAD6783B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CD361-FCBF-47C3-B6E1-C4F712EDF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1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CD361-FCBF-47C3-B6E1-C4F712EDF8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70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5053-25CA-48A1-8EF2-34E9507B81DB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9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97B9-43DE-4A24-B495-D2E7244810E5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9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F8D8-63A0-4BC7-91BA-FB00AB844E6E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6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8BFF-DB77-45B9-B678-5934D1F07AF8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07173-0E8C-4A7C-B8DF-50E5E66C4FFB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4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D699-2E02-4479-9F2C-6B31E4AD3280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7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A1E8-A4C8-4122-B7EF-6272700472B3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2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C6E2-EE84-401A-9741-3A84DB617514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9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2BE4-0C4A-468D-806B-19C26C5BB18A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61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5DD0-7C44-4656-BFF3-7B606D4194AA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6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6E71-180B-4C0C-A44D-C85FA025EE85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8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4E7E3-C80A-4F8A-876F-084EA338DDC6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7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8708723" y="2257376"/>
            <a:ext cx="1964455" cy="2733554"/>
          </a:xfrm>
          <a:prstGeom prst="rect">
            <a:avLst/>
          </a:prstGeom>
          <a:solidFill>
            <a:srgbClr val="FFFF00">
              <a:alpha val="58000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844384" y="2781991"/>
            <a:ext cx="1752600" cy="182880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64471" y="2245881"/>
            <a:ext cx="2742063" cy="2755866"/>
          </a:xfrm>
          <a:prstGeom prst="rect">
            <a:avLst/>
          </a:prstGeom>
          <a:solidFill>
            <a:srgbClr val="00B050">
              <a:alpha val="58000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760561" y="2634018"/>
            <a:ext cx="1895151" cy="1931252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40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স্বা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985D-0316-4095-87C4-16D377EC9F9F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171277" y="2257376"/>
            <a:ext cx="1874788" cy="2755865"/>
          </a:xfrm>
          <a:prstGeom prst="rect">
            <a:avLst/>
          </a:prstGeom>
          <a:solidFill>
            <a:schemeClr val="accent2">
              <a:lumMod val="40000"/>
              <a:lumOff val="60000"/>
              <a:alpha val="58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248367" y="2736470"/>
            <a:ext cx="1752600" cy="182880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গ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115034" y="2245881"/>
            <a:ext cx="2495566" cy="2745049"/>
          </a:xfrm>
          <a:prstGeom prst="rect">
            <a:avLst/>
          </a:prstGeom>
          <a:solidFill>
            <a:schemeClr val="accent2">
              <a:lumMod val="75000"/>
              <a:alpha val="58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550302" y="2781991"/>
            <a:ext cx="1752600" cy="182880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ত</a:t>
            </a:r>
          </a:p>
        </p:txBody>
      </p:sp>
    </p:spTree>
    <p:extLst>
      <p:ext uri="{BB962C8B-B14F-4D97-AF65-F5344CB8AC3E}">
        <p14:creationId xmlns:p14="http://schemas.microsoft.com/office/powerpoint/2010/main" val="38795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23" grpId="0" animBg="1"/>
      <p:bldP spid="26" grpId="0"/>
      <p:bldP spid="32" grpId="0" animBg="1"/>
      <p:bldP spid="35" grpId="0"/>
      <p:bldP spid="40" grpId="0" animBg="1"/>
      <p:bldP spid="4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611206"/>
              </p:ext>
            </p:extLst>
          </p:nvPr>
        </p:nvGraphicFramePr>
        <p:xfrm>
          <a:off x="2156321" y="2697921"/>
          <a:ext cx="8445471" cy="940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5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0526">
                <a:tc>
                  <a:txBody>
                    <a:bodyPr/>
                    <a:lstStyle/>
                    <a:p>
                      <a:r>
                        <a:rPr lang="en-US" sz="24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যে</a:t>
                      </a:r>
                      <a:r>
                        <a:rPr lang="en-US" sz="2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চতুর্ভুজের চারটি</a:t>
                      </a:r>
                      <a:r>
                        <a:rPr lang="bn-IN" sz="24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বাহু পরস্পর সমান এবং প্রত্যেকটি কোন </a:t>
                      </a:r>
                      <a:r>
                        <a:rPr lang="en-US" sz="24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সমকোণ</a:t>
                      </a:r>
                      <a:r>
                        <a:rPr lang="en-US" sz="24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4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,তাকে বর্গক্ষেত্র বলে। </a:t>
                      </a:r>
                      <a:r>
                        <a:rPr lang="en-US" sz="24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চিত্রে</a:t>
                      </a:r>
                      <a:r>
                        <a:rPr lang="en-US" sz="24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ABCD </a:t>
                      </a:r>
                      <a:r>
                        <a:rPr lang="en-US" sz="24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একটি</a:t>
                      </a:r>
                      <a:r>
                        <a:rPr lang="en-US" sz="24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4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বর্গক্ষেত্র।</a:t>
                      </a:r>
                      <a:endParaRPr lang="en-US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28599" y="228600"/>
            <a:ext cx="214611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50210" y="2141065"/>
            <a:ext cx="5993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AB=BC=CD 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AD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sym typeface="Math1Mono" panose="05060400030100000101" pitchFamily="18" charset="2"/>
              </a:rPr>
              <a:t>A=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  <a:sym typeface="Math1Mono" panose="05060400030100000101" pitchFamily="18" charset="2"/>
              </a:rPr>
              <a:t> এক সমকোন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Isosceles Triangle 37"/>
          <p:cNvSpPr/>
          <p:nvPr/>
        </p:nvSpPr>
        <p:spPr>
          <a:xfrm>
            <a:off x="4375238" y="3972950"/>
            <a:ext cx="1849842" cy="1551231"/>
          </a:xfrm>
          <a:prstGeom prst="triangle">
            <a:avLst>
              <a:gd name="adj" fmla="val 100000"/>
            </a:avLst>
          </a:prstGeom>
          <a:blipFill>
            <a:blip r:embed="rId2"/>
            <a:tile tx="0" ty="0" sx="100000" sy="100000" flip="none" algn="tl"/>
          </a:blipFill>
          <a:ln w="28575"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Isosceles Triangle 38"/>
          <p:cNvSpPr/>
          <p:nvPr/>
        </p:nvSpPr>
        <p:spPr>
          <a:xfrm rot="10800000">
            <a:off x="4398660" y="3936284"/>
            <a:ext cx="1849842" cy="1551231"/>
          </a:xfrm>
          <a:prstGeom prst="triangle">
            <a:avLst>
              <a:gd name="adj" fmla="val 100000"/>
            </a:avLst>
          </a:prstGeom>
          <a:blipFill>
            <a:blip r:embed="rId2"/>
            <a:tile tx="0" ty="0" sx="100000" sy="100000" flip="none" algn="tl"/>
          </a:blip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992322" y="3710759"/>
            <a:ext cx="2572251" cy="1981597"/>
            <a:chOff x="6871694" y="1418468"/>
            <a:chExt cx="5082879" cy="2099728"/>
          </a:xfrm>
        </p:grpSpPr>
        <p:sp>
          <p:nvSpPr>
            <p:cNvPr id="41" name="Rectangle 40"/>
            <p:cNvSpPr/>
            <p:nvPr/>
          </p:nvSpPr>
          <p:spPr>
            <a:xfrm>
              <a:off x="7649064" y="1637284"/>
              <a:ext cx="3634656" cy="1702717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71694" y="2980515"/>
              <a:ext cx="1009189" cy="523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145873" y="2994976"/>
              <a:ext cx="808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B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1107845" y="1469305"/>
              <a:ext cx="808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C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59665" y="1418468"/>
              <a:ext cx="808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D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156321" y="5808291"/>
            <a:ext cx="868680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 কর্ণ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AC,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বর্গক্ষেত্রটিকে সমান দুইটি ত্রিভুজক্ষেত্রে বিভক্ত করে।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34913" y="380500"/>
            <a:ext cx="1719550" cy="1446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25577" y="1555842"/>
            <a:ext cx="200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24947" y="159308"/>
            <a:ext cx="206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91469" y="172998"/>
            <a:ext cx="192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91469" y="1477409"/>
            <a:ext cx="20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23" name="Minus 22"/>
          <p:cNvSpPr/>
          <p:nvPr/>
        </p:nvSpPr>
        <p:spPr>
          <a:xfrm>
            <a:off x="4193892" y="1052052"/>
            <a:ext cx="289516" cy="109183"/>
          </a:xfrm>
          <a:prstGeom prst="mathMinus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inus 23"/>
          <p:cNvSpPr/>
          <p:nvPr/>
        </p:nvSpPr>
        <p:spPr>
          <a:xfrm>
            <a:off x="5935360" y="1054324"/>
            <a:ext cx="289516" cy="109183"/>
          </a:xfrm>
          <a:prstGeom prst="mathMinus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337138" y="380199"/>
            <a:ext cx="195868" cy="316323"/>
          </a:xfrm>
          <a:prstGeom prst="rect">
            <a:avLst/>
          </a:prstGeom>
          <a:noFill/>
          <a:ln w="38100">
            <a:solidFill>
              <a:srgbClr val="025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337055" y="1542194"/>
            <a:ext cx="195868" cy="293206"/>
          </a:xfrm>
          <a:prstGeom prst="rect">
            <a:avLst/>
          </a:prstGeom>
          <a:noFill/>
          <a:ln w="38100">
            <a:solidFill>
              <a:srgbClr val="025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58595" y="380200"/>
            <a:ext cx="195868" cy="281810"/>
          </a:xfrm>
          <a:prstGeom prst="rect">
            <a:avLst/>
          </a:prstGeom>
          <a:noFill/>
          <a:ln w="38100">
            <a:solidFill>
              <a:srgbClr val="025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858595" y="1514142"/>
            <a:ext cx="195868" cy="296494"/>
          </a:xfrm>
          <a:prstGeom prst="rect">
            <a:avLst/>
          </a:prstGeom>
          <a:noFill/>
          <a:ln w="38100">
            <a:solidFill>
              <a:srgbClr val="025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Minus 26"/>
          <p:cNvSpPr/>
          <p:nvPr/>
        </p:nvSpPr>
        <p:spPr>
          <a:xfrm rot="16200000">
            <a:off x="4990212" y="377684"/>
            <a:ext cx="428276" cy="51520"/>
          </a:xfrm>
          <a:prstGeom prst="mathMinus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Minus 28"/>
          <p:cNvSpPr/>
          <p:nvPr/>
        </p:nvSpPr>
        <p:spPr>
          <a:xfrm rot="16200000">
            <a:off x="4990095" y="1774881"/>
            <a:ext cx="419753" cy="60272"/>
          </a:xfrm>
          <a:prstGeom prst="mathMinus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BC79-BBEB-4107-BD0F-C5EAE680D9E1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63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5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25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75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25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8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mph" presetSubtype="0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animRot by="10800000">
                                      <p:cBhvr>
                                        <p:cTn id="9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-0.00278 L 0.24739 0.00879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31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8" grpId="0"/>
      <p:bldP spid="38" grpId="0" animBg="1"/>
      <p:bldP spid="38" grpId="1" animBg="1"/>
      <p:bldP spid="39" grpId="0" animBg="1"/>
      <p:bldP spid="39" grpId="1" animBg="1"/>
      <p:bldP spid="39" grpId="2" animBg="1"/>
      <p:bldP spid="39" grpId="3" animBg="1"/>
      <p:bldP spid="9" grpId="0" animBg="1"/>
      <p:bldP spid="19" grpId="0"/>
      <p:bldP spid="20" grpId="0"/>
      <p:bldP spid="21" grpId="0"/>
      <p:bldP spid="22" grpId="0"/>
      <p:bldP spid="23" grpId="0" animBg="1"/>
      <p:bldP spid="24" grpId="0" animBg="1"/>
      <p:bldP spid="33" grpId="0" animBg="1"/>
      <p:bldP spid="34" grpId="0" animBg="1"/>
      <p:bldP spid="35" grpId="0" animBg="1"/>
      <p:bldP spid="36" grpId="0" animBg="1"/>
      <p:bldP spid="27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815152" y="174309"/>
            <a:ext cx="769633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 ক্ষেত্রফল,পরিসীমা এবং কর্ণের দৈর্ঘ্যের সূত্র নির্ণয়ঃ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34016" y="759084"/>
            <a:ext cx="762500" cy="421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24925" y="1034985"/>
            <a:ext cx="762500" cy="421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4184" y="970054"/>
            <a:ext cx="762500" cy="421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913440" y="2609659"/>
            <a:ext cx="762500" cy="421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24925" y="1634817"/>
            <a:ext cx="762500" cy="421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26438" y="1215738"/>
            <a:ext cx="1787857" cy="15542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3989" y="2426473"/>
            <a:ext cx="762500" cy="421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3004095" y="2455964"/>
            <a:ext cx="762500" cy="421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804184" y="1654005"/>
            <a:ext cx="762500" cy="421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1426438" y="1215738"/>
            <a:ext cx="1787857" cy="15542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89294" y="1638029"/>
            <a:ext cx="762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4195003" y="970054"/>
                <a:ext cx="7211024" cy="563910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মনে করি ,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ABCD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</a:t>
                </a:r>
                <a:r>
                  <a:rPr lang="en-US" sz="24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ক্ষেত্রে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্র প্রতি বাহুর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AB=BC=CD=DA=a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কর্ণ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AC=d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একক।</a:t>
                </a:r>
              </a:p>
              <a:p>
                <a:r>
                  <a:rPr lang="bn-IN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আমরা জানি, বর্গক্ষেত্রের কর্ণ বর্গক্ষেত্রটিকে </a:t>
                </a:r>
                <a:r>
                  <a:rPr lang="bn-IN" sz="2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দুইটি  </a:t>
                </a:r>
              </a:p>
              <a:p>
                <a:r>
                  <a:rPr lang="bn-IN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ত্রিভুজক্ষেত্রে </a:t>
                </a:r>
                <a:r>
                  <a:rPr lang="bn-IN" sz="2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বিভক্ত করে। </a:t>
                </a:r>
                <a:endParaRPr lang="bn-IN" sz="24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>
                    <a:solidFill>
                      <a:srgbClr val="002060"/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∴ </a:t>
                </a:r>
                <a:r>
                  <a:rPr lang="bn-IN" sz="24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</a:t>
                </a:r>
                <a:r>
                  <a:rPr lang="en-US" sz="24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2400" b="1" dirty="0">
                    <a:solidFill>
                      <a:srgbClr val="002060"/>
                    </a:solidFill>
                  </a:rPr>
                  <a:t>ABCD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24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24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solidFill>
                      <a:srgbClr val="002060"/>
                    </a:solidFill>
                  </a:rPr>
                  <a:t>= 2×ΔABC </a:t>
                </a:r>
                <a:r>
                  <a:rPr lang="bn-IN" sz="2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 ক্ষেত্রফল</a:t>
                </a:r>
              </a:p>
              <a:p>
                <a:r>
                  <a:rPr lang="en-US" sz="2400" dirty="0">
                    <a:solidFill>
                      <a:srgbClr val="002060"/>
                    </a:solidFill>
                  </a:rPr>
                  <a:t>                        </a:t>
                </a:r>
                <a:r>
                  <a:rPr lang="bn-IN" sz="2400" dirty="0" smtClean="0">
                    <a:solidFill>
                      <a:srgbClr val="002060"/>
                    </a:solidFill>
                  </a:rPr>
                  <a:t>               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  </a:t>
                </a:r>
                <a:r>
                  <a:rPr lang="en-US" sz="2400" dirty="0">
                    <a:solidFill>
                      <a:srgbClr val="002060"/>
                    </a:solidFill>
                  </a:rPr>
                  <a:t>=</a:t>
                </a:r>
                <a:r>
                  <a:rPr lang="bn-IN" sz="2400" dirty="0">
                    <a:solidFill>
                      <a:srgbClr val="002060"/>
                    </a:solidFill>
                  </a:rPr>
                  <a:t> </a:t>
                </a:r>
                <a:r>
                  <a:rPr lang="bn-IN" sz="2400" dirty="0" smtClean="0">
                    <a:solidFill>
                      <a:srgbClr val="002060"/>
                    </a:solidFill>
                  </a:rPr>
                  <a:t>2×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I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bn-I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bn-IN" sz="2400" dirty="0">
                    <a:solidFill>
                      <a:srgbClr val="002060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a.a</a:t>
                </a:r>
                <a:endParaRPr lang="bn-IN" sz="2400" dirty="0" smtClean="0">
                  <a:solidFill>
                    <a:srgbClr val="002060"/>
                  </a:solidFill>
                </a:endParaRPr>
              </a:p>
              <a:p>
                <a:r>
                  <a:rPr lang="bn-IN" sz="2400" dirty="0">
                    <a:solidFill>
                      <a:srgbClr val="002060"/>
                    </a:solidFill>
                  </a:rPr>
                  <a:t> </a:t>
                </a:r>
                <a:r>
                  <a:rPr lang="bn-IN" sz="2400" dirty="0" smtClean="0">
                    <a:solidFill>
                      <a:srgbClr val="002060"/>
                    </a:solidFill>
                  </a:rPr>
                  <a:t>                                   </a:t>
                </a:r>
                <a:r>
                  <a:rPr lang="en-US" sz="2400" dirty="0">
                    <a:solidFill>
                      <a:srgbClr val="002060"/>
                    </a:solidFill>
                  </a:rPr>
                  <a:t>=</a:t>
                </a:r>
                <a:r>
                  <a:rPr lang="bn-IN" sz="2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𝑎</m:t>
                        </m:r>
                      </m:e>
                      <m:sup>
                        <m:r>
                          <a:rPr 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2400" dirty="0">
                    <a:solidFill>
                      <a:srgbClr val="00206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</a:t>
                </a:r>
                <a:r>
                  <a:rPr lang="en-US" sz="2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bn-IN" sz="1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(</m:t>
                        </m:r>
                        <m:r>
                          <a:rPr lang="bn-IN" sz="1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বাহুর</m:t>
                        </m:r>
                        <m:r>
                          <a:rPr lang="bn-IN" sz="1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 </m:t>
                        </m:r>
                        <m:r>
                          <a:rPr lang="bn-IN" sz="1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দৈর্ঘ্য</m:t>
                        </m:r>
                        <m:r>
                          <a:rPr lang="bn-IN" sz="1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)</m:t>
                        </m:r>
                      </m:e>
                      <m:sup>
                        <m:r>
                          <a:rPr lang="en-US" sz="1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</a:t>
                </a:r>
                <a:endParaRPr lang="bn-IN" sz="2400" dirty="0" smtClean="0">
                  <a:solidFill>
                    <a:srgbClr val="002060"/>
                  </a:solidFill>
                </a:endParaRPr>
              </a:p>
              <a:p>
                <a:r>
                  <a:rPr lang="bn-IN" sz="24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বর্গক্ষেত্র 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ABCD </a:t>
                </a:r>
                <a:r>
                  <a:rPr lang="bn-IN" sz="24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পরিসীমা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s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:r>
                  <a:rPr lang="en-US" sz="2400" dirty="0">
                    <a:solidFill>
                      <a:srgbClr val="002060"/>
                    </a:solidFill>
                    <a:latin typeface="Algerian" panose="04020705040A02060702" pitchFamily="8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Algerian" panose="04020705040A02060702" pitchFamily="82" charset="0"/>
                    <a:cs typeface="NikoshBAN" panose="02000000000000000000" pitchFamily="2" charset="0"/>
                  </a:rPr>
                  <a:t>2(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AB+BC)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bn-IN" sz="2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  =</a:t>
                </a:r>
                <a:r>
                  <a:rPr lang="en-US" sz="2400" dirty="0">
                    <a:solidFill>
                      <a:srgbClr val="002060"/>
                    </a:solidFill>
                    <a:latin typeface="Algerian" panose="04020705040A02060702" pitchFamily="8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Algerian" panose="04020705040A02060702" pitchFamily="82" charset="0"/>
                    <a:cs typeface="NikoshBAN" panose="02000000000000000000" pitchFamily="2" charset="0"/>
                  </a:rPr>
                  <a:t>2(</a:t>
                </a:r>
                <a:r>
                  <a:rPr lang="en-US" sz="24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a+a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)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en-US" sz="2400" dirty="0">
                    <a:solidFill>
                      <a:srgbClr val="002060"/>
                    </a:solidFill>
                    <a:latin typeface="Vindabody"/>
                    <a:cs typeface="NikoshBAN" panose="02000000000000000000" pitchFamily="2" charset="0"/>
                  </a:rPr>
                  <a:t>4a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একক।</a:t>
                </a:r>
              </a:p>
              <a:p>
                <a:r>
                  <a:rPr lang="bn-IN" sz="2400" dirty="0" smtClean="0">
                    <a:solidFill>
                      <a:srgbClr val="002060"/>
                    </a:solidFill>
                    <a:cs typeface="NikoshBAN" panose="02000000000000000000" pitchFamily="2" charset="0"/>
                  </a:rPr>
                  <a:t>আবার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ABC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ত্রিভুজটি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সমকোণী</a:t>
                </a:r>
                <a:r>
                  <a:rPr lang="en-US" sz="2400" dirty="0">
                    <a:solidFill>
                      <a:srgbClr val="002060"/>
                    </a:solidFill>
                  </a:rPr>
                  <a:t>।</a:t>
                </a:r>
              </a:p>
              <a:p>
                <a:r>
                  <a:rPr lang="en-US" sz="2400" dirty="0">
                    <a:solidFill>
                      <a:srgbClr val="002060"/>
                    </a:solidFill>
                  </a:rPr>
                  <a:t>   </a:t>
                </a:r>
                <a:r>
                  <a:rPr lang="bn-IN" sz="2400" dirty="0" smtClean="0">
                    <a:solidFill>
                      <a:srgbClr val="002060"/>
                    </a:solidFill>
                  </a:rPr>
                  <a:t>  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∴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𝐴𝐶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𝐴𝐵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𝐵𝐶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2400" dirty="0">
                    <a:solidFill>
                      <a:srgbClr val="002060"/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 </a:t>
                </a:r>
                <a:endParaRPr lang="bn-IN" sz="2400" dirty="0" smtClean="0">
                  <a:solidFill>
                    <a:srgbClr val="00206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  <a:p>
                <a:r>
                  <a:rPr lang="bn-IN" sz="2400" dirty="0" smtClean="0">
                    <a:solidFill>
                      <a:srgbClr val="002060"/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     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বা</a:t>
                </a:r>
                <a:r>
                  <a:rPr lang="bn-IN" sz="2400" dirty="0">
                    <a:solidFill>
                      <a:srgbClr val="002060"/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bn-IN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 </m:t>
                        </m:r>
                        <m:r>
                          <a:rPr 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𝑑</m:t>
                        </m:r>
                      </m:e>
                      <m:sup>
                        <m:r>
                          <a:rPr 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=</m:t>
                    </m:r>
                    <m:sSup>
                      <m:sSupPr>
                        <m:ctrlPr>
                          <a:rPr 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𝑎</m:t>
                        </m:r>
                      </m:e>
                      <m:sup>
                        <m:r>
                          <a:rPr 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+</m:t>
                    </m:r>
                    <m:sSup>
                      <m:sSupPr>
                        <m:ctrlPr>
                          <a:rPr 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𝑎</m:t>
                        </m:r>
                      </m:e>
                      <m:sup>
                        <m:r>
                          <a:rPr 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</a:t>
                </a:r>
                <a:endParaRPr lang="bn-IN" sz="2400" dirty="0" smtClean="0">
                  <a:solidFill>
                    <a:srgbClr val="002060"/>
                  </a:solidFill>
                </a:endParaRPr>
              </a:p>
              <a:p>
                <a:r>
                  <a:rPr lang="bn-IN" sz="2400" dirty="0">
                    <a:solidFill>
                      <a:srgbClr val="002060"/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     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∴ </a:t>
                </a:r>
                <a:r>
                  <a:rPr lang="en-US" sz="2400" dirty="0">
                    <a:solidFill>
                      <a:srgbClr val="002060"/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Vindabody"/>
                  </a:rPr>
                  <a:t>a</a:t>
                </a:r>
                <a:r>
                  <a:rPr lang="en-US" sz="2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2400" dirty="0">
                  <a:solidFill>
                    <a:srgbClr val="002060"/>
                  </a:solidFill>
                </a:endParaRPr>
              </a:p>
              <a:p>
                <a:r>
                  <a:rPr lang="bn-IN" sz="24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</a:t>
                </a:r>
                <a:r>
                  <a:rPr lang="bn-IN" sz="24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 </a:t>
                </a:r>
                <a:r>
                  <a:rPr lang="en-US" sz="24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ABCD </a:t>
                </a:r>
                <a:r>
                  <a:rPr lang="bn-IN" sz="24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 কর্ণের দৈর্ঘ্য,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d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Vindabody"/>
                  </a:rPr>
                  <a:t>a</a:t>
                </a:r>
                <a:r>
                  <a:rPr lang="en-US" sz="2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  <a:endParaRPr lang="en-US" sz="2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003" y="970054"/>
                <a:ext cx="7211024" cy="5639108"/>
              </a:xfrm>
              <a:prstGeom prst="rect">
                <a:avLst/>
              </a:prstGeom>
              <a:blipFill>
                <a:blip r:embed="rId2"/>
                <a:stretch>
                  <a:fillRect l="-1181" t="-75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C17B-8422-4D4A-86AC-7209270FD49D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09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25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75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25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75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25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75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25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5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75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5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625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500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775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500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9250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500"/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75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1500"/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225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500"/>
                                        <p:tgtEl>
                                          <p:spTgt spid="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375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500"/>
                                        <p:tgtEl>
                                          <p:spTgt spid="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/>
      <p:bldP spid="10" grpId="0"/>
      <p:bldP spid="11" grpId="0"/>
      <p:bldP spid="12" grpId="0"/>
      <p:bldP spid="13" grpId="0"/>
      <p:bldP spid="15" grpId="0" animBg="1"/>
      <p:bldP spid="20" grpId="0"/>
      <p:bldP spid="21" grpId="0"/>
      <p:bldP spid="23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402044" y="5140036"/>
            <a:ext cx="9229563" cy="6193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আয়তক্ষেএ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</a:p>
        </p:txBody>
      </p:sp>
      <p:sp>
        <p:nvSpPr>
          <p:cNvPr id="2" name="Rectangle 1"/>
          <p:cNvSpPr/>
          <p:nvPr/>
        </p:nvSpPr>
        <p:spPr>
          <a:xfrm>
            <a:off x="1364342" y="1886856"/>
            <a:ext cx="3149601" cy="19304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402044" y="1872340"/>
            <a:ext cx="2105308" cy="1921268"/>
            <a:chOff x="1344393" y="1886855"/>
            <a:chExt cx="2197093" cy="1974347"/>
          </a:xfrm>
          <a:solidFill>
            <a:schemeClr val="accent2">
              <a:lumMod val="20000"/>
              <a:lumOff val="80000"/>
            </a:schemeClr>
          </a:solidFill>
        </p:grpSpPr>
        <p:cxnSp>
          <p:nvCxnSpPr>
            <p:cNvPr id="10" name="Straight Connector 9"/>
            <p:cNvCxnSpPr/>
            <p:nvPr/>
          </p:nvCxnSpPr>
          <p:spPr>
            <a:xfrm flipH="1">
              <a:off x="3526971" y="1886855"/>
              <a:ext cx="14515" cy="1959431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1344393" y="1929168"/>
              <a:ext cx="2182578" cy="1932034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724872" y="2680781"/>
            <a:ext cx="4006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bn-IN" sz="3200" dirty="0" smtClean="0"/>
              <a:t>1</a:t>
            </a:r>
            <a:r>
              <a:rPr lang="en-US" sz="3200" dirty="0" smtClean="0"/>
              <a:t>0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NikoshBAN" panose="02000000000000000000" pitchFamily="2" charset="0"/>
              </a:rPr>
              <a:t>→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40542" y="2616068"/>
            <a:ext cx="2990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64342" y="2252253"/>
            <a:ext cx="2943403" cy="727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402044" y="2898758"/>
            <a:ext cx="3111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</a:t>
            </a:r>
            <a:r>
              <a:rPr lang="en-US" sz="2800" dirty="0" smtClean="0"/>
              <a:t>2000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364342" y="403108"/>
            <a:ext cx="9267265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D8D3-8CD9-4D83-BB8D-C47E85ABBC93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88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2.96296E-6 L 0.56966 0.009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77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75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9" grpId="0"/>
      <p:bldP spid="31" grpId="0"/>
      <p:bldP spid="30" grpId="0"/>
      <p:bldP spid="32" grpId="0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584182" y="217232"/>
            <a:ext cx="8183902" cy="610168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আয়তক্ষেএের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bn-IN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smtClean="0"/>
              <a:t>x</a:t>
            </a:r>
            <a:r>
              <a:rPr lang="bn-IN" sz="2000" dirty="0" smtClean="0"/>
              <a:t>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আয়তক্ষেএের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y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 </a:t>
            </a:r>
            <a:r>
              <a:rPr lang="bn-IN" sz="2000" dirty="0" smtClean="0"/>
              <a:t>।</a:t>
            </a:r>
          </a:p>
          <a:p>
            <a:pPr marL="0" indent="0">
              <a:buNone/>
            </a:pPr>
            <a:r>
              <a:rPr lang="bn-IN" sz="2000" dirty="0"/>
              <a:t> </a:t>
            </a:r>
            <a:r>
              <a:rPr lang="bn-IN" sz="2000" dirty="0" smtClean="0"/>
              <a:t>             </a:t>
            </a:r>
            <a:r>
              <a:rPr lang="en-US" sz="20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∴</a:t>
            </a:r>
            <a:r>
              <a:rPr lang="bn-IN" sz="2000" dirty="0" smtClean="0"/>
              <a:t>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 ক্ষেত্রফল </a:t>
            </a:r>
            <a:r>
              <a:rPr lang="en-US" sz="2000" dirty="0" err="1" smtClean="0"/>
              <a:t>xy</a:t>
            </a:r>
            <a:r>
              <a:rPr lang="en-US" sz="2000" dirty="0" smtClean="0"/>
              <a:t>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বর্গমিটার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bn-IN" sz="2000" dirty="0" smtClean="0"/>
              <a:t>  </a:t>
            </a:r>
            <a:r>
              <a:rPr lang="en-US" sz="2000" dirty="0" smtClean="0"/>
              <a:t>        </a:t>
            </a:r>
            <a:r>
              <a:rPr lang="bn-IN" sz="2000" dirty="0" smtClean="0"/>
              <a:t>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প্রশ্নমতে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 smtClean="0"/>
              <a:t>    </a:t>
            </a:r>
            <a:r>
              <a:rPr lang="en-US" sz="2000" dirty="0" err="1" smtClean="0"/>
              <a:t>xy</a:t>
            </a:r>
            <a:r>
              <a:rPr lang="en-US" sz="2000" dirty="0" smtClean="0"/>
              <a:t> </a:t>
            </a:r>
            <a:r>
              <a:rPr lang="en-US" sz="2000" dirty="0" smtClean="0"/>
              <a:t>= 2000 ……………..(</a:t>
            </a:r>
            <a:r>
              <a:rPr lang="en-US" sz="2000" dirty="0" err="1" smtClean="0"/>
              <a:t>i</a:t>
            </a:r>
            <a:r>
              <a:rPr lang="en-US" sz="2000" dirty="0" smtClean="0"/>
              <a:t>)    </a:t>
            </a:r>
            <a:r>
              <a:rPr lang="bn-IN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000" dirty="0" smtClean="0"/>
              <a:t> </a:t>
            </a:r>
            <a:r>
              <a:rPr lang="bn-IN" sz="2000" dirty="0" smtClean="0"/>
              <a:t>  </a:t>
            </a:r>
            <a:r>
              <a:rPr lang="en-US" sz="2000" dirty="0" smtClean="0"/>
              <a:t>y = </a:t>
            </a:r>
            <a:r>
              <a:rPr lang="en-US" sz="2000" dirty="0"/>
              <a:t>x </a:t>
            </a:r>
            <a:r>
              <a:rPr lang="en-US" sz="2000" dirty="0" smtClean="0"/>
              <a:t>– 10 </a:t>
            </a:r>
            <a:r>
              <a:rPr lang="bn-IN" sz="2000" dirty="0" smtClean="0"/>
              <a:t> </a:t>
            </a:r>
            <a:r>
              <a:rPr lang="en-US" sz="2000" dirty="0" smtClean="0"/>
              <a:t>………………(</a:t>
            </a:r>
            <a:r>
              <a:rPr lang="en-US" sz="2000" dirty="0" smtClean="0"/>
              <a:t>ii)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bn-IN" sz="2000" dirty="0" smtClean="0"/>
              <a:t>       </a:t>
            </a:r>
            <a:r>
              <a:rPr lang="en-US" sz="2000" dirty="0" smtClean="0"/>
              <a:t>y</a:t>
            </a:r>
            <a:r>
              <a:rPr lang="bn-IN" sz="2000" dirty="0" smtClean="0"/>
              <a:t>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এর মান 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)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নং এ বসিয়ে পাই </a:t>
            </a:r>
            <a:r>
              <a:rPr lang="bn-IN" sz="2000" dirty="0"/>
              <a:t>, </a:t>
            </a:r>
            <a:endParaRPr lang="bn-IN" sz="2000" dirty="0" smtClean="0"/>
          </a:p>
          <a:p>
            <a:pPr>
              <a:buNone/>
            </a:pPr>
            <a:r>
              <a:rPr lang="bn-IN" sz="2000" dirty="0" smtClean="0"/>
              <a:t>         </a:t>
            </a:r>
            <a:r>
              <a:rPr lang="en-US" sz="2000" dirty="0" smtClean="0"/>
              <a:t> </a:t>
            </a:r>
            <a:r>
              <a:rPr lang="en-US" sz="2000" dirty="0"/>
              <a:t>x(x – </a:t>
            </a:r>
            <a:r>
              <a:rPr lang="en-US" sz="2000" dirty="0" smtClean="0"/>
              <a:t>10 </a:t>
            </a:r>
            <a:r>
              <a:rPr lang="en-US" sz="2000" dirty="0"/>
              <a:t>) = </a:t>
            </a:r>
            <a:r>
              <a:rPr lang="en-US" sz="2000" dirty="0" smtClean="0"/>
              <a:t>2000 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    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000" dirty="0"/>
              <a:t>, </a:t>
            </a:r>
            <a:r>
              <a:rPr lang="en-US" sz="2000" dirty="0"/>
              <a:t>x² – </a:t>
            </a:r>
            <a:r>
              <a:rPr lang="en-US" sz="2000" dirty="0" smtClean="0"/>
              <a:t>10x  </a:t>
            </a:r>
            <a:r>
              <a:rPr lang="en-US" sz="2000" dirty="0"/>
              <a:t>=  </a:t>
            </a:r>
            <a:r>
              <a:rPr lang="en-US" sz="2000" dirty="0" smtClean="0"/>
              <a:t>2000     </a:t>
            </a:r>
            <a:endParaRPr lang="bn-IN" sz="2000" dirty="0" smtClean="0"/>
          </a:p>
          <a:p>
            <a:pPr>
              <a:buNone/>
            </a:pP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/>
              <a:t>x² </a:t>
            </a:r>
            <a:r>
              <a:rPr lang="en-US" sz="2000" dirty="0"/>
              <a:t>– </a:t>
            </a:r>
            <a:r>
              <a:rPr lang="en-US" sz="2000" dirty="0" smtClean="0"/>
              <a:t>10x </a:t>
            </a:r>
            <a:r>
              <a:rPr lang="en-US" sz="2000" dirty="0"/>
              <a:t>–  </a:t>
            </a:r>
            <a:r>
              <a:rPr lang="en-US" sz="2000" dirty="0" smtClean="0"/>
              <a:t>2000 </a:t>
            </a:r>
            <a:r>
              <a:rPr lang="en-US" sz="2000" dirty="0"/>
              <a:t>= 0  </a:t>
            </a:r>
          </a:p>
          <a:p>
            <a:pPr>
              <a:buNone/>
            </a:pPr>
            <a:r>
              <a:rPr lang="en-US" sz="2000" dirty="0"/>
              <a:t>     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000" dirty="0"/>
              <a:t>, </a:t>
            </a:r>
            <a:r>
              <a:rPr lang="en-US" sz="2000" dirty="0"/>
              <a:t>x² – </a:t>
            </a:r>
            <a:r>
              <a:rPr lang="en-US" sz="2000" dirty="0" smtClean="0"/>
              <a:t>50x </a:t>
            </a:r>
            <a:r>
              <a:rPr lang="en-US" sz="2000" dirty="0"/>
              <a:t>+ </a:t>
            </a:r>
            <a:r>
              <a:rPr lang="en-US" sz="2000" dirty="0"/>
              <a:t>40x – </a:t>
            </a:r>
            <a:r>
              <a:rPr lang="en-US" sz="2000" dirty="0" smtClean="0"/>
              <a:t>2000 </a:t>
            </a:r>
            <a:r>
              <a:rPr lang="en-US" sz="2000" dirty="0"/>
              <a:t>= 0 </a:t>
            </a:r>
            <a:r>
              <a:rPr lang="en-US" sz="2000" dirty="0" smtClean="0"/>
              <a:t>    </a:t>
            </a:r>
            <a:endParaRPr lang="bn-IN" sz="2000" dirty="0" smtClean="0"/>
          </a:p>
          <a:p>
            <a:pPr>
              <a:buNone/>
            </a:pP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000" dirty="0"/>
              <a:t>, x(x – 5</a:t>
            </a:r>
            <a:r>
              <a:rPr lang="en-US" sz="2000" dirty="0" smtClean="0"/>
              <a:t>0) </a:t>
            </a:r>
            <a:r>
              <a:rPr lang="en-US" sz="2000" dirty="0"/>
              <a:t>+ </a:t>
            </a:r>
            <a:r>
              <a:rPr lang="en-US" sz="2000" dirty="0"/>
              <a:t>40(x – </a:t>
            </a:r>
            <a:r>
              <a:rPr lang="en-US" sz="2000" dirty="0" smtClean="0"/>
              <a:t>50</a:t>
            </a:r>
            <a:r>
              <a:rPr lang="en-US" sz="2000" dirty="0" smtClean="0"/>
              <a:t>) </a:t>
            </a:r>
            <a:r>
              <a:rPr lang="en-US" sz="2000" dirty="0"/>
              <a:t>= 0  </a:t>
            </a:r>
          </a:p>
          <a:p>
            <a:pPr>
              <a:buNone/>
            </a:pPr>
            <a:r>
              <a:rPr lang="en-US" sz="2000" dirty="0"/>
              <a:t>     </a:t>
            </a:r>
            <a:r>
              <a:rPr lang="bn-IN" sz="2000" dirty="0" smtClean="0"/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000" dirty="0"/>
              <a:t>, (x – 5</a:t>
            </a:r>
            <a:r>
              <a:rPr lang="en-US" sz="2000" dirty="0" smtClean="0"/>
              <a:t>0)(</a:t>
            </a:r>
            <a:r>
              <a:rPr lang="en-US" sz="2000" dirty="0"/>
              <a:t>x + </a:t>
            </a:r>
            <a:r>
              <a:rPr lang="en-US" sz="2000" dirty="0" smtClean="0"/>
              <a:t>40</a:t>
            </a:r>
            <a:r>
              <a:rPr lang="en-US" sz="2000" dirty="0"/>
              <a:t>) = 0  </a:t>
            </a:r>
            <a:endParaRPr lang="bn-IN" sz="2000" dirty="0" smtClean="0"/>
          </a:p>
          <a:p>
            <a:pPr>
              <a:buNone/>
            </a:pPr>
            <a:r>
              <a:rPr lang="bn-IN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bn-IN" sz="20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   </a:t>
            </a:r>
            <a:r>
              <a:rPr lang="en-US" sz="20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∴</a:t>
            </a:r>
            <a:r>
              <a:rPr lang="bn-IN" sz="20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sz="2000" dirty="0" smtClean="0"/>
              <a:t> x – 50 = </a:t>
            </a:r>
            <a:r>
              <a:rPr lang="en-US" sz="2000" dirty="0"/>
              <a:t>0   </a:t>
            </a:r>
            <a:r>
              <a:rPr lang="bn-IN" sz="2000" dirty="0" smtClean="0"/>
              <a:t> 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2000" dirty="0"/>
              <a:t>, </a:t>
            </a:r>
            <a:r>
              <a:rPr lang="bn-IN" sz="2000" dirty="0" smtClean="0"/>
              <a:t> </a:t>
            </a:r>
            <a:r>
              <a:rPr lang="en-US" sz="2000" dirty="0" smtClean="0"/>
              <a:t>  </a:t>
            </a:r>
            <a:r>
              <a:rPr lang="en-US" sz="2000" dirty="0"/>
              <a:t>x + </a:t>
            </a:r>
            <a:r>
              <a:rPr lang="en-US" sz="2000" dirty="0" smtClean="0"/>
              <a:t>40 </a:t>
            </a:r>
            <a:r>
              <a:rPr lang="en-US" sz="2000" dirty="0" smtClean="0"/>
              <a:t>= 0  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 </a:t>
            </a:r>
            <a:r>
              <a:rPr lang="bn-IN" sz="2000" dirty="0" smtClean="0"/>
              <a:t>  </a:t>
            </a:r>
            <a:r>
              <a:rPr lang="en-US" sz="2000" dirty="0" smtClean="0"/>
              <a:t> </a:t>
            </a:r>
            <a:r>
              <a:rPr 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∴</a:t>
            </a:r>
            <a:r>
              <a:rPr lang="en-US" sz="2000" dirty="0" smtClean="0"/>
              <a:t>  </a:t>
            </a:r>
            <a:r>
              <a:rPr lang="en-US" sz="2000" dirty="0"/>
              <a:t>x= 5</a:t>
            </a:r>
            <a:r>
              <a:rPr lang="en-US" sz="2000" dirty="0" smtClean="0"/>
              <a:t>0 </a:t>
            </a:r>
            <a:r>
              <a:rPr lang="bn-IN" sz="2000" dirty="0" smtClean="0"/>
              <a:t>                    </a:t>
            </a:r>
            <a:r>
              <a:rPr lang="en-US" sz="20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∴</a:t>
            </a:r>
            <a:r>
              <a:rPr lang="en-US" sz="2000" dirty="0" smtClean="0"/>
              <a:t> x</a:t>
            </a:r>
            <a:r>
              <a:rPr lang="en-US" sz="2000" dirty="0"/>
              <a:t>= </a:t>
            </a:r>
            <a:r>
              <a:rPr lang="en-US" sz="2000" dirty="0" smtClean="0"/>
              <a:t>-40   </a:t>
            </a:r>
            <a:r>
              <a:rPr lang="bn-IN" sz="2000" dirty="0" smtClean="0"/>
              <a:t>[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গ্রহনযোগ্য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নহে</a:t>
            </a:r>
            <a:r>
              <a:rPr lang="bn-IN" sz="2000" dirty="0" smtClean="0"/>
              <a:t>]</a:t>
            </a:r>
          </a:p>
          <a:p>
            <a:pPr>
              <a:buNone/>
            </a:pPr>
            <a:r>
              <a:rPr lang="en-US" sz="2000" dirty="0"/>
              <a:t>x 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/>
              <a:t>(ii)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সমীকরনে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বসিয়ে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,  </a:t>
            </a:r>
          </a:p>
          <a:p>
            <a:pPr>
              <a:buNone/>
            </a:pPr>
            <a:r>
              <a:rPr lang="en-US" sz="2000" dirty="0"/>
              <a:t>   </a:t>
            </a:r>
            <a:r>
              <a:rPr lang="bn-IN" sz="2000" dirty="0"/>
              <a:t>           </a:t>
            </a:r>
            <a:r>
              <a:rPr lang="en-US" sz="2000" dirty="0"/>
              <a:t>  y = 50 - </a:t>
            </a:r>
            <a:r>
              <a:rPr lang="en-US" sz="2000" dirty="0" smtClean="0"/>
              <a:t>10  </a:t>
            </a:r>
            <a:r>
              <a:rPr lang="en-US" sz="2000" dirty="0"/>
              <a:t>= 40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∴</a:t>
            </a:r>
            <a:r>
              <a:rPr lang="en-US" sz="2000" dirty="0"/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আয়তক্ষেএের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/>
              <a:t>50 </a:t>
            </a:r>
            <a:r>
              <a:rPr lang="bn-IN" sz="2000" dirty="0"/>
              <a:t>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মিটার  এবং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2000" dirty="0"/>
              <a:t> 40 </a:t>
            </a:r>
            <a:r>
              <a:rPr lang="bn-IN" sz="2000" dirty="0"/>
              <a:t>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মিটার।</a:t>
            </a:r>
            <a:r>
              <a:rPr lang="en-US" sz="2000" dirty="0" smtClean="0"/>
              <a:t> </a:t>
            </a:r>
            <a:endParaRPr lang="bn-IN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26325" y="121696"/>
            <a:ext cx="1955985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DC62-F924-411D-91B5-4CFD382CE2D1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93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75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25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75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25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25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2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75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25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25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4531116" y="2786374"/>
            <a:ext cx="180208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Arial Unicode MS"/>
                <a:ea typeface="Arial Unicode MS"/>
                <a:cs typeface="Arial Unicode MS"/>
              </a:rPr>
              <a:t>20</a:t>
            </a:r>
            <a:r>
              <a:rPr lang="bn-BD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 </a:t>
            </a:r>
            <a:r>
              <a:rPr lang="bn-BD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সে </a:t>
            </a:r>
            <a:r>
              <a:rPr 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</a:rPr>
              <a:t>.</a:t>
            </a:r>
            <a:r>
              <a:rPr lang="bn-BD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মি 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840715" y="2381771"/>
            <a:ext cx="1632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Arial Unicode MS"/>
                <a:ea typeface="Arial Unicode MS"/>
                <a:cs typeface="Arial Unicode MS"/>
              </a:rPr>
              <a:t>15</a:t>
            </a:r>
            <a:r>
              <a:rPr lang="bn-BD" sz="20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 </a:t>
            </a:r>
            <a:r>
              <a:rPr lang="bn-BD" sz="20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সে </a:t>
            </a:r>
            <a:r>
              <a:rPr 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</a:rPr>
              <a:t>.</a:t>
            </a:r>
            <a:r>
              <a:rPr lang="bn-BD" sz="20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মি </a:t>
            </a:r>
            <a:r>
              <a:rPr lang="bn-BD" sz="20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</a:rPr>
              <a:t> 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7069095" y="1515225"/>
            <a:ext cx="1392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Arial Unicode MS"/>
                <a:ea typeface="Arial Unicode MS"/>
                <a:cs typeface="Arial Unicode MS"/>
              </a:rPr>
              <a:t>1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5</a:t>
            </a:r>
            <a:r>
              <a:rPr lang="bn-BD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 </a:t>
            </a:r>
            <a:r>
              <a:rPr lang="bn-BD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সে </a:t>
            </a:r>
            <a:r>
              <a:rPr 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</a:rPr>
              <a:t>.</a:t>
            </a:r>
            <a:r>
              <a:rPr lang="bn-BD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মি 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1514901" y="259305"/>
            <a:ext cx="9198592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025E1E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14900" y="5123529"/>
            <a:ext cx="4818297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025E1E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BCFG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F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1514900" y="4588799"/>
            <a:ext cx="481829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ABCD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AC=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14900" y="5658259"/>
            <a:ext cx="4818297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rgbClr val="00206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৫)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BCFG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 ক্ষেত্রফল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14901" y="4050850"/>
            <a:ext cx="481829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ABCD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 পরিসীমা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14901" y="3516871"/>
            <a:ext cx="4818296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rgbClr val="000099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ABCD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 ক্ষেত্রফল কত?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824476" y="1828758"/>
            <a:ext cx="2806158" cy="903759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3824476" y="1288985"/>
            <a:ext cx="450574" cy="53977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275050" y="1296382"/>
            <a:ext cx="283769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645816" y="1296382"/>
            <a:ext cx="450574" cy="53977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7112743" y="1296382"/>
            <a:ext cx="0" cy="90375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6662169" y="2192743"/>
            <a:ext cx="450574" cy="53977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824476" y="2192743"/>
            <a:ext cx="3304620" cy="53977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275050" y="1296382"/>
            <a:ext cx="0" cy="90375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826685" y="2180474"/>
            <a:ext cx="450574" cy="53977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258697" y="2180474"/>
            <a:ext cx="283769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3824476" y="1308651"/>
            <a:ext cx="3271914" cy="141159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600629" y="2676798"/>
            <a:ext cx="402674" cy="343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6529648" y="2680678"/>
            <a:ext cx="386644" cy="343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endParaRPr lang="en-US" sz="2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7067867" y="2054997"/>
            <a:ext cx="375424" cy="343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</a:t>
            </a:r>
            <a:endParaRPr lang="en-US" sz="28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4223473" y="1770789"/>
            <a:ext cx="410690" cy="343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</a:t>
            </a:r>
            <a:endParaRPr lang="en-US" sz="28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4183058" y="868183"/>
            <a:ext cx="359394" cy="343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</a:t>
            </a:r>
            <a:endParaRPr lang="en-US" sz="28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6961851" y="882932"/>
            <a:ext cx="349776" cy="343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</a:t>
            </a:r>
            <a:endParaRPr lang="en-US" sz="28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605667" y="1624101"/>
            <a:ext cx="413896" cy="343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G</a:t>
            </a:r>
            <a:endParaRPr lang="en-US" sz="28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3465364" y="1656974"/>
            <a:ext cx="410690" cy="343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</a:t>
            </a:r>
            <a:endParaRPr lang="en-US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3098-2E46-47B7-AA13-8FF69AA0A859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hamidurrahman57@gmail.com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14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430370" y="3516871"/>
            <a:ext cx="417394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rgbClr val="000099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cs typeface="NikoshBAN" panose="02000000000000000000" pitchFamily="2" charset="0"/>
              </a:rPr>
              <a:t>উত্তরঃ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300</a:t>
            </a:r>
            <a:r>
              <a:rPr lang="bn-IN" sz="2400" dirty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ea typeface="Arial Unicode MS"/>
                <a:cs typeface="NikoshBAN" panose="02000000000000000000" pitchFamily="2" charset="0"/>
              </a:rPr>
              <a:t>বর্গ সে.মি.</a:t>
            </a:r>
            <a:endParaRPr lang="en-US" sz="2400" dirty="0"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30370" y="4050850"/>
            <a:ext cx="419327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000099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70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সে.মি.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30371" y="4588799"/>
            <a:ext cx="419327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bn-IN" sz="2400" dirty="0" smtClean="0">
                <a:latin typeface="Arial Unicode MS"/>
                <a:ea typeface="Arial Unicode MS"/>
                <a:cs typeface="Arial Unicode MS"/>
              </a:rPr>
              <a:t>25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সে.মি. 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30371" y="5112918"/>
            <a:ext cx="417394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025E1E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bn-IN" sz="2400" dirty="0" smtClean="0">
                <a:latin typeface="Arial Unicode MS"/>
                <a:ea typeface="Arial Unicode MS"/>
                <a:cs typeface="Arial Unicode MS"/>
              </a:rPr>
              <a:t>2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1</a:t>
            </a:r>
            <a:r>
              <a:rPr lang="bn-IN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21</a:t>
            </a:r>
            <a:r>
              <a:rPr lang="bn-IN" sz="2400" dirty="0" smtClean="0">
                <a:latin typeface="Arial Unicode MS"/>
                <a:ea typeface="Arial Unicode MS"/>
                <a:cs typeface="Arial Unicode MS"/>
              </a:rPr>
              <a:t>3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সে.মি.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30371" y="5634628"/>
            <a:ext cx="417394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rgbClr val="00206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225 </a:t>
            </a:r>
            <a:r>
              <a:rPr lang="bn-IN" sz="2400" dirty="0">
                <a:latin typeface="NikoshBAN" panose="02000000000000000000" pitchFamily="2" charset="0"/>
                <a:ea typeface="Arial Unicode MS"/>
                <a:cs typeface="NikoshBAN" panose="02000000000000000000" pitchFamily="2" charset="0"/>
              </a:rPr>
              <a:t>বর্গ সে.মি.</a:t>
            </a:r>
            <a:endParaRPr lang="en-US" sz="2400" dirty="0"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436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34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8" grpId="0" animBg="1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35" grpId="0" animBg="1"/>
      <p:bldP spid="36" grpId="0" animBg="1"/>
      <p:bldP spid="37" grpId="0" animBg="1"/>
      <p:bldP spid="44" grpId="0" animBg="1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1409938" y="4032759"/>
            <a:ext cx="9943862" cy="523220"/>
          </a:xfrm>
          <a:prstGeom prst="rect">
            <a:avLst/>
          </a:prstGeom>
          <a:solidFill>
            <a:srgbClr val="FF99FF"/>
          </a:solidFill>
          <a:ln w="285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আয়তক্ষেত্রটির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09938" y="4619901"/>
            <a:ext cx="9943862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C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বর্গক্ষেত্রটির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কর্ণের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409939" y="5245988"/>
            <a:ext cx="9943861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B05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গ ) </a:t>
            </a:r>
            <a:r>
              <a:rPr lang="bn-IN" sz="2800" dirty="0" smtClean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প্রতিটি</a:t>
            </a:r>
            <a:r>
              <a:rPr lang="bn-IN" sz="2800" dirty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40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সে.মি.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বর্গাকার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পাথর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মোট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পাথর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Date Placeholder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5516-2DC3-4EEB-93FD-B21E88281584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15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409938" y="2101148"/>
            <a:ext cx="9614262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তিনগুন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/>
              <a:t>7</a:t>
            </a:r>
            <a:r>
              <a:rPr lang="en-US" sz="3200" dirty="0" smtClean="0"/>
              <a:t>68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বর্গমিটার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937" y="132881"/>
            <a:ext cx="7328848" cy="1381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81335" y="218400"/>
            <a:ext cx="23631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325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35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31" t="2260" r="8136" b="22034"/>
          <a:stretch/>
        </p:blipFill>
        <p:spPr>
          <a:xfrm>
            <a:off x="627905" y="276257"/>
            <a:ext cx="11755241" cy="59850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00809" y="3493826"/>
            <a:ext cx="4996881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6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34C9-8B26-426C-BC05-D581D472DE6D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98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5983288" y="1232774"/>
            <a:ext cx="5183187" cy="654050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B05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838200" y="383007"/>
            <a:ext cx="10329862" cy="792163"/>
          </a:xfrm>
          <a:solidFill>
            <a:srgbClr val="92D050"/>
          </a:solidFill>
          <a:ln w="28575">
            <a:solidFill>
              <a:srgbClr val="FFC000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sz="half" idx="4294967295"/>
          </p:nvPr>
        </p:nvSpPr>
        <p:spPr>
          <a:xfrm>
            <a:off x="838200" y="1232774"/>
            <a:ext cx="5029200" cy="654050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940402"/>
            <a:ext cx="5029200" cy="37856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C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হামিদুর রহমান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সিনিয়র শিক্ষক (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গণিত ও বিজ্ঞান)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এম.এসসি,গণিত (প্রথম শ্রেণী)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ঘাটাইল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সরকারি গণ পাইলট উচ্চ বিদ্যালয়।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ঘাটাইল,টাঙ্গাইল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3" name="Content Placeholder 8"/>
          <p:cNvSpPr txBox="1">
            <a:spLocks/>
          </p:cNvSpPr>
          <p:nvPr/>
        </p:nvSpPr>
        <p:spPr>
          <a:xfrm>
            <a:off x="6003131" y="1931365"/>
            <a:ext cx="5183981" cy="379468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C00000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শ্রেণি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ঃ দশম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বিষয়ঃ গণিত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(অধ্যায় -১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.2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বিশেষ পাঠঃ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পরিমিতি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পাঠের বিষয়ঃআয়তক্ষেত্র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বর্গক্ষেত্র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সংক্রান্ত সূত্র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সমস্যাবলির সমাধান।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৫০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মিনিট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1824-44FB-4347-8283-D9F3C94466FC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hamidurrahman57@gmail.com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2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099" y="2048000"/>
            <a:ext cx="1643501" cy="1622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865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36030" y="3451751"/>
            <a:ext cx="2115403" cy="18845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91000" y="381000"/>
            <a:ext cx="3492690" cy="17311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206594" y="413266"/>
            <a:ext cx="3477096" cy="169936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069785" y="3484018"/>
            <a:ext cx="2099846" cy="1851259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810000" y="197550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A</a:t>
            </a:r>
            <a:endParaRPr lang="en-US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7817900" y="197550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B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7737200" y="22860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C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3810000" y="22860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D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5596539" y="87739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Unicode MS"/>
                <a:ea typeface="Arial Unicode MS"/>
                <a:cs typeface="Arial Unicode MS"/>
              </a:rPr>
              <a:t>d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4645524" y="518287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A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4731231" y="3223152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D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7151433" y="518287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B</a:t>
            </a:r>
            <a:endParaRPr lang="en-US" sz="2000" dirty="0"/>
          </a:p>
        </p:txBody>
      </p:sp>
      <p:sp>
        <p:nvSpPr>
          <p:cNvPr id="79" name="TextBox 78"/>
          <p:cNvSpPr txBox="1"/>
          <p:nvPr/>
        </p:nvSpPr>
        <p:spPr>
          <a:xfrm>
            <a:off x="7203385" y="329935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C</a:t>
            </a:r>
            <a:r>
              <a:rPr lang="bn-BD" sz="2000" dirty="0">
                <a:latin typeface="Arial Unicode MS"/>
                <a:ea typeface="Arial Unicode MS"/>
                <a:cs typeface="Arial Unicode MS"/>
              </a:rPr>
              <a:t>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504967" y="413266"/>
            <a:ext cx="2006221" cy="5656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লক্ষ্য করঃ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674888" y="403958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Unicode MS"/>
                <a:ea typeface="Arial Unicode MS"/>
                <a:cs typeface="Arial Unicode MS"/>
              </a:rPr>
              <a:t>d</a:t>
            </a:r>
            <a:endParaRPr lang="en-US" sz="2400" dirty="0"/>
          </a:p>
        </p:txBody>
      </p:sp>
      <p:sp>
        <p:nvSpPr>
          <p:cNvPr id="82" name="TextBox 81"/>
          <p:cNvSpPr txBox="1"/>
          <p:nvPr/>
        </p:nvSpPr>
        <p:spPr>
          <a:xfrm>
            <a:off x="3836833" y="2498735"/>
            <a:ext cx="4798055" cy="584775"/>
          </a:xfrm>
          <a:prstGeom prst="rect">
            <a:avLst/>
          </a:prstGeom>
          <a:solidFill>
            <a:srgbClr val="7EE3E8"/>
          </a:solidFill>
          <a:ln w="1905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চিত্রটি কেমন আকৃতির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91657" y="2484869"/>
            <a:ext cx="1531188" cy="584775"/>
          </a:xfrm>
          <a:prstGeom prst="rect">
            <a:avLst/>
          </a:prstGeom>
          <a:solidFill>
            <a:srgbClr val="7EE3E8"/>
          </a:solidFill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আয়তাকার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836833" y="5615336"/>
            <a:ext cx="4798055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চিত্রটি কেমন আকৃতির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44176" y="5615335"/>
            <a:ext cx="1162498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বর্গাকার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AFBF-69C7-4D23-A61F-FFDAD6E54AEF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87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25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75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51" grpId="0"/>
      <p:bldP spid="52" grpId="0"/>
      <p:bldP spid="53" grpId="0"/>
      <p:bldP spid="54" grpId="0"/>
      <p:bldP spid="60" grpId="0"/>
      <p:bldP spid="65" grpId="0"/>
      <p:bldP spid="66" grpId="0"/>
      <p:bldP spid="67" grpId="0"/>
      <p:bldP spid="79" grpId="0"/>
      <p:bldP spid="57" grpId="0"/>
      <p:bldP spid="82" grpId="0" animBg="1"/>
      <p:bldP spid="82" grpId="1" animBg="1"/>
      <p:bldP spid="17" grpId="0" animBg="1"/>
      <p:bldP spid="83" grpId="0" animBg="1"/>
      <p:bldP spid="83" grpId="1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1606731" y="2299063"/>
            <a:ext cx="8908869" cy="3814354"/>
          </a:xfrm>
          <a:prstGeom prst="fram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77918" y="2955092"/>
            <a:ext cx="7566494" cy="2308324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 ওবর্গক্ষেত্র সংক্তান্ত সূত্র </a:t>
            </a:r>
          </a:p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4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সমস্যাবলীর সমাধান</a:t>
            </a:r>
            <a:endParaRPr lang="en-US" sz="4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1606731" y="818867"/>
            <a:ext cx="8908869" cy="1286226"/>
          </a:xfrm>
          <a:prstGeom prst="fra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68054" y="1033563"/>
            <a:ext cx="4637314" cy="830997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bn-IN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ED29-0463-466B-A528-F373D168B8F9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59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74856" y="600076"/>
            <a:ext cx="10040831" cy="646331"/>
          </a:xfrm>
          <a:prstGeom prst="rect">
            <a:avLst/>
          </a:prstGeom>
          <a:solidFill>
            <a:srgbClr val="025E1E"/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bg1"/>
                </a:solidFill>
              </a:rPr>
              <a:t>শিখনফল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4856" y="1797662"/>
            <a:ext cx="10040831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- - -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74857" y="2349396"/>
            <a:ext cx="1004083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 ও বর্গক্ষেত্র কী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 বলতে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4857" y="3028215"/>
            <a:ext cx="10040830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 ক্ষেত্রফল,পরিসীমা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ও কর্ণের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দৈর্ঘ্যের সূত্র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4855" y="4199477"/>
            <a:ext cx="10040831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সূত্র প্রয়োগ করে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 ও বর্গক্ষেত্র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 সমস্যাবলীর সমাধান করতে পারবে।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24DA8-81A2-4473-926D-C2C7E4972AE3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06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054859"/>
              </p:ext>
            </p:extLst>
          </p:nvPr>
        </p:nvGraphicFramePr>
        <p:xfrm>
          <a:off x="2156321" y="2697921"/>
          <a:ext cx="8445471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5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0526"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যে</a:t>
                      </a:r>
                      <a:r>
                        <a:rPr lang="en-US" sz="2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চতুর্ভুজের বিপরীত বাহুগুলো</a:t>
                      </a:r>
                      <a:r>
                        <a:rPr lang="bn-IN" sz="2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পরস্পর সমান এবং প্রত্যেকটি কোন </a:t>
                      </a:r>
                      <a:r>
                        <a:rPr lang="en-US" sz="28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সমকোণ</a:t>
                      </a:r>
                      <a:r>
                        <a:rPr lang="en-US" sz="2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,তাকে আয়তক্ষেত্র বলে। </a:t>
                      </a:r>
                      <a:r>
                        <a:rPr lang="en-US" sz="28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চিত্রে</a:t>
                      </a:r>
                      <a:r>
                        <a:rPr lang="en-US" sz="2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ABCD </a:t>
                      </a:r>
                      <a:r>
                        <a:rPr lang="en-US" sz="28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একটি</a:t>
                      </a:r>
                      <a:r>
                        <a:rPr lang="en-US" sz="2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আয়তক্ষেত্র</a:t>
                      </a:r>
                      <a:r>
                        <a:rPr lang="bn-IN" sz="2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8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28599" y="228600"/>
            <a:ext cx="214611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আয়ত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ক্ষেত্রঃ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31108" y="380500"/>
            <a:ext cx="3115203" cy="1446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94328" y="1555842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93186" y="159308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713351" y="172998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713351" y="1477409"/>
            <a:ext cx="3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23" name="Minus 22"/>
          <p:cNvSpPr/>
          <p:nvPr/>
        </p:nvSpPr>
        <p:spPr>
          <a:xfrm>
            <a:off x="4275628" y="1052052"/>
            <a:ext cx="524499" cy="109183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inus 23"/>
          <p:cNvSpPr/>
          <p:nvPr/>
        </p:nvSpPr>
        <p:spPr>
          <a:xfrm>
            <a:off x="7430538" y="1054324"/>
            <a:ext cx="524499" cy="109183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qual 24"/>
          <p:cNvSpPr/>
          <p:nvPr/>
        </p:nvSpPr>
        <p:spPr>
          <a:xfrm rot="5400000">
            <a:off x="5842876" y="254167"/>
            <a:ext cx="518615" cy="242377"/>
          </a:xfrm>
          <a:prstGeom prst="mathEqua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Equal 25"/>
          <p:cNvSpPr/>
          <p:nvPr/>
        </p:nvSpPr>
        <p:spPr>
          <a:xfrm rot="5400000">
            <a:off x="5858796" y="1703107"/>
            <a:ext cx="518615" cy="242377"/>
          </a:xfrm>
          <a:prstGeom prst="mathEqua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50210" y="2141065"/>
            <a:ext cx="5857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AB=CD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AD=BC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sym typeface="Math1Mono" panose="05060400030100000101" pitchFamily="18" charset="2"/>
              </a:rPr>
              <a:t>A=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  <a:sym typeface="Math1Mono" panose="05060400030100000101" pitchFamily="18" charset="2"/>
              </a:rPr>
              <a:t> এক সমকোন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35138" y="380199"/>
            <a:ext cx="354842" cy="316323"/>
          </a:xfrm>
          <a:prstGeom prst="rect">
            <a:avLst/>
          </a:prstGeom>
          <a:noFill/>
          <a:ln w="38100">
            <a:solidFill>
              <a:srgbClr val="025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34987" y="1542194"/>
            <a:ext cx="354842" cy="293206"/>
          </a:xfrm>
          <a:prstGeom prst="rect">
            <a:avLst/>
          </a:prstGeom>
          <a:noFill/>
          <a:ln w="38100">
            <a:solidFill>
              <a:srgbClr val="025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291469" y="380200"/>
            <a:ext cx="354842" cy="281810"/>
          </a:xfrm>
          <a:prstGeom prst="rect">
            <a:avLst/>
          </a:prstGeom>
          <a:noFill/>
          <a:ln w="38100">
            <a:solidFill>
              <a:srgbClr val="025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291469" y="1514142"/>
            <a:ext cx="354842" cy="296494"/>
          </a:xfrm>
          <a:prstGeom prst="rect">
            <a:avLst/>
          </a:prstGeom>
          <a:noFill/>
          <a:ln w="38100">
            <a:solidFill>
              <a:srgbClr val="025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Isosceles Triangle 37"/>
          <p:cNvSpPr/>
          <p:nvPr/>
        </p:nvSpPr>
        <p:spPr>
          <a:xfrm>
            <a:off x="4606541" y="3972950"/>
            <a:ext cx="3053018" cy="1551231"/>
          </a:xfrm>
          <a:prstGeom prst="triangle">
            <a:avLst>
              <a:gd name="adj" fmla="val 100000"/>
            </a:avLst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Isosceles Triangle 38"/>
          <p:cNvSpPr/>
          <p:nvPr/>
        </p:nvSpPr>
        <p:spPr>
          <a:xfrm rot="10800000">
            <a:off x="4645197" y="3949931"/>
            <a:ext cx="3053018" cy="1551231"/>
          </a:xfrm>
          <a:prstGeom prst="triangle">
            <a:avLst>
              <a:gd name="adj" fmla="val 100000"/>
            </a:avLst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019618" y="3710759"/>
            <a:ext cx="4200248" cy="1981597"/>
            <a:chOff x="6925632" y="1418468"/>
            <a:chExt cx="5028941" cy="2099728"/>
          </a:xfrm>
        </p:grpSpPr>
        <p:sp>
          <p:nvSpPr>
            <p:cNvPr id="41" name="Rectangle 40"/>
            <p:cNvSpPr/>
            <p:nvPr/>
          </p:nvSpPr>
          <p:spPr>
            <a:xfrm>
              <a:off x="7649064" y="1637284"/>
              <a:ext cx="3634656" cy="1702717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925632" y="2980515"/>
              <a:ext cx="1009188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145873" y="2994976"/>
              <a:ext cx="808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B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1107845" y="1469305"/>
              <a:ext cx="808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C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59665" y="1418468"/>
              <a:ext cx="808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D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156321" y="5808291"/>
            <a:ext cx="8686808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 কর্ণ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AC,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আয়তক্ষেত্রটিকে সমান দুইটি ত্রিভুজক্ষেত্রে বিভক্ত করে।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AD43-0429-494F-90F0-FFB79541BEF0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98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5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25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75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25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75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25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11111E-6 L -0.3013 0.0016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65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11111E-6 L 0.2974 -0.0037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70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11111E-6 L 0.29206 0.0037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96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75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8" grpId="0"/>
      <p:bldP spid="33" grpId="0" animBg="1"/>
      <p:bldP spid="34" grpId="0" animBg="1"/>
      <p:bldP spid="35" grpId="0" animBg="1"/>
      <p:bldP spid="36" grpId="0" animBg="1"/>
      <p:bldP spid="38" grpId="0" animBg="1"/>
      <p:bldP spid="38" grpId="1" animBg="1"/>
      <p:bldP spid="39" grpId="0" animBg="1"/>
      <p:bldP spid="39" grpId="1" animBg="1"/>
      <p:bldP spid="39" grpId="2" animBg="1"/>
      <p:bldP spid="39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565856" y="850868"/>
                <a:ext cx="6787944" cy="550548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 করি ,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ABCD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আয়তক্ষেত্রে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AB=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a,প্রস্থ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BC=b, </a:t>
                </a:r>
                <a:endPara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কর্ণ</a:t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AC=d</a:t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একক।</a:t>
                </a:r>
              </a:p>
              <a:p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আমরা জানি, আয়তক্ষেত্রের 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কর্ণ আয়তক্ষেত্রটিকে সমান </a:t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দুইটি  </a:t>
                </a:r>
              </a:p>
              <a:p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ত্রিভুজক্ষেত্রে 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বিভক্ত করে। </a:t>
                </a:r>
                <a:endPara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∴ </a:t>
                </a:r>
                <a:r>
                  <a:rPr lang="en-US" sz="2400" b="1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আয়তক্ষেত্র</a:t>
                </a:r>
                <a:r>
                  <a:rPr lang="en-US" sz="2400" b="1" dirty="0" smtClean="0"/>
                  <a:t> </a:t>
                </a:r>
                <a:r>
                  <a:rPr lang="en-US" sz="2400" b="1" dirty="0"/>
                  <a:t>ABCD </a:t>
                </a:r>
                <a:r>
                  <a:rPr lang="en-US" sz="24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24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24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/>
                  <a:t>= 2×ΔABC 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ক্ষেত্রফল</a:t>
                </a:r>
              </a:p>
              <a:p>
                <a:r>
                  <a:rPr lang="en-US" sz="2400" dirty="0"/>
                  <a:t>                        </a:t>
                </a:r>
                <a:r>
                  <a:rPr lang="bn-IN" sz="2400" dirty="0" smtClean="0"/>
                  <a:t>               </a:t>
                </a:r>
                <a:r>
                  <a:rPr lang="en-US" sz="2400" dirty="0" smtClean="0"/>
                  <a:t>  </a:t>
                </a:r>
                <a:r>
                  <a:rPr lang="en-US" sz="2400" dirty="0"/>
                  <a:t>=</a:t>
                </a:r>
                <a:r>
                  <a:rPr lang="bn-IN" sz="2400" dirty="0"/>
                  <a:t> </a:t>
                </a:r>
                <a:r>
                  <a:rPr lang="bn-IN" sz="2400" dirty="0" smtClean="0"/>
                  <a:t>2×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IN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bn-IN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bn-IN" sz="2400" dirty="0"/>
                  <a:t> </a:t>
                </a:r>
                <a:r>
                  <a:rPr lang="en-US" sz="2400" dirty="0"/>
                  <a:t>a </a:t>
                </a:r>
                <a:r>
                  <a:rPr lang="en-US" sz="2400" dirty="0" smtClean="0"/>
                  <a:t>b</a:t>
                </a:r>
                <a:endParaRPr lang="bn-IN" sz="2400" dirty="0" smtClean="0"/>
              </a:p>
              <a:p>
                <a:r>
                  <a:rPr lang="bn-IN" sz="2400" dirty="0"/>
                  <a:t> </a:t>
                </a:r>
                <a:r>
                  <a:rPr lang="bn-IN" sz="2400" dirty="0" smtClean="0"/>
                  <a:t>                                   </a:t>
                </a:r>
                <a:r>
                  <a:rPr lang="en-US" sz="2400" dirty="0"/>
                  <a:t>=</a:t>
                </a:r>
                <a:r>
                  <a:rPr lang="bn-IN" sz="2400" dirty="0"/>
                  <a:t> </a:t>
                </a:r>
                <a:r>
                  <a:rPr lang="en-US" sz="2400" dirty="0"/>
                  <a:t>ab</a:t>
                </a:r>
                <a:r>
                  <a:rPr lang="bn-IN" sz="2400" dirty="0"/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  <a:r>
                  <a:rPr lang="en-US" sz="2400" dirty="0" smtClean="0"/>
                  <a:t>।</a:t>
                </a:r>
              </a:p>
              <a:p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আয়তক্ষেত্র </a:t>
                </a:r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ABCD </a:t>
                </a:r>
                <a:r>
                  <a:rPr lang="bn-IN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</a:t>
                </a:r>
                <a:r>
                  <a:rPr lang="en-US" sz="2400" b="1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পরিসীমা</a:t>
                </a:r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s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:r>
                  <a:rPr lang="en-US" sz="2400" dirty="0">
                    <a:latin typeface="Algerian" panose="04020705040A02060702" pitchFamily="8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latin typeface="Algerian" panose="04020705040A02060702" pitchFamily="82" charset="0"/>
                    <a:cs typeface="NikoshBAN" panose="02000000000000000000" pitchFamily="2" charset="0"/>
                  </a:rPr>
                  <a:t>2(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AB+BC)</a:t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  =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latin typeface="Algerian" panose="04020705040A02060702" pitchFamily="82" charset="0"/>
                    <a:cs typeface="NikoshBAN" panose="02000000000000000000" pitchFamily="2" charset="0"/>
                  </a:rPr>
                  <a:t>2(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a+b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)</a:t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একক।</a:t>
                </a:r>
              </a:p>
              <a:p>
                <a:r>
                  <a:rPr lang="bn-IN" sz="2400" dirty="0" smtClean="0">
                    <a:cs typeface="NikoshBAN" panose="02000000000000000000" pitchFamily="2" charset="0"/>
                  </a:rPr>
                  <a:t>আবার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</a:t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ত্রিভুজটি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সমকোণী</a:t>
                </a:r>
                <a:r>
                  <a:rPr lang="en-US" sz="2400" dirty="0"/>
                  <a:t>।</a:t>
                </a:r>
              </a:p>
              <a:p>
                <a:r>
                  <a:rPr lang="en-US" sz="2400" dirty="0"/>
                  <a:t>   </a:t>
                </a:r>
                <a:r>
                  <a:rPr lang="bn-IN" sz="2400" dirty="0" smtClean="0"/>
                  <a:t>   </a:t>
                </a:r>
                <a:r>
                  <a:rPr lang="en-US" sz="24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∴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𝐴𝐶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𝐴𝐵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𝐵𝐶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240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 </a:t>
                </a:r>
                <a:endParaRPr lang="bn-IN" sz="2400" dirty="0" smtClean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  <a:p>
                <a:r>
                  <a:rPr lang="bn-IN" sz="24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      </a:t>
                </a:r>
                <a:r>
                  <a:rPr lang="bn-IN" sz="24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বা</a:t>
                </a:r>
                <a:r>
                  <a:rPr lang="bn-IN" sz="240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bn-IN" sz="24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𝑑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=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𝑎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+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𝑏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  <a:endParaRPr lang="bn-IN" sz="2400" dirty="0" smtClean="0"/>
              </a:p>
              <a:p>
                <a:r>
                  <a:rPr lang="bn-IN" sz="240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 </a:t>
                </a:r>
                <a:r>
                  <a:rPr lang="bn-IN" sz="24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      </a:t>
                </a:r>
                <a:r>
                  <a:rPr lang="en-US" sz="24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∴ </a:t>
                </a:r>
                <a:r>
                  <a:rPr lang="en-US" sz="240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/>
              </a:p>
              <a:p>
                <a:r>
                  <a:rPr lang="bn-IN" sz="24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আয়তক্ষেত্র </a:t>
                </a:r>
                <a:r>
                  <a:rPr lang="en-US" sz="24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ABCD </a:t>
                </a:r>
                <a:r>
                  <a:rPr lang="bn-IN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কর্ণের দৈর্ঘ্য,</a:t>
                </a:r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d</a:t>
                </a:r>
                <a:r>
                  <a:rPr lang="en-US" sz="24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5856" y="850868"/>
                <a:ext cx="6787944" cy="5505482"/>
              </a:xfrm>
              <a:prstGeom prst="rect">
                <a:avLst/>
              </a:prstGeom>
              <a:blipFill>
                <a:blip r:embed="rId2"/>
                <a:stretch>
                  <a:fillRect l="-1344" t="-773" b="-165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815152" y="174309"/>
            <a:ext cx="8068234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 ক্ষেত্রফল,পরিসীমা এবং কর্ণের দৈর্ঘ্যের সূত্র নির্ণয়ঃ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03784" y="1157181"/>
            <a:ext cx="3027717" cy="150575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917082" y="1179515"/>
            <a:ext cx="3014419" cy="14813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9600" y="241521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A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974089" y="2420095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B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974089" y="1041924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C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46468" y="1041924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D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158255" y="14282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Unicode MS"/>
                <a:ea typeface="Arial Unicode MS"/>
                <a:cs typeface="Arial Unicode MS"/>
              </a:rPr>
              <a:t>d</a:t>
            </a:r>
            <a:endParaRPr lang="en-US" sz="24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895788" y="1206983"/>
            <a:ext cx="3035713" cy="143517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32868" y="2513800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74703" y="1707598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 b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10FE-1142-4648-8C9D-8CAC2DBC09E7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35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750"/>
                            </p:stCondLst>
                            <p:childTnLst>
                              <p:par>
                                <p:cTn id="3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75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2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5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75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25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25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25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75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25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75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25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25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75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25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25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75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75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75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75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250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24" grpId="0"/>
      <p:bldP spid="25" grpId="0"/>
      <p:bldP spid="26" grpId="0"/>
      <p:bldP spid="27" grpId="0"/>
      <p:bldP spid="28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98E5B-F76F-42C2-A206-2FD26E630069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206" y="1528355"/>
            <a:ext cx="5309257" cy="15592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7826" y="329782"/>
            <a:ext cx="8216348" cy="584775"/>
          </a:xfrm>
          <a:prstGeom prst="rect">
            <a:avLst/>
          </a:prstGeom>
          <a:solidFill>
            <a:srgbClr val="92D050"/>
          </a:solidFill>
          <a:ln w="28575"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304903" y="2591294"/>
            <a:ext cx="2664823" cy="34426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969726" y="2664908"/>
            <a:ext cx="1737360" cy="5692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71158" y="2611865"/>
            <a:ext cx="734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2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23028" y="2512675"/>
            <a:ext cx="2311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 প্রস্থের দেড়গুন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7826" y="3858390"/>
            <a:ext cx="8216347" cy="10772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আয়তাকার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ঘরটির ক্ষেত্রফল </a:t>
            </a:r>
            <a:r>
              <a:rPr lang="bn-IN" sz="3200" dirty="0" smtClean="0"/>
              <a:t>384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বর্গমিটার হলে ,পরিসীমা ও কর্ণের দৈর্ঘ্য নির্ণয় কর।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942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75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7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75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4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30688" y="445549"/>
                <a:ext cx="6677085" cy="5624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ধরি,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আয়তাকার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ঘ</a:t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টির</a:t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প্রস্থ </a:t>
                </a:r>
                <a:r>
                  <a:rPr lang="bn-IN" sz="24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x</a:t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মিটার </a:t>
                </a:r>
                <a:endPara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</a:t>
                </a:r>
                <a:r>
                  <a:rPr lang="bn-IN" sz="2400" dirty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 </a:t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bn-IN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 </a:t>
                </a:r>
                <a:r>
                  <a:rPr lang="bn-IN" sz="2400" dirty="0" smtClean="0">
                    <a:latin typeface="Vindabody"/>
                    <a:cs typeface="+mj-cs"/>
                  </a:rPr>
                  <a:t> </a:t>
                </a:r>
                <a:endParaRPr lang="en-US" sz="2400" dirty="0" smtClean="0">
                  <a:latin typeface="Vindabody"/>
                  <a:cs typeface="+mj-cs"/>
                </a:endParaRPr>
              </a:p>
              <a:p>
                <a:r>
                  <a:rPr lang="bn-IN" sz="24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        ∴</a:t>
                </a:r>
                <a:r>
                  <a:rPr lang="en-US" sz="24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ঘ</a:t>
                </a:r>
                <a:r>
                  <a:rPr lang="bn-IN" sz="2400" dirty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র</a:t>
                </a:r>
                <a:r>
                  <a:rPr lang="en-US" sz="2400" dirty="0" err="1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টির</a:t>
                </a:r>
                <a:r>
                  <a:rPr lang="en-US" sz="24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  <a:cs typeface="NikoshBAN" panose="02000000000000000000" pitchFamily="2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  <a:cs typeface="NikoshBAN" panose="02000000000000000000" pitchFamily="2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  <a:cs typeface="NikoshBAN" panose="02000000000000000000" pitchFamily="2" charset="0"/>
                      </a:rPr>
                      <m:t>𝑥</m:t>
                    </m:r>
                  </m:oMath>
                </a14:m>
                <a:r>
                  <a:rPr lang="en-US" sz="24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বর্গমিটার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প্রশ্নমতে</a:t>
                </a:r>
                <a:r>
                  <a:rPr lang="en-US" sz="2400" dirty="0" smtClean="0">
                    <a:latin typeface="Vindabody"/>
                    <a:cs typeface="NikoshBAN" panose="02000000000000000000" pitchFamily="2" charset="0"/>
                  </a:rPr>
                  <a:t>,</a:t>
                </a:r>
                <a:r>
                  <a:rPr lang="bn-IN" sz="2400" dirty="0" smtClean="0">
                    <a:latin typeface="Vindabody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3</m:t>
                        </m:r>
                      </m:num>
                      <m:den>
                        <m:r>
                          <a:rPr lang="en-US" sz="2400" i="1" dirty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Vindabody"/>
                    <a:cs typeface="NikoshBAN" panose="02000000000000000000" pitchFamily="2" charset="0"/>
                  </a:rPr>
                  <a:t>=384 </a:t>
                </a:r>
                <a:endParaRPr lang="en-US" sz="2400" dirty="0">
                  <a:latin typeface="Vindabody"/>
                  <a:cs typeface="NikoshBAN" panose="02000000000000000000" pitchFamily="2" charset="0"/>
                </a:endParaRPr>
              </a:p>
              <a:p>
                <a:r>
                  <a:rPr lang="bn-IN" sz="2400" dirty="0" smtClean="0">
                    <a:latin typeface="Vindabody"/>
                    <a:cs typeface="NikoshBAN" panose="02000000000000000000" pitchFamily="2" charset="0"/>
                  </a:rPr>
                  <a:t>                বা,</a:t>
                </a:r>
                <a:r>
                  <a:rPr lang="en-US" sz="2400" dirty="0" smtClean="0">
                    <a:latin typeface="Vindabody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Vindabody"/>
                    <a:cs typeface="NikoshBAN" panose="02000000000000000000" pitchFamily="2" charset="0"/>
                  </a:rPr>
                  <a:t> =768</a:t>
                </a:r>
                <a:r>
                  <a:rPr lang="bn-IN" sz="2400" dirty="0">
                    <a:latin typeface="Vindabody"/>
                    <a:cs typeface="NikoshBAN" panose="02000000000000000000" pitchFamily="2" charset="0"/>
                  </a:rPr>
                  <a:t> </a:t>
                </a:r>
                <a:r>
                  <a:rPr lang="bn-IN" sz="2400" dirty="0" smtClean="0">
                    <a:latin typeface="Vindabody"/>
                    <a:cs typeface="NikoshBAN" panose="02000000000000000000" pitchFamily="2" charset="0"/>
                  </a:rPr>
                  <a:t> বা,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latin typeface="Vindabody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latin typeface="Vindabody"/>
                    <a:cs typeface="NikoshBAN" panose="02000000000000000000" pitchFamily="2" charset="0"/>
                  </a:rPr>
                  <a:t>=256</a:t>
                </a:r>
                <a:endParaRPr lang="en-US" sz="2400" dirty="0">
                  <a:latin typeface="Vindabody"/>
                  <a:cs typeface="NikoshBAN" panose="02000000000000000000" pitchFamily="2" charset="0"/>
                </a:endParaRPr>
              </a:p>
              <a:p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বা,</a:t>
                </a:r>
                <a:r>
                  <a:rPr lang="en-US" sz="2400" dirty="0"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Microsoft JhengHei UI" panose="020B0604030504040204" pitchFamily="34" charset="-120"/>
                        <a:cs typeface="NikoshBAN" panose="02000000000000000000" pitchFamily="2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ea typeface="Microsoft JhengHei UI" panose="020B0604030504040204" pitchFamily="34" charset="-12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256</m:t>
                        </m:r>
                      </m:e>
                    </m:rad>
                    <m:r>
                      <a:rPr lang="bn-IN" sz="24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 </m:t>
                    </m:r>
                  </m:oMath>
                </a14:m>
                <a:r>
                  <a:rPr lang="bn-IN" sz="2400" dirty="0" smtClean="0">
                    <a:latin typeface="Vindabody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bn-IN" sz="2400" dirty="0">
                    <a:latin typeface="Vindabody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:r>
                  <a:rPr lang="bn-IN" sz="2400" dirty="0" smtClean="0">
                    <a:latin typeface="Vindabody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               </a:t>
                </a:r>
                <a:r>
                  <a:rPr lang="en-US" sz="24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</a:t>
                </a:r>
                <a:r>
                  <a:rPr lang="en-US" sz="2400" dirty="0" smtClean="0"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Microsoft JhengHei UI" panose="020B0604030504040204" pitchFamily="34" charset="-120"/>
                        <a:cs typeface="NikoshBAN" panose="02000000000000000000" pitchFamily="2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ea typeface="Microsoft JhengHei UI" panose="020B0604030504040204" pitchFamily="34" charset="-12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Vindabody"/>
                    <a:cs typeface="NikoshBAN" panose="02000000000000000000" pitchFamily="2" charset="0"/>
                  </a:rPr>
                  <a:t>=16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</a:t>
                </a:r>
                <a:r>
                  <a:rPr lang="bn-IN" sz="240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আয়তাকার ঘরটির</a:t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প্রস্থ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14:m>
                  <m:oMath xmlns:m="http://schemas.openxmlformats.org/officeDocument/2006/math">
                    <m:r>
                      <a:rPr lang="bn-IN" sz="2400" i="1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=</m:t>
                    </m:r>
                    <m:r>
                      <m:rPr>
                        <m:nor/>
                      </m:rPr>
                      <a:rPr lang="en-US" sz="2400" dirty="0">
                        <a:latin typeface="Vindabody"/>
                        <a:cs typeface="NikoshBAN" panose="02000000000000000000" pitchFamily="2" charset="0"/>
                      </a:rPr>
                      <m:t>16</m:t>
                    </m:r>
                  </m:oMath>
                </a14:m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endPara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24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</a:t>
                </a:r>
                <a:r>
                  <a:rPr lang="bn-IN" sz="24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আয়তাকার ঘরটির দৈর্ঘ্য</a:t>
                </a:r>
                <a:r>
                  <a:rPr lang="en-US" sz="24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, b</a:t>
                </a:r>
                <a14:m>
                  <m:oMath xmlns:m="http://schemas.openxmlformats.org/officeDocument/2006/math">
                    <m:r>
                      <a:rPr lang="bn-IN" sz="2400" i="1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=</m:t>
                    </m:r>
                  </m:oMath>
                </a14:m>
                <a:r>
                  <a:rPr lang="bn-IN" sz="24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×</a:t>
                </a:r>
                <a14:m>
                  <m:oMath xmlns:m="http://schemas.openxmlformats.org/officeDocument/2006/math">
                    <m:r>
                      <a:rPr lang="bn-IN" sz="2400" i="1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16</m:t>
                    </m:r>
                  </m:oMath>
                </a14:m>
                <a:r>
                  <a:rPr lang="bn-IN" sz="2400" dirty="0" smtClean="0">
                    <a:latin typeface="Vindabody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মিটার </a:t>
                </a:r>
                <a14:m>
                  <m:oMath xmlns:m="http://schemas.openxmlformats.org/officeDocument/2006/math">
                    <m:r>
                      <a:rPr lang="bn-IN" sz="24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=</m:t>
                    </m:r>
                    <m:r>
                      <m:rPr>
                        <m:nor/>
                      </m:rPr>
                      <a:rPr lang="bn-IN" sz="2400" b="0" i="0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24</m:t>
                    </m:r>
                    <m:r>
                      <m:rPr>
                        <m:nor/>
                      </m:rPr>
                      <a: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মিটার।</m:t>
                    </m:r>
                  </m:oMath>
                </a14:m>
                <a:endParaRPr lang="bn-IN" sz="2400" dirty="0" smtClean="0">
                  <a:latin typeface="Vindabody"/>
                  <a:cs typeface="NikoshBAN" panose="02000000000000000000" pitchFamily="2" charset="0"/>
                </a:endParaRPr>
              </a:p>
              <a:p>
                <a:r>
                  <a:rPr lang="en-US" sz="240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ঘরটির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পরিসীমা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/>
                  <a:t>=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2(</a:t>
                </a:r>
                <a:r>
                  <a:rPr lang="en-US" sz="2400" dirty="0" err="1" smtClean="0"/>
                  <a:t>a+b</a:t>
                </a:r>
                <a:r>
                  <a:rPr lang="en-US" sz="2400" dirty="0" smtClean="0"/>
                  <a:t>)</a:t>
                </a:r>
                <a:r>
                  <a:rPr lang="bn-IN" sz="2400" dirty="0">
                    <a:ea typeface="Microsoft JhengHei UI" panose="020B0604030504040204" pitchFamily="34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400" i="1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=</m:t>
                    </m:r>
                  </m:oMath>
                </a14:m>
                <a:r>
                  <a:rPr lang="en-US" sz="2400" dirty="0" smtClean="0"/>
                  <a:t> 2(24+16</a:t>
                </a:r>
                <a:r>
                  <a:rPr lang="en-US" sz="2400" dirty="0"/>
                  <a:t>)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2400" dirty="0" smtClean="0"/>
                  <a:t>=</a:t>
                </a:r>
                <a:r>
                  <a:rPr lang="en-US" sz="2400" dirty="0" smtClean="0">
                    <a:latin typeface="Arial Narrow" panose="020B0606020202030204" pitchFamily="34" charset="0"/>
                    <a:cs typeface="Arabic Transparent" panose="02010000000000000000" pitchFamily="2" charset="-78"/>
                  </a:rPr>
                  <a:t>80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  <a:p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কর্ণের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bn-IN" sz="2400" i="1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bn-IN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24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bn-IN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16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  <m:r>
                          <a:rPr lang="bn-IN" sz="24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2400" dirty="0"/>
                  <a:t> 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                     </a:t>
                </a:r>
                <a:r>
                  <a:rPr lang="bn-IN" sz="24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r>
                          <a:rPr lang="bn-IN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832</m:t>
                        </m:r>
                      </m:e>
                    </m:rad>
                  </m:oMath>
                </a14:m>
                <a:r>
                  <a:rPr lang="en-US" sz="2400" dirty="0"/>
                  <a:t>  </a:t>
                </a:r>
                <a:r>
                  <a:rPr lang="bn-IN" sz="2400" dirty="0"/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2400" dirty="0"/>
                  <a:t> </a:t>
                </a:r>
              </a:p>
              <a:p>
                <a:r>
                  <a:rPr lang="en-US" sz="2400" dirty="0">
                    <a:latin typeface="Vindabody"/>
                  </a:rPr>
                  <a:t> </a:t>
                </a:r>
                <a:r>
                  <a:rPr lang="en-US" sz="2400" dirty="0" smtClean="0">
                    <a:latin typeface="Vindabody"/>
                  </a:rPr>
                  <a:t>                                     </a:t>
                </a:r>
                <a:r>
                  <a:rPr lang="bn-IN" sz="2400" dirty="0" smtClean="0">
                    <a:latin typeface="Vindabody"/>
                  </a:rPr>
                  <a:t>=</a:t>
                </a:r>
                <a:r>
                  <a:rPr lang="bn-IN" sz="2400" dirty="0">
                    <a:latin typeface="Vindabody"/>
                  </a:rPr>
                  <a:t>28.84</a:t>
                </a:r>
                <a:r>
                  <a:rPr lang="en-US" sz="2400" dirty="0">
                    <a:latin typeface="Vindabody"/>
                  </a:rPr>
                  <a:t>   </a:t>
                </a:r>
                <a:r>
                  <a:rPr lang="en-US" sz="2400" dirty="0" err="1">
                    <a:latin typeface="Vindabody"/>
                    <a:cs typeface="NikoshBAN" panose="02000000000000000000" pitchFamily="2" charset="0"/>
                  </a:rPr>
                  <a:t>মিটার</a:t>
                </a:r>
                <a:r>
                  <a:rPr lang="en-US" sz="2400" dirty="0">
                    <a:latin typeface="Vindabody"/>
                    <a:cs typeface="NikoshBAN" panose="02000000000000000000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0688" y="445549"/>
                <a:ext cx="6677085" cy="5624104"/>
              </a:xfrm>
              <a:prstGeom prst="rect">
                <a:avLst/>
              </a:prstGeom>
              <a:blipFill>
                <a:blip r:embed="rId2"/>
                <a:stretch>
                  <a:fillRect l="-1461" t="-867" b="-1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96243" y="183939"/>
            <a:ext cx="1414170" cy="584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3A40-9E01-4C6E-B54B-8AFE9A7F0530}" type="datetime2">
              <a:rPr lang="en-US" smtClean="0"/>
              <a:t>Sunday, March 21,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13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75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25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75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75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75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75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25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8161</TotalTime>
  <Words>790</Words>
  <Application>Microsoft Office PowerPoint</Application>
  <PresentationFormat>Widescreen</PresentationFormat>
  <Paragraphs>233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3" baseType="lpstr">
      <vt:lpstr>Arial Unicode MS</vt:lpstr>
      <vt:lpstr>Microsoft JhengHei</vt:lpstr>
      <vt:lpstr>Microsoft JhengHei UI</vt:lpstr>
      <vt:lpstr>Algerian</vt:lpstr>
      <vt:lpstr>Arabic Transparent</vt:lpstr>
      <vt:lpstr>Arial</vt:lpstr>
      <vt:lpstr>Arial Narrow</vt:lpstr>
      <vt:lpstr>Calibri</vt:lpstr>
      <vt:lpstr>Calibri Light</vt:lpstr>
      <vt:lpstr>Cambria Math</vt:lpstr>
      <vt:lpstr>Math1Mono</vt:lpstr>
      <vt:lpstr>NikoshBAN</vt:lpstr>
      <vt:lpstr>Verdana</vt:lpstr>
      <vt:lpstr>Vindabody</vt:lpstr>
      <vt:lpstr>Vrinda</vt:lpstr>
      <vt:lpstr>Wingdings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HAMID</cp:lastModifiedBy>
  <cp:revision>1189</cp:revision>
  <dcterms:created xsi:type="dcterms:W3CDTF">2020-06-04T05:53:30Z</dcterms:created>
  <dcterms:modified xsi:type="dcterms:W3CDTF">2021-03-21T17:52:22Z</dcterms:modified>
</cp:coreProperties>
</file>