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4074" r:id="rId2"/>
    <p:sldMasterId id="2147484086" r:id="rId3"/>
  </p:sldMasterIdLst>
  <p:sldIdLst>
    <p:sldId id="269" r:id="rId4"/>
    <p:sldId id="256" r:id="rId5"/>
    <p:sldId id="258" r:id="rId6"/>
    <p:sldId id="259" r:id="rId7"/>
    <p:sldId id="261" r:id="rId8"/>
    <p:sldId id="271" r:id="rId9"/>
    <p:sldId id="284" r:id="rId10"/>
    <p:sldId id="290" r:id="rId11"/>
    <p:sldId id="285" r:id="rId12"/>
    <p:sldId id="291" r:id="rId13"/>
    <p:sldId id="286" r:id="rId14"/>
    <p:sldId id="294" r:id="rId15"/>
    <p:sldId id="292" r:id="rId16"/>
    <p:sldId id="262" r:id="rId17"/>
    <p:sldId id="263" r:id="rId18"/>
    <p:sldId id="293" r:id="rId19"/>
    <p:sldId id="270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8B0801F-67A4-4553-B82F-1FEA09512889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EFCB77D-26B2-423A-9667-80DD87B95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1225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D0AD-DF11-495B-8A96-FA995299A8F7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1710-B8C1-48D3-B227-64797BA6D8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95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C070-9EB6-4803-BA28-917727B1E7EA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AE22-05A0-4681-B59F-CE3E218049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388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94777-4327-44BB-9D0A-56072055E4E7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D543F-1BA9-4DFB-833D-3E1B9C372E3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2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F33DC-3475-4046-8B34-8B3B74E08B8D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0B4E5-409A-4B5C-A604-4531A2A69D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03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EDD45-C7C5-43D3-96BD-7E78D00520AF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29B13-98D1-43CA-A4CC-D2C34967ABF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9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C68A73-7233-4CB7-ABF3-625EB6456AAA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79069-12CB-404A-80B4-81035DE95C2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661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5D5AF-9827-4366-B4AB-B3CEFD3FDE07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B79E3-1AE3-4B7D-93FB-755DAD5F8C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56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1C1FD-FBC9-4FCF-83A9-E309D5B4E406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865E-4224-4B97-910B-D0D70770BBA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19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43621-8975-44CB-BD29-8A0D29BFE90F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9522C-436F-4F48-BCE8-75023CB2B93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74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9B0A405-2080-4ED2-81BC-B7E3B1A5D882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F3FB79-6919-49F7-AEAE-8B5825BF45B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798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3B27-4F15-46F5-A72D-80049D4DB380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90FD-B495-4EF0-A0B6-DFF4F5D48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874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546C9-ADEE-4E8A-B0B1-ED55F5F815C4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7D604-F8BB-4B83-9F6E-8D2E0CD0A0B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442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B320D-9066-4F4A-994D-7C2D9D5A27E7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85DB6-DB7D-4FEA-B543-B80D4220CBF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26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BC977-289F-4966-822C-D1C9B72ECC7A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96D6D-C218-4D67-BB50-E846DCE89AD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204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D7E83-13A7-40CE-8698-46304D870DE5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6BC2E526-DFF3-44BE-97F2-C2143B44A15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490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82EAC-3199-48D8-872D-2DE241C1890E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844A2-1E0B-4DC4-AB80-FCE42C1E385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846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473D-0DE7-4D54-AA05-90BCB76A46BA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5916E526-BFE1-4173-8E96-22E164450ED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912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77F89-4894-4BB9-85B3-CEE196C9A583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37B70B71-7ACE-40B5-B575-195ECB46ADB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4770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FB793-AAB4-47CB-990A-639527C4EF82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C731235F-10A7-48AA-9B3C-F2AB7A3EA73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63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9BAC1-05D2-432D-B020-2E6AD5FB687F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00D98-FFC9-4823-8F94-39F3EBA2F89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177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5CFDB-4483-44CD-816D-66350DA6F533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F29E2-EF32-4D88-8D0B-A940A3ABE53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801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4485096-CB1A-49F3-87EF-6C0A04C485E1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EA6C398-6B49-47DC-89A3-69E09B52EF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55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EF295-787A-41CE-8BF6-2CAFE79AF086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080D7-05C1-443F-A6B8-C8A6C7E31C3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7059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AF9F2-7858-4369-9B71-D07AFA5F3E6C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5043213-C90E-4887-8981-93F6C818C82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579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F9620-3DDC-422A-B50C-77AFDCC6CBD9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F218848-8A2D-47CC-A396-F51B3779421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603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F9620-3DDC-422A-B50C-77AFDCC6CBD9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F218848-8A2D-47CC-A396-F51B3779421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800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F9620-3DDC-422A-B50C-77AFDCC6CBD9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F218848-8A2D-47CC-A396-F51B3779421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2123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F9620-3DDC-422A-B50C-77AFDCC6CBD9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F218848-8A2D-47CC-A396-F51B3779421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943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F9620-3DDC-422A-B50C-77AFDCC6CBD9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F218848-8A2D-47CC-A396-F51B3779421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4842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1461E-11A6-4DA1-826D-85F820542687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F9BC6-2673-4951-8E0D-0F97980FD45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089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211B2-B58E-4D1E-A208-FCD0FADCE4BB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F4D4D-7C10-4B75-8710-2020CE67140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8D15-1A5D-4915-853C-6DF9F52F05D5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08E5-4D88-4BCF-86B3-EB88DD3834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69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D3A2-AC4F-4C5A-B0E2-03120393030B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FEA0-1526-4CF2-947E-D0EB0A24F9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565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7B96-6980-4A8C-B8E4-C13BF0026C89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E5A9-AF25-4517-BF5B-1D4EB6A64A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5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F381-0B06-4DE9-9AC6-5B5C66D03AB9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1E7E-0B9F-4312-BD7B-79BE22EEBA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66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B44A-A92D-46A9-B5FF-7D31AE700BEB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3AE6-D33F-4D39-B262-E71846E76D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0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F49C-39F9-443B-A19B-DC1676A06C77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C783-5484-4C5E-A4C4-B7B424D785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0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71FCCF-6BCF-4DB5-98AD-C461F6E8071F}" type="datetimeFigureOut">
              <a:rPr lang="en-US"/>
              <a:pPr>
                <a:defRPr/>
              </a:pPr>
              <a:t>3/9/2021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B4DF75A-3CB5-4A49-91CF-2086ACEB63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57" r:id="rId2"/>
    <p:sldLayoutId id="2147484072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73" r:id="rId9"/>
    <p:sldLayoutId id="2147484063" r:id="rId10"/>
    <p:sldLayoutId id="21474840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4F9620-3DDC-422A-B50C-77AFDCC6CBD9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218848-8A2D-47CC-A396-F51B3779421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5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4F9620-3DDC-422A-B50C-77AFDCC6CBD9}" type="datetimeFigureOut">
              <a:rPr lang="en-US" smtClean="0"/>
              <a:pPr>
                <a:defRPr/>
              </a:pPr>
              <a:t>3/9/2021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F218848-8A2D-47CC-A396-F51B3779421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83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910" y="1357298"/>
            <a:ext cx="7786742" cy="307776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prstClr val="black"/>
                </a:solidFill>
                <a:latin typeface="AdorshoLipi" pitchFamily="1" charset="0"/>
                <a:cs typeface="AdorshoLipi" pitchFamily="1" charset="0"/>
              </a:rPr>
              <a:t>আজকের ক্লাসে উপস্থিত সবাইকে</a:t>
            </a:r>
            <a:endParaRPr lang="bn-IN" sz="2800" b="1">
              <a:solidFill>
                <a:prstClr val="black"/>
              </a:solidFill>
              <a:latin typeface="AdorshoLipi" pitchFamily="1" charset="0"/>
              <a:cs typeface="AdorshoLipi" pitchFamily="1" charset="0"/>
            </a:endParaRPr>
          </a:p>
          <a:p>
            <a:pPr algn="ctr" eaLnBrk="1" hangingPunct="1">
              <a:defRPr/>
            </a:pPr>
            <a:r>
              <a:rPr lang="en-US" sz="2800">
                <a:solidFill>
                  <a:prstClr val="black"/>
                </a:solidFill>
                <a:latin typeface="AdorshoLipi" pitchFamily="1" charset="0"/>
                <a:cs typeface="AdorshoLipi" pitchFamily="1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3800" b="1">
                <a:solidFill>
                  <a:srgbClr val="0BD0D9"/>
                </a:solidFill>
                <a:latin typeface="AdorshoLipi" pitchFamily="1" charset="0"/>
                <a:cs typeface="AdorshoLipi" pitchFamily="1" charset="0"/>
              </a:rPr>
              <a:t>স্বাগতম</a:t>
            </a:r>
            <a:endParaRPr lang="en-GB" sz="13800" b="1">
              <a:solidFill>
                <a:srgbClr val="0BD0D9"/>
              </a:solidFill>
              <a:latin typeface="AdorshoLipi" pitchFamily="1" charset="0"/>
              <a:cs typeface="AdorshoLipi" pitchFamily="1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65" y="3114253"/>
            <a:ext cx="2525558" cy="3213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570332"/>
            <a:ext cx="1826816" cy="1644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" y="3587375"/>
            <a:ext cx="1900736" cy="2740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30" y="4721030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12" y="0"/>
            <a:ext cx="3247008" cy="324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650091" cy="344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38" y="-41580"/>
            <a:ext cx="1112912" cy="111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-41580"/>
            <a:ext cx="1626880" cy="1247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54" y="0"/>
            <a:ext cx="1442928" cy="111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344" y="-26988"/>
            <a:ext cx="1200065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/>
              <a:t>বাইনারি সংখ্যাকে অক্টালে রুপান্তর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680898"/>
            <a:ext cx="6240534" cy="6048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7" y="680898"/>
            <a:ext cx="496239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344" y="-26988"/>
            <a:ext cx="1200065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/>
              <a:t>বাইনারি সংখ্যাকে হেক্সাডিসিমেলে রুপান্তর</a:t>
            </a:r>
            <a:endParaRPr lang="en-US" sz="40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060" y="680898"/>
            <a:ext cx="112455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dirty="0" smtClean="0"/>
              <a:t>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হেক্সাডিসিমেল সংখ্যা চার বিট বাইনারি দ্বারা প্রকাশ করা যায়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ইতিমধ্যে আমরা জেনেছি 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সংখ্যার ভিত্তি ২ এবং হেক্সাডিসিমেল সংখ্যার ভিত্তি ১৬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বাইনারিকে হেক্সাডিসিমেলে রুপান্তর করতে সংখ্যাটির অংকগুলোকে চার বিট বিশিষ্ট ছোট ছোট ভাগে ভাগ করা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প্রতিটি গ্রুপের মান বসালে তা বাইনারি থেকে হেক্সাডিসিমেলে রুপান্তরিত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61" y="3235443"/>
            <a:ext cx="9382187" cy="30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3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344" y="-26988"/>
            <a:ext cx="1200065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/>
              <a:t>বাইনারি সংখ্যাকে হেক্সাডিসিমেলে রুপান্তর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340768"/>
            <a:ext cx="1116123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8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344" y="-26988"/>
            <a:ext cx="1200065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/>
              <a:t>বাইনারি সংখ্যাকে হেক্সাডিসিমেলে রুপান্তর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713946"/>
            <a:ext cx="8784976" cy="58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811338" y="923925"/>
            <a:ext cx="85693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n-IN" altLang="en-US" sz="1400" b="1" dirty="0">
              <a:latin typeface="AdorshoLipi" panose="02000500020000020004" pitchFamily="1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 পদ্ধতি কাকে বলে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91344" y="0"/>
            <a:ext cx="1200065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মুল্যায়ণ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43088" y="1730375"/>
            <a:ext cx="849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হেক্সাডিসিমেল সংখ্যা পদ্ধতি কী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7363" y="2527300"/>
            <a:ext cx="846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অক্টাল ও ডিসিমেল সংখ্যা পদ্ধতির ভিত্তি কত 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3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81188" y="3333750"/>
            <a:ext cx="9615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থেকে ডিসিমেল সংখ্যা পদ্ধতিতে রুপান্তরের নিয়ম কী ?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3088" y="4079875"/>
            <a:ext cx="893343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থেকে অক্টালে রুপান্তরের নিয়ম বল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19288" y="4916488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থেকে হেক্সাডিসিমেলে রুপান্তরের নিয়ম কী 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91344" y="41275"/>
            <a:ext cx="12000656" cy="76993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140968"/>
            <a:ext cx="6555400" cy="6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840" y="4509120"/>
            <a:ext cx="5683664" cy="944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1988840"/>
            <a:ext cx="7437337" cy="55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91344" y="41275"/>
            <a:ext cx="12000656" cy="76944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IN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bn-IN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র্তী ক্লাসে   </a:t>
            </a:r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করবো</a:t>
            </a:r>
            <a:endParaRPr lang="en-GB" alt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847528" y="2492896"/>
            <a:ext cx="892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হেক্সাডিসিমেল থেকে অন্য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GB" alt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881188" y="1928813"/>
            <a:ext cx="8501062" cy="2800350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n-IN" sz="8800">
                <a:solidFill>
                  <a:srgbClr val="04617B">
                    <a:lumMod val="60000"/>
                    <a:lumOff val="40000"/>
                  </a:srgbClr>
                </a:solidFill>
                <a:latin typeface="AdorshoLipi" pitchFamily="1" charset="0"/>
                <a:cs typeface="AdorshoLipi" pitchFamily="1" charset="0"/>
              </a:rPr>
              <a:t>সবাইকে অনেক </a:t>
            </a:r>
            <a:r>
              <a:rPr lang="bn-IN" sz="8800" b="1">
                <a:solidFill>
                  <a:srgbClr val="04617B">
                    <a:lumMod val="60000"/>
                    <a:lumOff val="40000"/>
                  </a:srgbClr>
                </a:solidFill>
                <a:latin typeface="AdorshoLipi" pitchFamily="1" charset="0"/>
                <a:cs typeface="AdorshoLipi" pitchFamily="1" charset="0"/>
              </a:rPr>
              <a:t>ধন্যবাদ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56.jp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63352" y="116631"/>
            <a:ext cx="1656184" cy="194699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567608" y="1988840"/>
            <a:ext cx="705678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৩-সংখ্যা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থেকে অন্য সংখ্য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bn-IN" alt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688288" y="116631"/>
            <a:ext cx="338390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সৈয়দ জহিরুল কাইয়ুম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বিদ্যাপীঠ</a:t>
            </a:r>
            <a:endParaRPr lang="bn-IN" alt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alt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০১৭১১-১২৬৭৮০</a:t>
            </a:r>
            <a:endParaRPr lang="en-US" altLang="en-US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Kuaiyum.bd@gmail.com</a:t>
            </a:r>
            <a:endParaRPr lang="en-GB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9" y="-19537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3460" y="-4762"/>
            <a:ext cx="1208853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নিচের চিত্র গুলো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শিরোণাম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87488" y="692696"/>
            <a:ext cx="5976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GB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7" y="1390154"/>
            <a:ext cx="5472607" cy="322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390154"/>
            <a:ext cx="5879976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4619129"/>
            <a:ext cx="741997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-27384"/>
            <a:ext cx="121920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শিরোণাম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95401" y="2428875"/>
            <a:ext cx="1044116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alt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অন্য </a:t>
            </a:r>
            <a:r>
              <a:rPr lang="en-US" alt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alt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alt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GB" alt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991544" y="908050"/>
            <a:ext cx="92170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হবো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n-BD" sz="3200" dirty="0" smtClean="0"/>
              <a:t>বাইনারি </a:t>
            </a:r>
            <a:r>
              <a:rPr lang="bn-BD" sz="3200" dirty="0"/>
              <a:t>থেকে </a:t>
            </a:r>
            <a:r>
              <a:rPr lang="en-US" sz="3200" dirty="0" err="1" smtClean="0"/>
              <a:t>ডিসিমাল</a:t>
            </a:r>
            <a:r>
              <a:rPr lang="en-US" sz="3200" dirty="0" smtClean="0"/>
              <a:t> </a:t>
            </a:r>
            <a:r>
              <a:rPr lang="bn-BD" sz="3200" dirty="0" smtClean="0"/>
              <a:t>সংখ্যা </a:t>
            </a:r>
            <a:r>
              <a:rPr lang="bn-BD" sz="3200" dirty="0"/>
              <a:t>পদ্ধতিতে </a:t>
            </a:r>
            <a:r>
              <a:rPr lang="bn-BD" sz="3200" dirty="0" smtClean="0"/>
              <a:t>রুপান্তর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পারবো</a:t>
            </a:r>
            <a:r>
              <a:rPr lang="en-US" sz="3200" dirty="0" smtClean="0"/>
              <a:t>;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err="1" smtClean="0"/>
              <a:t>বাইনারি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অক্টাল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পদ্ধতিতে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রুপান্তর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পারবো</a:t>
            </a:r>
            <a:r>
              <a:rPr lang="en-US" sz="3200" dirty="0" smtClean="0"/>
              <a:t>;</a:t>
            </a:r>
            <a:endParaRPr lang="en-US" sz="3200" dirty="0"/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err="1" smtClean="0"/>
              <a:t>বাইনারি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bn-BD" sz="3200" dirty="0" smtClean="0"/>
              <a:t>হেক্সাডিসিমেল রুপান্তর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পারবো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558925" y="188913"/>
            <a:ext cx="9036050" cy="769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344" y="-26988"/>
            <a:ext cx="12000656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বাইনারি থেকে  অন্য সংখ্যা পদ্ধতিতে রুপান্তর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92313" y="981075"/>
            <a:ext cx="92882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bn-BD" sz="3600" dirty="0"/>
              <a:t>সংখ্যা গননা বা হিসেব করার জন্য বিভিন্ন প্রতীক বা গাণিতিক চিহ্ন ব্যবহৃত হয় । এই সকল প্রতীক লেখার নিয়ম সমূহকে সংখ্যা পদ্ধতি বলে</a:t>
            </a:r>
            <a:r>
              <a:rPr lang="hi-IN" sz="3600" dirty="0"/>
              <a:t>। </a:t>
            </a:r>
            <a:r>
              <a:rPr lang="bn-BD" sz="3600" dirty="0"/>
              <a:t>অর্থ্যাৎ সংখ্যা লেখা বা প্রকাশ করার পদ্ধতিকে সংখ্যা পদ্ধতি বলে। 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344" y="-26988"/>
            <a:ext cx="1200065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/>
              <a:t>বাইনারি সংখ্যাকে ডিসিমেলে রুপান্তর</a:t>
            </a:r>
            <a:endParaRPr lang="en-US" sz="40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060" y="680898"/>
            <a:ext cx="112455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/>
              <a:t>        </a:t>
            </a:r>
            <a:r>
              <a:rPr lang="bn-BD" sz="3200" dirty="0"/>
              <a:t>কোন বাইনারি সংখ্যার প্রত্যেকটি অংককে নিজ নিজ স্থানীয় মান দ্বারা গুন করে প্রাপ্ত গুনফলকে যোগ করলে উক্ত বাইনারি সংখ্যাটির সমতুল্য দশমিক মান পাওয়া যাবে। </a:t>
            </a:r>
            <a:r>
              <a:rPr lang="bn-BD" sz="3200" dirty="0" smtClean="0"/>
              <a:t> </a:t>
            </a:r>
            <a:endParaRPr lang="en-US" sz="3200" dirty="0"/>
          </a:p>
          <a:p>
            <a:r>
              <a:rPr lang="hi-IN" sz="3200" dirty="0" smtClean="0"/>
              <a:t> </a:t>
            </a:r>
            <a:r>
              <a:rPr lang="bn-BD" sz="3200" dirty="0"/>
              <a:t>যেমনঃ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2" y="2250558"/>
            <a:ext cx="10267699" cy="41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344" y="-26988"/>
            <a:ext cx="1200065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/>
              <a:t>বাইনারি সংখ্যাকে ডিসিমেলে রুপান্তর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750242"/>
            <a:ext cx="8568952" cy="61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344" y="-26988"/>
            <a:ext cx="1200065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/>
              <a:t>বাইনারি সংখ্যাকে অক্টালে রুপান্তর</a:t>
            </a:r>
            <a:endParaRPr lang="en-US" sz="40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060" y="680898"/>
            <a:ext cx="112455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dirty="0" smtClean="0"/>
              <a:t>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অক্টাল সংখ্যা তিনি বিট বাইনারি সংখ্যা দ্বারা প্রকাশ করা যায়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 বাইনারি সংখ্যার ভিত্তি ২ এবং অক্টাল সংখ্যার ভিত্তি ৮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সংখ্যাকে অক্টালে রুপান্তর করতে সংখ্যাটির অংকগুলোকে তিন বিট বিশিষ্ট ছোট ছোট ভাগে ভাগ করা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প্রতিটি গ্রুপের সমতুল্য অক্টাল মান বসালে তা বাইনারি থেকে অক্টালে রুপান্তরিত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852936"/>
            <a:ext cx="6984776" cy="38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26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2772</TotalTime>
  <Words>394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AdorshoLipi</vt:lpstr>
      <vt:lpstr>Arial</vt:lpstr>
      <vt:lpstr>Calibri</vt:lpstr>
      <vt:lpstr>Calibri Light</vt:lpstr>
      <vt:lpstr>Century Gothic</vt:lpstr>
      <vt:lpstr>Constantia</vt:lpstr>
      <vt:lpstr>NikoshBAN</vt:lpstr>
      <vt:lpstr>Wingdings</vt:lpstr>
      <vt:lpstr>Wingdings 2</vt:lpstr>
      <vt:lpstr>Wingdings 3</vt:lpstr>
      <vt:lpstr>2_Flow</vt:lpstr>
      <vt:lpstr>Retrospect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kaiyum</dc:creator>
  <cp:lastModifiedBy>jakaria05@gmail.com</cp:lastModifiedBy>
  <cp:revision>204</cp:revision>
  <dcterms:created xsi:type="dcterms:W3CDTF">2016-08-04T15:19:33Z</dcterms:created>
  <dcterms:modified xsi:type="dcterms:W3CDTF">2021-03-09T03:40:46Z</dcterms:modified>
</cp:coreProperties>
</file>