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338" r:id="rId4"/>
    <p:sldId id="340" r:id="rId5"/>
    <p:sldId id="341" r:id="rId6"/>
    <p:sldId id="321" r:id="rId7"/>
    <p:sldId id="322" r:id="rId8"/>
    <p:sldId id="323" r:id="rId9"/>
    <p:sldId id="342" r:id="rId10"/>
    <p:sldId id="343" r:id="rId11"/>
    <p:sldId id="337" r:id="rId12"/>
    <p:sldId id="327" r:id="rId13"/>
    <p:sldId id="261" r:id="rId14"/>
    <p:sldId id="292" r:id="rId15"/>
    <p:sldId id="32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D18B4-990D-4F2F-A290-DE94115162DE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83926-BA35-4C5D-9102-B6C7CADECF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4872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Bangla" pitchFamily="66" charset="0"/>
              <a:cs typeface="Bangla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83926-BA35-4C5D-9102-B6C7CADECFD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C48A58-092A-44F3-B7D1-CB8B13D8F818}" type="datetime1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98C7AF-D51E-4CEA-AC43-433C04DC6B36}" type="datetime1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E455AF-8A80-461E-B9F7-DD8595AA7E2F}" type="datetime1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030ACC-A79D-4A09-B2DB-B5AE757798BC}" type="datetime1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F5B34D-A007-4462-AC51-84BBFA455DAA}" type="datetime1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BE27B0-941C-4AA0-8165-EB141DE0F5C5}" type="datetime1">
              <a:rPr lang="en-US" smtClean="0"/>
              <a:pPr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727EA6-5FCA-4A82-B82E-A2A9B08E73A0}" type="datetime1">
              <a:rPr lang="en-US" smtClean="0"/>
              <a:pPr/>
              <a:t>3/23/2021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A3FD3D-1370-4CA6-8016-50FDA08B02CE}" type="datetime1">
              <a:rPr lang="en-US" smtClean="0"/>
              <a:pPr/>
              <a:t>3/23/2021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CBFE1F-67A4-4C9C-902C-2ED2CD86ADCB}" type="datetime1">
              <a:rPr lang="en-US" smtClean="0"/>
              <a:pPr/>
              <a:t>3/23/2021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3B8A52-D5F9-4241-9AD5-AA5D66B1E868}" type="datetime1">
              <a:rPr lang="en-US" smtClean="0"/>
              <a:pPr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313899-E323-4EB2-A058-DBF4C00FB3DE}" type="datetime1">
              <a:rPr lang="en-US" smtClean="0"/>
              <a:pPr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TEyEEzGc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" y="5210936"/>
            <a:ext cx="1676400" cy="1647063"/>
          </a:xfrm>
          <a:prstGeom prst="rect">
            <a:avLst/>
          </a:prstGeom>
        </p:spPr>
      </p:pic>
      <p:pic>
        <p:nvPicPr>
          <p:cNvPr id="8" name="Picture 7" descr="nTEyEEzGc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 rot="5400000">
            <a:off x="-14669" y="14669"/>
            <a:ext cx="1676400" cy="1647063"/>
          </a:xfrm>
          <a:prstGeom prst="rect">
            <a:avLst/>
          </a:prstGeom>
        </p:spPr>
      </p:pic>
      <p:pic>
        <p:nvPicPr>
          <p:cNvPr id="9" name="Picture 8" descr="nTEyEEzGc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 rot="10800000">
            <a:off x="7444947" y="14669"/>
            <a:ext cx="1676400" cy="1647063"/>
          </a:xfrm>
          <a:prstGeom prst="rect">
            <a:avLst/>
          </a:prstGeom>
        </p:spPr>
      </p:pic>
      <p:pic>
        <p:nvPicPr>
          <p:cNvPr id="10" name="Picture 9" descr="nTEyEEzGc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 rot="16200000">
            <a:off x="7482269" y="5196268"/>
            <a:ext cx="1676400" cy="164706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12" name="Date Placeholder 2"/>
          <p:cNvSpPr>
            <a:spLocks noGrp="1"/>
          </p:cNvSpPr>
          <p:nvPr userDrawn="1"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BF5B9213-C35C-4025-A387-F70ACBB2B944}" type="datetime1">
              <a:rPr lang="en-US" smtClean="0"/>
              <a:pPr/>
              <a:t>3/23/2021</a:t>
            </a:fld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6EFD1D-6E81-4B63-8A69-79648248B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Md. </a:t>
            </a:r>
            <a:r>
              <a:rPr lang="en-US" dirty="0" err="1" smtClean="0"/>
              <a:t>Shahadat</a:t>
            </a:r>
            <a:r>
              <a:rPr lang="en-US" smtClean="0"/>
              <a:t> Hossain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" y="457200"/>
            <a:ext cx="7848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</a:rPr>
              <a:t>WELCOME EVERYBODY</a:t>
            </a:r>
            <a:endParaRPr lang="en-US" sz="20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pic>
        <p:nvPicPr>
          <p:cNvPr id="10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1295400"/>
            <a:ext cx="6907237" cy="51423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5834"/>
          <a:stretch/>
        </p:blipFill>
        <p:spPr>
          <a:xfrm>
            <a:off x="-1428" y="0"/>
            <a:ext cx="6935627" cy="8229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5417"/>
          <a:stretch/>
        </p:blipFill>
        <p:spPr>
          <a:xfrm>
            <a:off x="6781800" y="0"/>
            <a:ext cx="7057931" cy="822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5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5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3352800"/>
            <a:ext cx="838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dirty="0" smtClean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rgbClr val="362FC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US" sz="3600" b="1" dirty="0" smtClean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rgbClr val="362FC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Flowchart: Decision 15"/>
          <p:cNvSpPr/>
          <p:nvPr/>
        </p:nvSpPr>
        <p:spPr>
          <a:xfrm>
            <a:off x="838200" y="228600"/>
            <a:ext cx="7315200" cy="24384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Perfect tense</a:t>
            </a:r>
            <a:endParaRPr lang="en-US" sz="40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1066800" y="2819400"/>
            <a:ext cx="78485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Present Perfect – has been, have been.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1066800" y="35052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Past Perfect- had been.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990600" y="4114800"/>
            <a:ext cx="6201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Future Perfect- shall have been, will have been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 animBg="1"/>
      <p:bldP spid="17" grpId="0" build="p"/>
      <p:bldP spid="18" grpId="0" build="p"/>
      <p:bldP spid="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ross 12"/>
          <p:cNvSpPr/>
          <p:nvPr/>
        </p:nvSpPr>
        <p:spPr>
          <a:xfrm>
            <a:off x="3856472" y="217740"/>
            <a:ext cx="1782327" cy="1069551"/>
          </a:xfrm>
          <a:prstGeom prst="plu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Pair Work</a:t>
            </a:r>
            <a:endParaRPr lang="en-US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200" y="1905000"/>
            <a:ext cx="63716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Group- A: Write  is the definetion of voice 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838200" y="2514600"/>
            <a:ext cx="81413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Group- B: </a:t>
            </a:r>
            <a:r>
              <a:rPr lang="en-US" sz="2400" dirty="0" smtClean="0">
                <a:solidFill>
                  <a:srgbClr val="FF0000"/>
                </a:solidFill>
              </a:rPr>
              <a:t>Active voice </a:t>
            </a:r>
            <a:r>
              <a:rPr lang="as-IN" sz="2400" dirty="0" smtClean="0">
                <a:solidFill>
                  <a:srgbClr val="FF0000"/>
                </a:solidFill>
              </a:rPr>
              <a:t>কে </a:t>
            </a:r>
            <a:r>
              <a:rPr lang="en-US" sz="2400" dirty="0" smtClean="0">
                <a:solidFill>
                  <a:srgbClr val="FF0000"/>
                </a:solidFill>
              </a:rPr>
              <a:t>passive voice </a:t>
            </a:r>
            <a:r>
              <a:rPr lang="as-IN" sz="2400" dirty="0" smtClean="0">
                <a:solidFill>
                  <a:srgbClr val="FF0000"/>
                </a:solidFill>
              </a:rPr>
              <a:t>এ রুপান্তর করার নিয়ম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701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  <p:bldP spid="14" grpId="0" build="p"/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Md. </a:t>
            </a:r>
            <a:r>
              <a:rPr lang="en-US" dirty="0" err="1" smtClean="0"/>
              <a:t>Shahadat</a:t>
            </a:r>
            <a:r>
              <a:rPr lang="en-US" dirty="0" smtClean="0"/>
              <a:t> </a:t>
            </a:r>
            <a:r>
              <a:rPr lang="en-US" dirty="0" err="1" smtClean="0"/>
              <a:t>Hossain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2286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7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Group work</a:t>
            </a:r>
            <a:endParaRPr lang="en-US" sz="6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438400"/>
            <a:ext cx="56464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Group- A: Write  the use of indefinite article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3048000"/>
            <a:ext cx="55681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Group- B: Write  the use of definite article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18" name="Explosion 2 17"/>
          <p:cNvSpPr/>
          <p:nvPr/>
        </p:nvSpPr>
        <p:spPr>
          <a:xfrm>
            <a:off x="2438400" y="304800"/>
            <a:ext cx="4648200" cy="29718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8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Home work</a:t>
            </a:r>
            <a:endParaRPr lang="en-US" sz="20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3886200"/>
            <a:ext cx="426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eat rice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066800" y="4419600"/>
            <a:ext cx="312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Najmus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writes a letter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90600" y="4953000"/>
            <a:ext cx="335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Shahadat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eaten rice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685800" y="3200400"/>
            <a:ext cx="2848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Voice </a:t>
            </a:r>
            <a:r>
              <a:rPr lang="en-US" sz="32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পরিবর্তন</a:t>
            </a:r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 animBg="1"/>
      <p:bldP spid="5" grpId="0" build="p"/>
      <p:bldP spid="6" grpId="0" build="p"/>
      <p:bldP spid="7" grpId="0" build="p"/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8768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A good book, having </a:t>
            </a:r>
            <a:r>
              <a:rPr lang="en-US" sz="3600" b="1" dirty="0" err="1" smtClean="0">
                <a:solidFill>
                  <a:srgbClr val="FF0000"/>
                </a:solidFill>
              </a:rPr>
              <a:t>serbest</a:t>
            </a:r>
            <a:r>
              <a:rPr lang="en-US" sz="3600" b="1" dirty="0" smtClean="0">
                <a:solidFill>
                  <a:srgbClr val="FF0000"/>
                </a:solidFill>
              </a:rPr>
              <a:t> friend today and forever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8674" name="Picture 2" descr="http://www.plateaelectronica.es/adm/wp-content/uploads/2012/07/elearning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09600" y="1447800"/>
            <a:ext cx="7739511" cy="3276600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Md. </a:t>
            </a:r>
            <a:r>
              <a:rPr lang="en-US" dirty="0" err="1" smtClean="0"/>
              <a:t>Shahadat</a:t>
            </a:r>
            <a:r>
              <a:rPr lang="en-US" dirty="0" smtClean="0"/>
              <a:t> </a:t>
            </a:r>
            <a:r>
              <a:rPr lang="en-US" dirty="0" err="1" smtClean="0"/>
              <a:t>Hossain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Thank You</a:t>
            </a:r>
            <a:endParaRPr lang="en-US" sz="8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6814" y="1446973"/>
            <a:ext cx="7308986" cy="485133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85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914400"/>
            <a:ext cx="3733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cs typeface="Nikosh" pitchFamily="2" charset="0"/>
              </a:rPr>
              <a:t>Class Lesson</a:t>
            </a:r>
            <a:endParaRPr lang="en-US" sz="4800" b="1" u="sng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" pitchFamily="2" charset="0"/>
              <a:cs typeface="NikoshBAN" pitchFamily="2" charset="0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 algn="l">
              <a:lnSpc>
                <a:spcPct val="90000"/>
              </a:lnSpc>
            </a:pPr>
            <a:endParaRPr lang="en-US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cs typeface="Nikosh" pitchFamily="2" charset="0"/>
            </a:endParaRPr>
          </a:p>
          <a:p>
            <a:pPr algn="l">
              <a:lnSpc>
                <a:spcPct val="90000"/>
              </a:lnSpc>
            </a:pPr>
            <a:endParaRPr lang="en-US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cs typeface="Nikosh" pitchFamily="2" charset="0"/>
            </a:endParaRPr>
          </a:p>
          <a:p>
            <a:pPr algn="l">
              <a:lnSpc>
                <a:spcPct val="9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cs typeface="Nikosh" pitchFamily="2" charset="0"/>
              </a:rPr>
              <a:t>Class – Eight</a:t>
            </a:r>
          </a:p>
          <a:p>
            <a:pPr algn="l">
              <a:lnSpc>
                <a:spcPct val="9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Subject – English 2</a:t>
            </a:r>
            <a:r>
              <a:rPr lang="en-US" sz="24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nd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part</a:t>
            </a:r>
          </a:p>
          <a:p>
            <a:pPr algn="l">
              <a:lnSpc>
                <a:spcPct val="9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Time – 50 Minute</a:t>
            </a:r>
          </a:p>
          <a:p>
            <a:pPr algn="l">
              <a:lnSpc>
                <a:spcPct val="9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Lesson - Voice</a:t>
            </a:r>
          </a:p>
          <a:p>
            <a:pPr>
              <a:lnSpc>
                <a:spcPct val="90000"/>
              </a:lnSpc>
            </a:pPr>
            <a:endParaRPr lang="en-US" b="1" u="sng" dirty="0" smtClean="0">
              <a:ln/>
              <a:solidFill>
                <a:schemeClr val="accent2"/>
              </a:solidFill>
              <a:latin typeface="Nikosh" pitchFamily="2" charset="0"/>
              <a:cs typeface="NikoshBAN" pitchFamily="2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914400"/>
            <a:ext cx="42672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+mj-lt"/>
                <a:cs typeface="Nikosh" pitchFamily="2" charset="0"/>
              </a:rPr>
              <a:t>Introdution</a:t>
            </a:r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+mj-lt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 algn="l">
              <a:lnSpc>
                <a:spcPct val="9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cs typeface="Nikosh" pitchFamily="2" charset="0"/>
              </a:rPr>
              <a:t>Md.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cs typeface="Nikosh" pitchFamily="2" charset="0"/>
              </a:rPr>
              <a:t>Shahadat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cs typeface="Niko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cs typeface="Nikosh" pitchFamily="2" charset="0"/>
              </a:rPr>
              <a:t>Hossain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cs typeface="Nikosh" pitchFamily="2" charset="0"/>
            </a:endParaRPr>
          </a:p>
          <a:p>
            <a:pPr algn="l">
              <a:lnSpc>
                <a:spcPct val="9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cs typeface="Nikosh" pitchFamily="2" charset="0"/>
              </a:rPr>
              <a:t>Assistant Teacher</a:t>
            </a:r>
          </a:p>
          <a:p>
            <a:pPr algn="l">
              <a:lnSpc>
                <a:spcPct val="90000"/>
              </a:lnSpc>
            </a:pP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Rajargaon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Fazil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Madrasha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Nikosh" pitchFamily="2" charset="0"/>
              <a:cs typeface="Nikosh" pitchFamily="2" charset="0"/>
            </a:endParaRPr>
          </a:p>
          <a:p>
            <a:pPr algn="l">
              <a:lnSpc>
                <a:spcPct val="9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najmuj.shahadat@gmail.com</a:t>
            </a:r>
            <a:r>
              <a:rPr lang="en-US" sz="16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24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Donut 10"/>
          <p:cNvSpPr/>
          <p:nvPr/>
        </p:nvSpPr>
        <p:spPr>
          <a:xfrm>
            <a:off x="4572000" y="762000"/>
            <a:ext cx="228600" cy="51054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Pictur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057400"/>
            <a:ext cx="1752600" cy="1752600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063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838200" y="1752600"/>
            <a:ext cx="7543800" cy="3581400"/>
          </a:xfrm>
          <a:prstGeom prst="left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/>
              <a:t>Voice</a:t>
            </a:r>
            <a:endParaRPr lang="en-US" sz="9600" dirty="0"/>
          </a:p>
        </p:txBody>
      </p:sp>
    </p:spTree>
  </p:cSld>
  <p:clrMapOvr>
    <a:masterClrMapping/>
  </p:clrMapOvr>
  <p:transition spd="med">
    <p:split orient="vert"/>
    <p:sndAc>
      <p:stSnd loop="1">
        <p:snd r:embed="rId2" name="bomb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533400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Learning Outcomes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752601"/>
            <a:ext cx="853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After completing  the class students will be able to</a:t>
            </a:r>
            <a:r>
              <a:rPr lang="en-US" sz="1050" dirty="0" smtClean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1" y="2590800"/>
            <a:ext cx="43433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learn kinds of Voice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3028891"/>
            <a:ext cx="7315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en-US" sz="2800" b="1" dirty="0" smtClean="0">
                <a:solidFill>
                  <a:srgbClr val="00B050"/>
                </a:solidFill>
              </a:rPr>
              <a:t>Write Voice Change in deferent form of tense</a:t>
            </a:r>
            <a:endParaRPr lang="en-US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diamond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533400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Voice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752601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dirty="0" smtClean="0"/>
              <a:t>Voice is the form of the verb which indicates whether the subject does the work or something has been done to it.</a:t>
            </a:r>
            <a:endParaRPr lang="en-US" sz="1050" dirty="0" smtClean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1" y="25908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 smtClean="0"/>
              <a:t>ক্রিয়া প্রকাশের ভঙ্গিমাকেই </a:t>
            </a:r>
            <a:r>
              <a:rPr lang="en-US" sz="2400" dirty="0" smtClean="0"/>
              <a:t>voice </a:t>
            </a:r>
            <a:r>
              <a:rPr lang="as-IN" sz="2400" dirty="0" smtClean="0"/>
              <a:t>বা বাচ্য বলে। ক্রিয়ার প্রকাশভঙ্গি বলে দেয় কর্তা কাজটি নিজে করছেন, না কর্তার দ্বারা কোন কাজ সম্পন্ন হচ্ছে।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3809999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as-IN" sz="2400" dirty="0" smtClean="0"/>
              <a:t>অথবা</a:t>
            </a:r>
            <a:endParaRPr lang="en-US" b="1" dirty="0" smtClean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4190999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Voice </a:t>
            </a:r>
            <a:r>
              <a:rPr lang="as-IN" sz="2400" dirty="0" smtClean="0"/>
              <a:t>হলো </a:t>
            </a:r>
            <a:r>
              <a:rPr lang="en-US" sz="2400" dirty="0" smtClean="0"/>
              <a:t>verb </a:t>
            </a:r>
            <a:r>
              <a:rPr lang="as-IN" sz="2400" dirty="0" smtClean="0"/>
              <a:t>এর গঠন যার দ্বারা </a:t>
            </a:r>
            <a:r>
              <a:rPr lang="en-US" sz="2400" dirty="0" smtClean="0"/>
              <a:t>subject </a:t>
            </a:r>
            <a:r>
              <a:rPr lang="as-IN" sz="2400" dirty="0" smtClean="0"/>
              <a:t>নিজে কিছু করে বা অন্যের কাজ তার ওপর এসে পড়ে।</a:t>
            </a:r>
            <a:endParaRPr lang="en-US" sz="2400" dirty="0"/>
          </a:p>
        </p:txBody>
      </p:sp>
    </p:spTree>
  </p:cSld>
  <p:clrMapOvr>
    <a:masterClrMapping/>
  </p:clrMapOvr>
  <p:transition spd="med">
    <p:diamond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71600" y="0"/>
            <a:ext cx="66294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Kinds of Voice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990600" y="1905000"/>
            <a:ext cx="17696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Active Voice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90600" y="2438400"/>
            <a:ext cx="18738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Passive Voice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animBg="1"/>
      <p:bldP spid="17" grpId="0" build="p"/>
      <p:bldP spid="2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533400"/>
            <a:ext cx="883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Active voice </a:t>
            </a:r>
            <a:r>
              <a:rPr lang="as-IN" sz="2800" b="1" dirty="0" smtClean="0"/>
              <a:t>কে </a:t>
            </a:r>
            <a:r>
              <a:rPr lang="en-US" sz="2800" b="1" dirty="0" smtClean="0"/>
              <a:t>passive voice </a:t>
            </a:r>
            <a:r>
              <a:rPr lang="as-IN" sz="2800" b="1" dirty="0" smtClean="0"/>
              <a:t>এ রুপান্তর করার নিয়ম: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1447799"/>
            <a:ext cx="8229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Active voice </a:t>
            </a:r>
            <a:r>
              <a:rPr lang="as-IN" sz="2400" dirty="0" smtClean="0"/>
              <a:t>এর </a:t>
            </a:r>
            <a:r>
              <a:rPr lang="en-US" sz="2400" dirty="0" smtClean="0"/>
              <a:t>subject </a:t>
            </a:r>
            <a:r>
              <a:rPr lang="as-IN" sz="2400" dirty="0" smtClean="0"/>
              <a:t>টি </a:t>
            </a:r>
            <a:r>
              <a:rPr lang="en-US" sz="2400" dirty="0" smtClean="0"/>
              <a:t>passive voice </a:t>
            </a:r>
            <a:r>
              <a:rPr lang="as-IN" sz="2400" dirty="0" smtClean="0"/>
              <a:t>এর </a:t>
            </a:r>
            <a:r>
              <a:rPr lang="en-US" sz="2400" dirty="0" smtClean="0"/>
              <a:t>object </a:t>
            </a:r>
            <a:r>
              <a:rPr lang="as-IN" sz="2400" dirty="0" smtClean="0"/>
              <a:t>হয়ে যায়।</a:t>
            </a:r>
            <a:r>
              <a:rPr lang="as-IN" dirty="0" smtClean="0"/>
              <a:t/>
            </a:r>
            <a:br>
              <a:rPr lang="as-IN" dirty="0" smtClean="0"/>
            </a:br>
            <a:endParaRPr lang="as-IN" dirty="0"/>
          </a:p>
        </p:txBody>
      </p:sp>
      <p:sp>
        <p:nvSpPr>
          <p:cNvPr id="12" name="Rectangle 11"/>
          <p:cNvSpPr/>
          <p:nvPr/>
        </p:nvSpPr>
        <p:spPr>
          <a:xfrm>
            <a:off x="609600" y="2209800"/>
            <a:ext cx="8305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Active voice </a:t>
            </a:r>
            <a:r>
              <a:rPr lang="as-IN" sz="2400" dirty="0" smtClean="0"/>
              <a:t>এর </a:t>
            </a:r>
            <a:r>
              <a:rPr lang="en-US" sz="2400" dirty="0" smtClean="0"/>
              <a:t>object </a:t>
            </a:r>
            <a:r>
              <a:rPr lang="as-IN" sz="2400" dirty="0" smtClean="0"/>
              <a:t>টি </a:t>
            </a:r>
            <a:r>
              <a:rPr lang="en-US" sz="2400" dirty="0" smtClean="0"/>
              <a:t>passive voice </a:t>
            </a:r>
            <a:r>
              <a:rPr lang="as-IN" sz="2400" dirty="0" smtClean="0"/>
              <a:t>এর </a:t>
            </a:r>
            <a:r>
              <a:rPr lang="en-US" sz="2400" dirty="0" smtClean="0"/>
              <a:t>subject </a:t>
            </a:r>
            <a:r>
              <a:rPr lang="as-IN" sz="2400" dirty="0" smtClean="0"/>
              <a:t>এ রুপান্তর হয়।</a:t>
            </a:r>
            <a:r>
              <a:rPr lang="as-IN" dirty="0" smtClean="0"/>
              <a:t/>
            </a:r>
            <a:br>
              <a:rPr lang="as-IN" dirty="0" smtClean="0"/>
            </a:b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81000" y="3105835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 </a:t>
            </a:r>
            <a:r>
              <a:rPr lang="as-IN" sz="2400" dirty="0" smtClean="0"/>
              <a:t>মূল </a:t>
            </a:r>
            <a:r>
              <a:rPr lang="en-US" sz="2400" dirty="0" smtClean="0"/>
              <a:t>verb </a:t>
            </a:r>
            <a:r>
              <a:rPr lang="as-IN" sz="2400" dirty="0" smtClean="0"/>
              <a:t>এর </a:t>
            </a:r>
            <a:r>
              <a:rPr lang="en-US" sz="2400" dirty="0" smtClean="0"/>
              <a:t>past participle </a:t>
            </a:r>
            <a:r>
              <a:rPr lang="as-IN" sz="2400" dirty="0" smtClean="0"/>
              <a:t>হয় এবং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457200" y="3810000"/>
            <a:ext cx="754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subject </a:t>
            </a:r>
            <a:r>
              <a:rPr lang="as-IN" sz="2400" dirty="0" smtClean="0"/>
              <a:t>ও </a:t>
            </a:r>
            <a:r>
              <a:rPr lang="en-US" sz="2400" dirty="0" smtClean="0"/>
              <a:t>tense </a:t>
            </a:r>
            <a:r>
              <a:rPr lang="as-IN" sz="2400" dirty="0" smtClean="0"/>
              <a:t>অনুসারে </a:t>
            </a:r>
            <a:r>
              <a:rPr lang="en-US" sz="2400" dirty="0" smtClean="0"/>
              <a:t>auxiliary verb/be verb </a:t>
            </a:r>
            <a:r>
              <a:rPr lang="as-IN" sz="2400" dirty="0" smtClean="0"/>
              <a:t>হয়।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0" grpId="0" build="p"/>
      <p:bldP spid="12" grpId="0" build="p"/>
      <p:bldP spid="13" grpId="0" build="p"/>
      <p:bldP spid="1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3352800"/>
            <a:ext cx="838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dirty="0" smtClean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rgbClr val="362FC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US" sz="3600" b="1" dirty="0" smtClean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rgbClr val="362FC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Flowchart: Decision 15"/>
          <p:cNvSpPr/>
          <p:nvPr/>
        </p:nvSpPr>
        <p:spPr>
          <a:xfrm>
            <a:off x="838200" y="228600"/>
            <a:ext cx="7315200" cy="24384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Indefinite tense</a:t>
            </a:r>
            <a:endParaRPr lang="en-US" sz="40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1066800" y="2743200"/>
            <a:ext cx="78485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Present indefinite – am, is, are.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1066800" y="3429001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Past indefinite – was, were.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990600" y="4114800"/>
            <a:ext cx="4483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Future indefinite – shall be, will be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 animBg="1"/>
      <p:bldP spid="17" grpId="0" build="p"/>
      <p:bldP spid="18" grpId="0" build="p"/>
      <p:bldP spid="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3352800"/>
            <a:ext cx="838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dirty="0" smtClean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rgbClr val="362FC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US" sz="3600" b="1" dirty="0" smtClean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rgbClr val="362FC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Flowchart: Decision 15"/>
          <p:cNvSpPr/>
          <p:nvPr/>
        </p:nvSpPr>
        <p:spPr>
          <a:xfrm>
            <a:off x="838200" y="228600"/>
            <a:ext cx="7315200" cy="24384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Continuous tense</a:t>
            </a:r>
            <a:endParaRPr lang="en-US" sz="40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1066800" y="2743200"/>
            <a:ext cx="7848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Present Continuous- am being, is being, are being.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1066800" y="3429001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Past Continuous – was being, were being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990600" y="4114800"/>
            <a:ext cx="6472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 Future Continuous - shall be being, will be being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 animBg="1"/>
      <p:bldP spid="17" grpId="0" build="p"/>
      <p:bldP spid="18" grpId="0" build="p"/>
      <p:bldP spid="1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360</Words>
  <Application>Microsoft Office PowerPoint</Application>
  <PresentationFormat>On-screen Show (4:3)</PresentationFormat>
  <Paragraphs>83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Com_Lab</dc:creator>
  <cp:lastModifiedBy>c</cp:lastModifiedBy>
  <cp:revision>134</cp:revision>
  <dcterms:created xsi:type="dcterms:W3CDTF">2016-02-06T16:22:56Z</dcterms:created>
  <dcterms:modified xsi:type="dcterms:W3CDTF">2021-03-23T05:00:37Z</dcterms:modified>
</cp:coreProperties>
</file>