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7"/>
  </p:notesMasterIdLst>
  <p:sldIdLst>
    <p:sldId id="316" r:id="rId2"/>
    <p:sldId id="256" r:id="rId3"/>
    <p:sldId id="317" r:id="rId4"/>
    <p:sldId id="257" r:id="rId5"/>
    <p:sldId id="318" r:id="rId6"/>
    <p:sldId id="258" r:id="rId7"/>
    <p:sldId id="319" r:id="rId8"/>
    <p:sldId id="259" r:id="rId9"/>
    <p:sldId id="320" r:id="rId10"/>
    <p:sldId id="260" r:id="rId11"/>
    <p:sldId id="296" r:id="rId12"/>
    <p:sldId id="261" r:id="rId13"/>
    <p:sldId id="321" r:id="rId14"/>
    <p:sldId id="289" r:id="rId15"/>
    <p:sldId id="322" r:id="rId16"/>
    <p:sldId id="294" r:id="rId17"/>
    <p:sldId id="293" r:id="rId18"/>
    <p:sldId id="295" r:id="rId19"/>
    <p:sldId id="270" r:id="rId20"/>
    <p:sldId id="323" r:id="rId21"/>
    <p:sldId id="271" r:id="rId22"/>
    <p:sldId id="324" r:id="rId23"/>
    <p:sldId id="272" r:id="rId24"/>
    <p:sldId id="325" r:id="rId25"/>
    <p:sldId id="273" r:id="rId26"/>
    <p:sldId id="326" r:id="rId27"/>
    <p:sldId id="274" r:id="rId28"/>
    <p:sldId id="327" r:id="rId29"/>
    <p:sldId id="275" r:id="rId30"/>
    <p:sldId id="328" r:id="rId31"/>
    <p:sldId id="276" r:id="rId32"/>
    <p:sldId id="309" r:id="rId33"/>
    <p:sldId id="280" r:id="rId34"/>
    <p:sldId id="329" r:id="rId35"/>
    <p:sldId id="281" r:id="rId36"/>
    <p:sldId id="330" r:id="rId37"/>
    <p:sldId id="282" r:id="rId38"/>
    <p:sldId id="331" r:id="rId39"/>
    <p:sldId id="283" r:id="rId40"/>
    <p:sldId id="332" r:id="rId41"/>
    <p:sldId id="284" r:id="rId42"/>
    <p:sldId id="333" r:id="rId43"/>
    <p:sldId id="285" r:id="rId44"/>
    <p:sldId id="291" r:id="rId45"/>
    <p:sldId id="28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6302" autoAdjust="0"/>
  </p:normalViewPr>
  <p:slideViewPr>
    <p:cSldViewPr>
      <p:cViewPr varScale="1">
        <p:scale>
          <a:sx n="65" d="100"/>
          <a:sy n="65" d="100"/>
        </p:scale>
        <p:origin x="146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247D9E-6735-4F14-B9E7-959692697063}" type="datetimeFigureOut">
              <a:rPr lang="en-US" smtClean="0"/>
              <a:pPr/>
              <a:t>23-Mar-21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9BDD8-FF17-4F01-860B-46B4E66F15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39BDD8-FF17-4F01-860B-46B4E66F154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DCD58-CD46-4AF8-8E22-4E2F5D52F8CA}" type="slidenum">
              <a:rPr lang="en-US" smtClean="0"/>
              <a:pPr/>
              <a:t>4</a:t>
            </a:fld>
            <a:endParaRPr lang="en-US"/>
          </a:p>
        </p:txBody>
      </p:sp>
    </p:spTree>
    <p:extLst>
      <p:ext uri="{BB962C8B-B14F-4D97-AF65-F5344CB8AC3E}">
        <p14:creationId xmlns:p14="http://schemas.microsoft.com/office/powerpoint/2010/main" val="189709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DCD58-CD46-4AF8-8E22-4E2F5D52F8CA}" type="slidenum">
              <a:rPr lang="en-US" smtClean="0"/>
              <a:pPr/>
              <a:t>8</a:t>
            </a:fld>
            <a:endParaRPr lang="en-US"/>
          </a:p>
        </p:txBody>
      </p:sp>
    </p:spTree>
    <p:extLst>
      <p:ext uri="{BB962C8B-B14F-4D97-AF65-F5344CB8AC3E}">
        <p14:creationId xmlns:p14="http://schemas.microsoft.com/office/powerpoint/2010/main" val="128011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39BDD8-FF17-4F01-860B-46B4E66F1542}"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ড়</a:t>
            </a:r>
            <a:r>
              <a:rPr lang="bn-BD" baseline="0" dirty="0"/>
              <a:t> </a:t>
            </a:r>
            <a:endParaRPr lang="en-US" dirty="0"/>
          </a:p>
        </p:txBody>
      </p:sp>
      <p:sp>
        <p:nvSpPr>
          <p:cNvPr id="4" name="Slide Number Placeholder 3"/>
          <p:cNvSpPr>
            <a:spLocks noGrp="1"/>
          </p:cNvSpPr>
          <p:nvPr>
            <p:ph type="sldNum" sz="quarter" idx="10"/>
          </p:nvPr>
        </p:nvSpPr>
        <p:spPr/>
        <p:txBody>
          <a:bodyPr/>
          <a:lstStyle/>
          <a:p>
            <a:fld id="{509A641E-7306-4B50-B8DD-E5F8A6D32A6D}"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150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292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417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7551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8523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066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0181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462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61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202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23-Mar-21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397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23-Mar-21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233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23-Mar-21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975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23-Mar-21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376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103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333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23-Mar-21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759079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MD%20Masfiq%20Marjuq\Desktop\&#2478;&#2453;&#2509;&#2453;&#2494;&#2480;%20&#2489;&#2503;&#2480;&#2494;%20&#2455;&#2497;&#2489;&#2494;%20_%20Arabe%20Musafir%20_%20EP%2002_HD.mp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red-curtain-opening_23-2147496819.jpg"/>
          <p:cNvPicPr>
            <a:picLocks noGrp="1" noChangeAspect="1"/>
          </p:cNvPicPr>
          <p:nvPr>
            <p:ph sz="half" idx="1"/>
          </p:nvPr>
        </p:nvPicPr>
        <p:blipFill>
          <a:blip r:embed="rId3"/>
          <a:stretch>
            <a:fillRect/>
          </a:stretch>
        </p:blipFill>
        <p:spPr>
          <a:xfrm>
            <a:off x="457200" y="245141"/>
            <a:ext cx="8229600" cy="61722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124200"/>
          </a:xfrm>
        </p:spPr>
        <p:txBody>
          <a:bodyPr>
            <a:normAutofit/>
          </a:bodyPr>
          <a:lstStyle/>
          <a:p>
            <a:r>
              <a:rPr lang="en-US" dirty="0" err="1"/>
              <a:t>এসো</a:t>
            </a:r>
            <a:r>
              <a:rPr lang="en-US" dirty="0"/>
              <a:t> </a:t>
            </a:r>
            <a:r>
              <a:rPr lang="en-US" dirty="0" err="1"/>
              <a:t>আমরা</a:t>
            </a:r>
            <a:r>
              <a:rPr lang="en-US" dirty="0"/>
              <a:t> </a:t>
            </a:r>
            <a:r>
              <a:rPr lang="en-US" dirty="0" err="1"/>
              <a:t>একটি</a:t>
            </a:r>
            <a:r>
              <a:rPr lang="en-US" dirty="0"/>
              <a:t> </a:t>
            </a:r>
            <a:r>
              <a:rPr lang="en-US" dirty="0" err="1"/>
              <a:t>ভিডিও</a:t>
            </a:r>
            <a:r>
              <a:rPr lang="en-US" dirty="0"/>
              <a:t> </a:t>
            </a:r>
            <a:r>
              <a:rPr lang="en-US" dirty="0" err="1"/>
              <a:t>দেখি</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মক্কার হেরা গুহা _ Arabe Musafir _ EP 02_HD.mp4">
            <a:hlinkClick r:id="" action="ppaction://media"/>
          </p:cNvPr>
          <p:cNvPicPr>
            <a:picLocks noGrp="1" noRot="1" noChangeAspect="1"/>
          </p:cNvPicPr>
          <p:nvPr>
            <p:ph idx="1"/>
            <a:videoFile r:link="rId1"/>
          </p:nvPr>
        </p:nvPicPr>
        <p:blipFill>
          <a:blip r:embed="rId3"/>
          <a:stretch>
            <a:fillRect/>
          </a:stretch>
        </p:blipFill>
        <p:spPr>
          <a:xfrm>
            <a:off x="228600" y="228600"/>
            <a:ext cx="8610600" cy="5867400"/>
          </a:xfrm>
          <a:prstGeom prst="rect">
            <a:avLst/>
          </a:prstGeom>
        </p:spPr>
      </p:pic>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676399"/>
          </a:xfrm>
        </p:spPr>
        <p:txBody>
          <a:bodyPr>
            <a:normAutofit/>
          </a:bodyPr>
          <a:lstStyle/>
          <a:p>
            <a:r>
              <a:rPr lang="en-US" sz="8000" dirty="0" err="1">
                <a:solidFill>
                  <a:srgbClr val="FF0000"/>
                </a:solidFill>
              </a:rPr>
              <a:t>আজকের</a:t>
            </a:r>
            <a:r>
              <a:rPr lang="en-US" sz="8000" dirty="0">
                <a:solidFill>
                  <a:srgbClr val="FF0000"/>
                </a:solidFill>
              </a:rPr>
              <a:t> </a:t>
            </a:r>
            <a:r>
              <a:rPr lang="en-US" sz="8000" dirty="0" err="1">
                <a:solidFill>
                  <a:srgbClr val="FF0000"/>
                </a:solidFill>
              </a:rPr>
              <a:t>পাঠ</a:t>
            </a:r>
            <a:endParaRPr lang="en-US" sz="8000" dirty="0">
              <a:solidFill>
                <a:srgbClr val="FF0000"/>
              </a:solidFill>
            </a:endParaRPr>
          </a:p>
        </p:txBody>
      </p:sp>
      <p:sp>
        <p:nvSpPr>
          <p:cNvPr id="3" name="Subtitle 2"/>
          <p:cNvSpPr>
            <a:spLocks noGrp="1"/>
          </p:cNvSpPr>
          <p:nvPr>
            <p:ph type="subTitle" idx="1"/>
          </p:nvPr>
        </p:nvSpPr>
        <p:spPr>
          <a:xfrm>
            <a:off x="1295400" y="3505200"/>
            <a:ext cx="6400800" cy="1752600"/>
          </a:xfrm>
        </p:spPr>
        <p:style>
          <a:lnRef idx="1">
            <a:schemeClr val="dk1"/>
          </a:lnRef>
          <a:fillRef idx="2">
            <a:schemeClr val="dk1"/>
          </a:fillRef>
          <a:effectRef idx="1">
            <a:schemeClr val="dk1"/>
          </a:effectRef>
          <a:fontRef idx="minor">
            <a:schemeClr val="dk1"/>
          </a:fontRef>
        </p:style>
        <p:txBody>
          <a:bodyPr>
            <a:noAutofit/>
          </a:bodyPr>
          <a:lstStyle/>
          <a:p>
            <a:pPr algn="ctr"/>
            <a:r>
              <a:rPr lang="en-US" sz="3600" b="1" dirty="0" err="1">
                <a:solidFill>
                  <a:srgbClr val="0070C0"/>
                </a:solidFill>
              </a:rPr>
              <a:t>নবুয়ত</a:t>
            </a:r>
            <a:r>
              <a:rPr lang="en-US" sz="3600" b="1" dirty="0">
                <a:solidFill>
                  <a:srgbClr val="0070C0"/>
                </a:solidFill>
              </a:rPr>
              <a:t> </a:t>
            </a:r>
            <a:r>
              <a:rPr lang="en-US" sz="3600" b="1" dirty="0" err="1">
                <a:solidFill>
                  <a:srgbClr val="0070C0"/>
                </a:solidFill>
              </a:rPr>
              <a:t>লাভ</a:t>
            </a:r>
            <a:endParaRPr lang="en-US" sz="3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CDF1CF-79C3-4C53-BC97-C0295237C24B}"/>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180755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181600"/>
            <a:ext cx="8077200" cy="838200"/>
          </a:xfrm>
        </p:spPr>
        <p:txBody>
          <a:bodyPr>
            <a:noAutofit/>
          </a:bodyPr>
          <a:lstStyle/>
          <a:p>
            <a:r>
              <a:rPr lang="en-US" sz="2800" dirty="0"/>
              <a:t>                                      </a:t>
            </a:r>
          </a:p>
        </p:txBody>
      </p:sp>
      <p:pic>
        <p:nvPicPr>
          <p:cNvPr id="35842" name="Picture 2" descr="হেরা পর্বত | এখানেই মুহাম্মদ (সা:) ইবাদত করতেন ও কুরআন নাযিল হয়েছে -  YouTube"/>
          <p:cNvPicPr>
            <a:picLocks noGrp="1" noChangeAspect="1" noChangeArrowheads="1"/>
          </p:cNvPicPr>
          <p:nvPr>
            <p:ph type="pic" idx="1"/>
          </p:nvPr>
        </p:nvPicPr>
        <p:blipFill>
          <a:blip r:embed="rId3"/>
          <a:srcRect l="3562" r="3562"/>
          <a:stretch>
            <a:fillRect/>
          </a:stretch>
        </p:blipFill>
        <p:spPr bwMode="auto">
          <a:xfrm>
            <a:off x="685800" y="304800"/>
            <a:ext cx="7543800" cy="48768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D62B88-5F06-4CAD-994C-15FEA238342C}"/>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831098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আলোর পর্বত জাবালে নূর (ভিডিও)"/>
          <p:cNvPicPr>
            <a:picLocks noChangeAspect="1" noChangeArrowheads="1"/>
          </p:cNvPicPr>
          <p:nvPr/>
        </p:nvPicPr>
        <p:blipFill>
          <a:blip r:embed="rId2"/>
          <a:srcRect/>
          <a:stretch>
            <a:fillRect/>
          </a:stretch>
        </p:blipFill>
        <p:spPr bwMode="auto">
          <a:xfrm>
            <a:off x="304800" y="533400"/>
            <a:ext cx="8581080" cy="5715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5791200"/>
            <a:ext cx="6324600" cy="769441"/>
          </a:xfrm>
          <a:prstGeom prst="rect">
            <a:avLst/>
          </a:prstGeom>
        </p:spPr>
        <p:txBody>
          <a:bodyPr wrap="square">
            <a:spAutoFit/>
          </a:bodyPr>
          <a:lstStyle/>
          <a:p>
            <a:r>
              <a:rPr lang="en-US" sz="4400" dirty="0"/>
              <a:t>    </a:t>
            </a:r>
          </a:p>
        </p:txBody>
      </p:sp>
      <p:pic>
        <p:nvPicPr>
          <p:cNvPr id="32770" name="Picture 2" descr="হেরা গুহা এর ভিতরের দৃশ্য । | Bangla posT"/>
          <p:cNvPicPr>
            <a:picLocks noChangeAspect="1" noChangeArrowheads="1"/>
          </p:cNvPicPr>
          <p:nvPr/>
        </p:nvPicPr>
        <p:blipFill>
          <a:blip r:embed="rId2"/>
          <a:srcRect/>
          <a:stretch>
            <a:fillRect/>
          </a:stretch>
        </p:blipFill>
        <p:spPr bwMode="auto">
          <a:xfrm>
            <a:off x="0" y="0"/>
            <a:ext cx="9144000" cy="4884899"/>
          </a:xfrm>
          <a:prstGeom prst="rect">
            <a:avLst/>
          </a:prstGeom>
          <a:noFill/>
        </p:spPr>
      </p:pic>
      <p:sp>
        <p:nvSpPr>
          <p:cNvPr id="7" name="Rectangle 6"/>
          <p:cNvSpPr/>
          <p:nvPr/>
        </p:nvSpPr>
        <p:spPr>
          <a:xfrm>
            <a:off x="0" y="4953000"/>
            <a:ext cx="91440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as-IN" sz="2400" dirty="0"/>
              <a:t>জাবালে নূর। আল্লাহ তাআলার নাজিল করা পবিত্র কুরআনের প্রথম আলোয় আলোকিত পাহাড়। যে পাহাড়ের গুহায় প্রিয় নবি সাল্লাল্লাহু আলাইহি ওয়া সাল্লাম ওহি লাভে ধ্যানমগ্ন থাকতেন। বিশ্বব্যাপী যে পাহাড়কে গারে হেরা বা হেরা গুহা নামেই মানুষ সবচেয়ে চেনে বা জানে।</a:t>
            </a:r>
            <a:endParaRPr 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447800" y="609600"/>
            <a:ext cx="6400800" cy="5334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fltVal val="0"/>
                                          </p:val>
                                        </p:tav>
                                        <p:tav tm="100000">
                                          <p:val>
                                            <p:strVal val="#ppt_w"/>
                                          </p:val>
                                        </p:tav>
                                      </p:tavLst>
                                    </p:anim>
                                    <p:anim calcmode="lin" valueType="num">
                                      <p:cBhvr>
                                        <p:cTn id="8" dur="1000" fill="hold"/>
                                        <p:tgtEl>
                                          <p:spTgt spid="31746"/>
                                        </p:tgtEl>
                                        <p:attrNameLst>
                                          <p:attrName>ppt_h</p:attrName>
                                        </p:attrNameLst>
                                      </p:cBhvr>
                                      <p:tavLst>
                                        <p:tav tm="0">
                                          <p:val>
                                            <p:fltVal val="0"/>
                                          </p:val>
                                        </p:tav>
                                        <p:tav tm="100000">
                                          <p:val>
                                            <p:strVal val="#ppt_h"/>
                                          </p:val>
                                        </p:tav>
                                      </p:tavLst>
                                    </p:anim>
                                    <p:anim calcmode="lin" valueType="num">
                                      <p:cBhvr>
                                        <p:cTn id="9" dur="1000" fill="hold"/>
                                        <p:tgtEl>
                                          <p:spTgt spid="31746"/>
                                        </p:tgtEl>
                                        <p:attrNameLst>
                                          <p:attrName>style.rotation</p:attrName>
                                        </p:attrNameLst>
                                      </p:cBhvr>
                                      <p:tavLst>
                                        <p:tav tm="0">
                                          <p:val>
                                            <p:fltVal val="90"/>
                                          </p:val>
                                        </p:tav>
                                        <p:tav tm="100000">
                                          <p:val>
                                            <p:fltVal val="0"/>
                                          </p:val>
                                        </p:tav>
                                      </p:tavLst>
                                    </p:anim>
                                    <p:animEffect transition="in" filter="fade">
                                      <p:cBhvr>
                                        <p:cTn id="10" dur="1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3733800"/>
          </a:xfrm>
        </p:spPr>
        <p:txBody>
          <a:bodyPr/>
          <a:lstStyle/>
          <a:p>
            <a:r>
              <a:rPr lang="en-US" b="1" dirty="0" err="1">
                <a:solidFill>
                  <a:srgbClr val="0070C0"/>
                </a:solidFill>
              </a:rPr>
              <a:t>তোমরা</a:t>
            </a:r>
            <a:r>
              <a:rPr lang="en-US" b="1" dirty="0">
                <a:solidFill>
                  <a:srgbClr val="0070C0"/>
                </a:solidFill>
              </a:rPr>
              <a:t> </a:t>
            </a:r>
            <a:r>
              <a:rPr lang="en-US" b="1" dirty="0" err="1">
                <a:solidFill>
                  <a:srgbClr val="0070C0"/>
                </a:solidFill>
              </a:rPr>
              <a:t>সবাই</a:t>
            </a:r>
            <a:r>
              <a:rPr lang="en-US" b="1" dirty="0">
                <a:solidFill>
                  <a:srgbClr val="0070C0"/>
                </a:solidFill>
              </a:rPr>
              <a:t> ১০৯ </a:t>
            </a:r>
            <a:r>
              <a:rPr lang="en-US" b="1" dirty="0" err="1">
                <a:solidFill>
                  <a:srgbClr val="0070C0"/>
                </a:solidFill>
              </a:rPr>
              <a:t>পৃষ্ঠা</a:t>
            </a:r>
            <a:r>
              <a:rPr lang="en-US" b="1" dirty="0">
                <a:solidFill>
                  <a:srgbClr val="0070C0"/>
                </a:solidFill>
              </a:rPr>
              <a:t> </a:t>
            </a:r>
            <a:r>
              <a:rPr lang="en-US" b="1" dirty="0" err="1">
                <a:solidFill>
                  <a:srgbClr val="0070C0"/>
                </a:solidFill>
              </a:rPr>
              <a:t>খুলবে</a:t>
            </a:r>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a:solidFill>
                  <a:srgbClr val="FF0000"/>
                </a:solidFill>
              </a:rPr>
              <a:t>শুভেচ্ছা</a:t>
            </a:r>
            <a:r>
              <a:rPr lang="en-US" sz="6000" dirty="0">
                <a:solidFill>
                  <a:srgbClr val="FF0000"/>
                </a:solidFill>
              </a:rPr>
              <a:t> </a:t>
            </a:r>
            <a:r>
              <a:rPr lang="en-US" sz="6000" dirty="0" err="1">
                <a:solidFill>
                  <a:srgbClr val="FF0000"/>
                </a:solidFill>
              </a:rPr>
              <a:t>সবাইকে</a:t>
            </a:r>
            <a:endParaRPr lang="en-US" sz="6000" dirty="0">
              <a:solidFill>
                <a:srgbClr val="FF0000"/>
              </a:solidFill>
            </a:endParaRPr>
          </a:p>
        </p:txBody>
      </p:sp>
      <p:pic>
        <p:nvPicPr>
          <p:cNvPr id="5" name="Content Placeholder 4" descr="%E0%A6%98%E0%A6%B0%E0%A7%87+%E0%A6%AC%E0%A6%B8%E0%A7%87+%E0%A6%B6%E0%A6%BF%E0%A6%96%E0%A6%BF.jpg"/>
          <p:cNvPicPr>
            <a:picLocks noGrp="1" noChangeAspect="1"/>
          </p:cNvPicPr>
          <p:nvPr>
            <p:ph sz="half" idx="1"/>
          </p:nvPr>
        </p:nvPicPr>
        <p:blipFill>
          <a:blip r:embed="rId2"/>
          <a:stretch>
            <a:fillRect/>
          </a:stretch>
        </p:blipFill>
        <p:spPr>
          <a:xfrm>
            <a:off x="152400" y="1600200"/>
            <a:ext cx="3505200" cy="3581400"/>
          </a:xfrm>
        </p:spPr>
      </p:pic>
      <p:pic>
        <p:nvPicPr>
          <p:cNvPr id="7" name="Content Placeholder 6" descr="NARSINGDI ONLINE PRIMARY SCHOOL.jpg"/>
          <p:cNvPicPr>
            <a:picLocks noGrp="1" noChangeAspect="1"/>
          </p:cNvPicPr>
          <p:nvPr>
            <p:ph sz="half" idx="2"/>
          </p:nvPr>
        </p:nvPicPr>
        <p:blipFill>
          <a:blip r:embed="rId3"/>
          <a:stretch>
            <a:fillRect/>
          </a:stretch>
        </p:blipFill>
        <p:spPr>
          <a:xfrm>
            <a:off x="3733800" y="1600200"/>
            <a:ext cx="4953000" cy="3581400"/>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1D3CB5-3191-4B8F-8E13-0740083F0305}"/>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856703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905000"/>
            <a:ext cx="8534400"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dirty="0" err="1"/>
              <a:t>হযরত</a:t>
            </a:r>
            <a:r>
              <a:rPr lang="en-US" sz="2800" dirty="0"/>
              <a:t> </a:t>
            </a:r>
            <a:r>
              <a:rPr lang="en-US" sz="2800" dirty="0" err="1"/>
              <a:t>মুহাম্মদ</a:t>
            </a:r>
            <a:r>
              <a:rPr lang="en-US" sz="2800" dirty="0"/>
              <a:t> (স) </a:t>
            </a:r>
            <a:r>
              <a:rPr lang="en-US" sz="2800" dirty="0" err="1"/>
              <a:t>শিশু</a:t>
            </a:r>
            <a:r>
              <a:rPr lang="en-US" sz="2800" dirty="0"/>
              <a:t> </a:t>
            </a:r>
            <a:r>
              <a:rPr lang="en-US" sz="2800" dirty="0" err="1"/>
              <a:t>বয়স</a:t>
            </a:r>
            <a:r>
              <a:rPr lang="en-US" sz="2800" dirty="0"/>
              <a:t> </a:t>
            </a:r>
            <a:r>
              <a:rPr lang="en-US" sz="2800" dirty="0" err="1"/>
              <a:t>থেকেই</a:t>
            </a:r>
            <a:r>
              <a:rPr lang="en-US" sz="2800" dirty="0"/>
              <a:t> </a:t>
            </a:r>
            <a:r>
              <a:rPr lang="en-US" sz="2800" dirty="0" err="1"/>
              <a:t>মানুষের</a:t>
            </a:r>
            <a:r>
              <a:rPr lang="en-US" sz="2800" dirty="0"/>
              <a:t> </a:t>
            </a:r>
            <a:r>
              <a:rPr lang="en-US" sz="2800" dirty="0" err="1"/>
              <a:t>মুক্তির</a:t>
            </a:r>
            <a:r>
              <a:rPr lang="en-US" sz="2800" dirty="0"/>
              <a:t> </a:t>
            </a:r>
            <a:r>
              <a:rPr lang="en-US" sz="2800" dirty="0" err="1"/>
              <a:t>জন্য</a:t>
            </a:r>
            <a:r>
              <a:rPr lang="en-US" sz="2800" dirty="0"/>
              <a:t>, </a:t>
            </a:r>
            <a:r>
              <a:rPr lang="en-US" sz="2800" dirty="0" err="1"/>
              <a:t>শান্তির</a:t>
            </a:r>
            <a:r>
              <a:rPr lang="en-US" sz="2800" dirty="0"/>
              <a:t> </a:t>
            </a:r>
            <a:r>
              <a:rPr lang="en-US" sz="2800" dirty="0" err="1"/>
              <a:t>জন্য</a:t>
            </a:r>
            <a:r>
              <a:rPr lang="en-US" sz="2800" dirty="0"/>
              <a:t> </a:t>
            </a:r>
            <a:r>
              <a:rPr lang="en-US" sz="2800" dirty="0" err="1"/>
              <a:t>ভাবতেন</a:t>
            </a:r>
            <a:r>
              <a:rPr lang="en-US" sz="2800" dirty="0"/>
              <a:t>। </a:t>
            </a:r>
            <a:r>
              <a:rPr lang="en-US" sz="2800" dirty="0" err="1"/>
              <a:t>বয়স</a:t>
            </a:r>
            <a:r>
              <a:rPr lang="en-US" sz="2800" dirty="0"/>
              <a:t> </a:t>
            </a:r>
            <a:r>
              <a:rPr lang="en-US" sz="2800" dirty="0" err="1"/>
              <a:t>বৃদ্ধির</a:t>
            </a:r>
            <a:r>
              <a:rPr lang="en-US" sz="2800" dirty="0"/>
              <a:t> </a:t>
            </a:r>
            <a:r>
              <a:rPr lang="en-US" sz="2800" dirty="0" err="1"/>
              <a:t>সাথে</a:t>
            </a:r>
            <a:r>
              <a:rPr lang="en-US" sz="2800" dirty="0"/>
              <a:t> </a:t>
            </a:r>
            <a:r>
              <a:rPr lang="en-US" sz="2800" dirty="0" err="1"/>
              <a:t>সাথে</a:t>
            </a:r>
            <a:r>
              <a:rPr lang="en-US" sz="2800" dirty="0"/>
              <a:t> </a:t>
            </a:r>
            <a:r>
              <a:rPr lang="en-US" sz="2800" dirty="0" err="1"/>
              <a:t>তাঁর</a:t>
            </a:r>
            <a:r>
              <a:rPr lang="en-US" sz="2800" dirty="0"/>
              <a:t> এ </a:t>
            </a:r>
            <a:r>
              <a:rPr lang="en-US" sz="2800" dirty="0" err="1"/>
              <a:t>ভাবনা</a:t>
            </a:r>
            <a:r>
              <a:rPr lang="en-US" sz="2800" dirty="0"/>
              <a:t> </a:t>
            </a:r>
            <a:r>
              <a:rPr lang="en-US" sz="2800" dirty="0" err="1"/>
              <a:t>আরও</a:t>
            </a:r>
            <a:r>
              <a:rPr lang="en-US" sz="2800" dirty="0"/>
              <a:t> </a:t>
            </a:r>
            <a:r>
              <a:rPr lang="en-US" sz="2800" dirty="0" err="1"/>
              <a:t>গভীর</a:t>
            </a:r>
            <a:r>
              <a:rPr lang="en-US" sz="2800" dirty="0"/>
              <a:t> </a:t>
            </a:r>
            <a:r>
              <a:rPr lang="en-US" sz="2800" dirty="0" err="1"/>
              <a:t>হয</a:t>
            </a:r>
            <a:r>
              <a:rPr lang="en-US" sz="2800" dirty="0"/>
              <a:t>়। </a:t>
            </a:r>
            <a:r>
              <a:rPr lang="en-US" sz="2800" dirty="0" err="1"/>
              <a:t>মূর্তি</a:t>
            </a:r>
            <a:r>
              <a:rPr lang="en-US" sz="2800" dirty="0"/>
              <a:t> </a:t>
            </a:r>
            <a:r>
              <a:rPr lang="en-US" sz="2800" dirty="0" err="1"/>
              <a:t>পূজো</a:t>
            </a:r>
            <a:r>
              <a:rPr lang="en-US" sz="2800" dirty="0"/>
              <a:t> ও </a:t>
            </a:r>
            <a:r>
              <a:rPr lang="en-US" sz="2800" dirty="0" err="1"/>
              <a:t>কুসংস্কারে</a:t>
            </a:r>
            <a:r>
              <a:rPr lang="en-US" sz="2800" dirty="0"/>
              <a:t> </a:t>
            </a:r>
            <a:r>
              <a:rPr lang="en-US" sz="2800" dirty="0" err="1"/>
              <a:t>লিপ্ত</a:t>
            </a:r>
            <a:r>
              <a:rPr lang="en-US" sz="2800" dirty="0"/>
              <a:t> </a:t>
            </a:r>
            <a:r>
              <a:rPr lang="en-US" sz="2800" dirty="0" err="1"/>
              <a:t>এবং</a:t>
            </a:r>
            <a:r>
              <a:rPr lang="en-US" sz="2800" dirty="0"/>
              <a:t> </a:t>
            </a:r>
            <a:r>
              <a:rPr lang="en-US" sz="2800" dirty="0" err="1"/>
              <a:t>নানা</a:t>
            </a:r>
            <a:r>
              <a:rPr lang="en-US" sz="2800" dirty="0"/>
              <a:t> </a:t>
            </a:r>
            <a:r>
              <a:rPr lang="en-US" sz="2800" dirty="0" err="1"/>
              <a:t>দুঃখকষ্টে</a:t>
            </a:r>
            <a:r>
              <a:rPr lang="en-US" sz="2800" dirty="0"/>
              <a:t> </a:t>
            </a:r>
            <a:r>
              <a:rPr lang="en-US" sz="2800" dirty="0" err="1"/>
              <a:t>জর্জরিত</a:t>
            </a:r>
            <a:r>
              <a:rPr lang="en-US" sz="2800" dirty="0"/>
              <a:t> </a:t>
            </a:r>
            <a:r>
              <a:rPr lang="en-US" sz="2800" dirty="0" err="1"/>
              <a:t>মানুষের</a:t>
            </a:r>
            <a:r>
              <a:rPr lang="en-US" sz="2800" dirty="0"/>
              <a:t> </a:t>
            </a:r>
            <a:r>
              <a:rPr lang="en-US" sz="2800" dirty="0" err="1"/>
              <a:t>মুক্তির</a:t>
            </a:r>
            <a:r>
              <a:rPr lang="en-US" sz="2800" dirty="0"/>
              <a:t> </a:t>
            </a:r>
            <a:r>
              <a:rPr lang="en-US" sz="2800" dirty="0" err="1"/>
              <a:t>জন্য</a:t>
            </a:r>
            <a:r>
              <a:rPr lang="en-US" sz="2800" dirty="0"/>
              <a:t> </a:t>
            </a:r>
            <a:r>
              <a:rPr lang="en-US" sz="2800" dirty="0" err="1"/>
              <a:t>তাঁর</a:t>
            </a:r>
            <a:r>
              <a:rPr lang="en-US" sz="2800" dirty="0"/>
              <a:t> </a:t>
            </a:r>
            <a:r>
              <a:rPr lang="en-US" sz="2800" dirty="0" err="1"/>
              <a:t>সব</a:t>
            </a:r>
            <a:r>
              <a:rPr lang="en-US" sz="2800" dirty="0"/>
              <a:t> </a:t>
            </a:r>
            <a:r>
              <a:rPr lang="en-US" sz="2800" dirty="0" err="1"/>
              <a:t>ভাবনা</a:t>
            </a:r>
            <a:r>
              <a:rPr lang="en-US" sz="2800" dirty="0"/>
              <a:t>। </a:t>
            </a:r>
            <a:r>
              <a:rPr lang="en-US" sz="2800" dirty="0" err="1"/>
              <a:t>মানুষ</a:t>
            </a:r>
            <a:r>
              <a:rPr lang="en-US" sz="2800" dirty="0"/>
              <a:t> </a:t>
            </a:r>
            <a:r>
              <a:rPr lang="en-US" sz="2800" dirty="0" err="1"/>
              <a:t>তার</a:t>
            </a:r>
            <a:r>
              <a:rPr lang="en-US" sz="2800" dirty="0"/>
              <a:t> </a:t>
            </a:r>
            <a:r>
              <a:rPr lang="en-US" sz="2800" dirty="0" err="1"/>
              <a:t>স্রষ্টাকে</a:t>
            </a:r>
            <a:r>
              <a:rPr lang="en-US" sz="2800" dirty="0"/>
              <a:t> </a:t>
            </a:r>
            <a:r>
              <a:rPr lang="en-US" sz="2800" dirty="0" err="1"/>
              <a:t>ভুলে</a:t>
            </a:r>
            <a:r>
              <a:rPr lang="en-US" sz="2800" dirty="0"/>
              <a:t> </a:t>
            </a:r>
            <a:r>
              <a:rPr lang="en-US" sz="2800" dirty="0" err="1"/>
              <a:t>যাবে</a:t>
            </a:r>
            <a:r>
              <a:rPr lang="en-US" sz="2800" dirty="0"/>
              <a:t>, </a:t>
            </a:r>
            <a:r>
              <a:rPr lang="en-US" sz="2800" dirty="0" err="1"/>
              <a:t>হাতে</a:t>
            </a:r>
            <a:r>
              <a:rPr lang="en-US" sz="2800" dirty="0"/>
              <a:t> </a:t>
            </a:r>
            <a:r>
              <a:rPr lang="en-US" sz="2800" dirty="0" err="1"/>
              <a:t>বানানো</a:t>
            </a:r>
            <a:r>
              <a:rPr lang="en-US" sz="2800" dirty="0"/>
              <a:t> </a:t>
            </a:r>
            <a:r>
              <a:rPr lang="en-US" sz="2800" dirty="0" err="1"/>
              <a:t>মূর্তির</a:t>
            </a:r>
            <a:r>
              <a:rPr lang="en-US" sz="2800" dirty="0"/>
              <a:t> </a:t>
            </a:r>
            <a:r>
              <a:rPr lang="en-US" sz="2800" dirty="0" err="1"/>
              <a:t>সামনে</a:t>
            </a:r>
            <a:r>
              <a:rPr lang="en-US" sz="2800" dirty="0"/>
              <a:t> </a:t>
            </a:r>
            <a:r>
              <a:rPr lang="en-US" sz="2800" dirty="0" err="1"/>
              <a:t>মাথা</a:t>
            </a:r>
            <a:r>
              <a:rPr lang="en-US" sz="2800" dirty="0"/>
              <a:t> </a:t>
            </a:r>
            <a:r>
              <a:rPr lang="en-US" sz="2800" dirty="0" err="1"/>
              <a:t>নত</a:t>
            </a:r>
            <a:r>
              <a:rPr lang="en-US" sz="2800" dirty="0"/>
              <a:t> </a:t>
            </a:r>
            <a:r>
              <a:rPr lang="en-US" sz="2800" dirty="0" err="1"/>
              <a:t>করবে</a:t>
            </a:r>
            <a:r>
              <a:rPr lang="en-US" sz="2800" dirty="0"/>
              <a:t>, </a:t>
            </a:r>
            <a:r>
              <a:rPr lang="en-US" sz="2800" dirty="0" err="1"/>
              <a:t>এটা</a:t>
            </a:r>
            <a:r>
              <a:rPr lang="en-US" sz="2800" dirty="0"/>
              <a:t> </a:t>
            </a:r>
            <a:r>
              <a:rPr lang="en-US" sz="2800" dirty="0" err="1"/>
              <a:t>হয</a:t>
            </a:r>
            <a:r>
              <a:rPr lang="en-US" sz="2800" dirty="0"/>
              <a:t>় </a:t>
            </a:r>
            <a:r>
              <a:rPr lang="en-US" sz="2800" dirty="0" err="1"/>
              <a:t>না</a:t>
            </a:r>
            <a:r>
              <a:rPr lang="en-US" sz="2800" dirty="0"/>
              <a:t>। </a:t>
            </a:r>
          </a:p>
        </p:txBody>
      </p:sp>
      <p:sp>
        <p:nvSpPr>
          <p:cNvPr id="4" name="Title 3"/>
          <p:cNvSpPr>
            <a:spLocks noGrp="1"/>
          </p:cNvSpPr>
          <p:nvPr>
            <p:ph type="title"/>
          </p:nvPr>
        </p:nvSpPr>
        <p:spPr>
          <a:xfrm>
            <a:off x="0" y="381000"/>
            <a:ext cx="8991600" cy="1371600"/>
          </a:xfrm>
        </p:spPr>
        <p:txBody>
          <a:bodyPr>
            <a:noAutofit/>
          </a:bodyPr>
          <a:lstStyle/>
          <a:p>
            <a:br>
              <a:rPr lang="as-IN" b="1" dirty="0">
                <a:solidFill>
                  <a:srgbClr val="FF0000"/>
                </a:solidFill>
              </a:rPr>
            </a:br>
            <a:r>
              <a:rPr lang="as-IN" b="1" dirty="0">
                <a:solidFill>
                  <a:srgbClr val="FF0000"/>
                </a:solidFill>
              </a:rPr>
              <a:t> </a:t>
            </a:r>
            <a:r>
              <a:rPr lang="en-US" b="1" dirty="0" err="1">
                <a:solidFill>
                  <a:srgbClr val="FFFF00"/>
                </a:solidFill>
              </a:rPr>
              <a:t>নবুয়ত</a:t>
            </a:r>
            <a:r>
              <a:rPr lang="en-US" b="1" dirty="0">
                <a:solidFill>
                  <a:srgbClr val="FFFF00"/>
                </a:solidFill>
              </a:rPr>
              <a:t> </a:t>
            </a:r>
            <a:r>
              <a:rPr lang="en-US" b="1" dirty="0" err="1">
                <a:solidFill>
                  <a:srgbClr val="FFFF00"/>
                </a:solidFill>
              </a:rPr>
              <a:t>লাভ</a:t>
            </a:r>
            <a:br>
              <a:rPr lang="en-US" dirty="0"/>
            </a:b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4CF28F-FFE5-4785-981A-6B52EE1037B7}"/>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4224940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001000"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dirty="0" err="1"/>
              <a:t>কী</a:t>
            </a:r>
            <a:r>
              <a:rPr lang="en-US" sz="2800" dirty="0"/>
              <a:t> </a:t>
            </a:r>
            <a:r>
              <a:rPr lang="en-US" sz="2800" dirty="0" err="1"/>
              <a:t>করা</a:t>
            </a:r>
            <a:r>
              <a:rPr lang="en-US" sz="2800" dirty="0"/>
              <a:t> </a:t>
            </a:r>
            <a:r>
              <a:rPr lang="en-US" sz="2800" dirty="0" err="1"/>
              <a:t>যায</a:t>
            </a:r>
            <a:r>
              <a:rPr lang="en-US" sz="2800" dirty="0"/>
              <a:t>়, </a:t>
            </a:r>
            <a:r>
              <a:rPr lang="en-US" sz="2800" dirty="0" err="1"/>
              <a:t>কীভাবে</a:t>
            </a:r>
            <a:r>
              <a:rPr lang="en-US" sz="2800" dirty="0"/>
              <a:t> </a:t>
            </a:r>
            <a:r>
              <a:rPr lang="en-US" sz="2800" dirty="0" err="1"/>
              <a:t>মানুষের</a:t>
            </a:r>
            <a:r>
              <a:rPr lang="en-US" sz="2800" dirty="0"/>
              <a:t> </a:t>
            </a:r>
            <a:r>
              <a:rPr lang="en-US" sz="2800" dirty="0" err="1"/>
              <a:t>হৃদয়ে</a:t>
            </a:r>
            <a:r>
              <a:rPr lang="en-US" sz="2800" dirty="0"/>
              <a:t> </a:t>
            </a:r>
            <a:r>
              <a:rPr lang="en-US" sz="2800" dirty="0" err="1"/>
              <a:t>এক</a:t>
            </a:r>
            <a:r>
              <a:rPr lang="en-US" sz="2800" dirty="0"/>
              <a:t> </a:t>
            </a:r>
            <a:r>
              <a:rPr lang="en-US" sz="2800" dirty="0" err="1"/>
              <a:t>আল্লাহর</a:t>
            </a:r>
            <a:r>
              <a:rPr lang="en-US" sz="2800" dirty="0"/>
              <a:t> </a:t>
            </a:r>
            <a:r>
              <a:rPr lang="en-US" sz="2800" dirty="0" err="1"/>
              <a:t>ভাবনা</a:t>
            </a:r>
            <a:r>
              <a:rPr lang="en-US" sz="2800" dirty="0"/>
              <a:t> </a:t>
            </a:r>
            <a:r>
              <a:rPr lang="en-US" sz="2800" dirty="0" err="1"/>
              <a:t>জাগানো</a:t>
            </a:r>
            <a:r>
              <a:rPr lang="en-US" sz="2800" dirty="0"/>
              <a:t> </a:t>
            </a:r>
            <a:r>
              <a:rPr lang="en-US" sz="2800" dirty="0" err="1"/>
              <a:t>যায</a:t>
            </a:r>
            <a:r>
              <a:rPr lang="en-US" sz="2800" dirty="0"/>
              <a:t>়। </a:t>
            </a:r>
            <a:r>
              <a:rPr lang="en-US" sz="2800" dirty="0" err="1"/>
              <a:t>কী</a:t>
            </a:r>
            <a:r>
              <a:rPr lang="en-US" sz="2800" dirty="0"/>
              <a:t> </a:t>
            </a:r>
            <a:r>
              <a:rPr lang="en-US" sz="2800" dirty="0" err="1"/>
              <a:t>করে</a:t>
            </a:r>
            <a:r>
              <a:rPr lang="en-US" sz="2800" dirty="0"/>
              <a:t> </a:t>
            </a:r>
            <a:r>
              <a:rPr lang="en-US" sz="2800" dirty="0" err="1"/>
              <a:t>কুফর</a:t>
            </a:r>
            <a:r>
              <a:rPr lang="en-US" sz="2800" dirty="0"/>
              <a:t> </a:t>
            </a:r>
            <a:r>
              <a:rPr lang="en-US" sz="2800" dirty="0" err="1"/>
              <a:t>শিরক</a:t>
            </a:r>
            <a:r>
              <a:rPr lang="en-US" sz="2800" dirty="0"/>
              <a:t> </a:t>
            </a:r>
            <a:r>
              <a:rPr lang="en-US" sz="2800" dirty="0" err="1"/>
              <a:t>থেকে</a:t>
            </a:r>
            <a:r>
              <a:rPr lang="en-US" sz="2800" dirty="0"/>
              <a:t> </a:t>
            </a:r>
            <a:r>
              <a:rPr lang="en-US" sz="2800" dirty="0" err="1"/>
              <a:t>তাদের</a:t>
            </a:r>
            <a:r>
              <a:rPr lang="en-US" sz="2800" dirty="0"/>
              <a:t> </a:t>
            </a:r>
            <a:r>
              <a:rPr lang="en-US" sz="2800" dirty="0" err="1"/>
              <a:t>মুক্ত</a:t>
            </a:r>
            <a:r>
              <a:rPr lang="en-US" sz="2800" dirty="0"/>
              <a:t> </a:t>
            </a:r>
            <a:r>
              <a:rPr lang="en-US" sz="2800" dirty="0" err="1"/>
              <a:t>করা</a:t>
            </a:r>
            <a:r>
              <a:rPr lang="en-US" sz="2800" dirty="0"/>
              <a:t> </a:t>
            </a:r>
            <a:r>
              <a:rPr lang="en-US" sz="2800" dirty="0" err="1"/>
              <a:t>যায</a:t>
            </a:r>
            <a:r>
              <a:rPr lang="en-US" sz="2800" dirty="0"/>
              <a:t>়। এ </a:t>
            </a:r>
            <a:r>
              <a:rPr lang="en-US" sz="2800" dirty="0" err="1"/>
              <a:t>সকল</a:t>
            </a:r>
            <a:r>
              <a:rPr lang="en-US" sz="2800" dirty="0"/>
              <a:t> </a:t>
            </a:r>
            <a:r>
              <a:rPr lang="en-US" sz="2800" dirty="0" err="1"/>
              <a:t>বিষয়ের</a:t>
            </a:r>
            <a:r>
              <a:rPr lang="en-US" sz="2800" dirty="0"/>
              <a:t> </a:t>
            </a:r>
            <a:r>
              <a:rPr lang="en-US" sz="2800" dirty="0" err="1"/>
              <a:t>চিন্তা-ভাবনায</a:t>
            </a:r>
            <a:r>
              <a:rPr lang="en-US" sz="2800" dirty="0"/>
              <a:t>় </a:t>
            </a:r>
            <a:r>
              <a:rPr lang="en-US" sz="2800" dirty="0" err="1"/>
              <a:t>তিনি</a:t>
            </a:r>
            <a:r>
              <a:rPr lang="en-US" sz="2800" dirty="0"/>
              <a:t> </a:t>
            </a:r>
            <a:r>
              <a:rPr lang="en-US" sz="2800" dirty="0" err="1"/>
              <a:t>মগ্ন</a:t>
            </a:r>
            <a:r>
              <a:rPr lang="en-US" sz="2800" dirty="0"/>
              <a:t>। </a:t>
            </a:r>
            <a:r>
              <a:rPr lang="en-US" sz="2800" dirty="0" err="1"/>
              <a:t>বাড়ি</a:t>
            </a:r>
            <a:r>
              <a:rPr lang="en-US" sz="2800" dirty="0"/>
              <a:t> </a:t>
            </a:r>
            <a:r>
              <a:rPr lang="en-US" sz="2800" dirty="0" err="1"/>
              <a:t>থেকে</a:t>
            </a:r>
            <a:r>
              <a:rPr lang="en-US" sz="2800" dirty="0"/>
              <a:t> </a:t>
            </a:r>
            <a:r>
              <a:rPr lang="en-US" sz="2800" dirty="0" err="1"/>
              <a:t>তিন</a:t>
            </a:r>
            <a:r>
              <a:rPr lang="en-US" sz="2800" dirty="0"/>
              <a:t> </a:t>
            </a:r>
            <a:r>
              <a:rPr lang="en-US" sz="2800" dirty="0" err="1"/>
              <a:t>মাইল</a:t>
            </a:r>
            <a:r>
              <a:rPr lang="en-US" sz="2800" dirty="0"/>
              <a:t> </a:t>
            </a:r>
            <a:r>
              <a:rPr lang="en-US" sz="2800" dirty="0" err="1"/>
              <a:t>দূরে</a:t>
            </a:r>
            <a:r>
              <a:rPr lang="en-US" sz="2800" dirty="0"/>
              <a:t> </a:t>
            </a:r>
            <a:r>
              <a:rPr lang="en-US" sz="2800" dirty="0" err="1"/>
              <a:t>নির্জন</a:t>
            </a:r>
            <a:r>
              <a:rPr lang="en-US" sz="2800" dirty="0"/>
              <a:t> </a:t>
            </a:r>
            <a:r>
              <a:rPr lang="en-US" sz="2800" dirty="0" err="1"/>
              <a:t>হেরা</a:t>
            </a:r>
            <a:r>
              <a:rPr lang="en-US" sz="2800" dirty="0"/>
              <a:t> </a:t>
            </a:r>
            <a:r>
              <a:rPr lang="en-US" sz="2800" dirty="0" err="1"/>
              <a:t>পর্বতের</a:t>
            </a:r>
            <a:r>
              <a:rPr lang="en-US" sz="2800" dirty="0"/>
              <a:t> </a:t>
            </a:r>
            <a:r>
              <a:rPr lang="en-US" sz="2800" dirty="0" err="1"/>
              <a:t>গুহায</a:t>
            </a:r>
            <a:r>
              <a:rPr lang="en-US" sz="2800" dirty="0"/>
              <a:t>় </a:t>
            </a:r>
            <a:r>
              <a:rPr lang="en-US" sz="2800" dirty="0" err="1"/>
              <a:t>নির্জনে</a:t>
            </a:r>
            <a:r>
              <a:rPr lang="en-US" sz="2800" dirty="0"/>
              <a:t> </a:t>
            </a:r>
            <a:r>
              <a:rPr lang="en-US" sz="2800" dirty="0" err="1"/>
              <a:t>ধ্যান</a:t>
            </a:r>
            <a:r>
              <a:rPr lang="en-US" sz="2800" dirty="0"/>
              <a:t> </a:t>
            </a:r>
            <a:r>
              <a:rPr lang="en-US" sz="2800" dirty="0" err="1"/>
              <a:t>করতেন</a:t>
            </a:r>
            <a:r>
              <a:rPr lang="en-US" sz="2800" dirty="0"/>
              <a:t>। </a:t>
            </a:r>
            <a:r>
              <a:rPr lang="en-US" sz="2800" dirty="0" err="1"/>
              <a:t>কখনো</a:t>
            </a:r>
            <a:r>
              <a:rPr lang="en-US" sz="2800" dirty="0"/>
              <a:t> </a:t>
            </a:r>
            <a:r>
              <a:rPr lang="en-US" sz="2800" dirty="0" err="1"/>
              <a:t>কখনো</a:t>
            </a:r>
            <a:r>
              <a:rPr lang="en-US" sz="2800" dirty="0"/>
              <a:t> </a:t>
            </a:r>
            <a:r>
              <a:rPr lang="en-US" sz="2800" dirty="0" err="1"/>
              <a:t>একাধারে</a:t>
            </a:r>
            <a:r>
              <a:rPr lang="en-US" sz="2800" dirty="0"/>
              <a:t> </a:t>
            </a:r>
            <a:r>
              <a:rPr lang="en-US" sz="2800" dirty="0" err="1"/>
              <a:t>দুই-তিন</a:t>
            </a:r>
            <a:r>
              <a:rPr lang="en-US" sz="2800" dirty="0"/>
              <a:t> </a:t>
            </a:r>
            <a:r>
              <a:rPr lang="en-US" sz="2800" dirty="0" err="1"/>
              <a:t>দিনও</a:t>
            </a:r>
            <a:r>
              <a:rPr lang="en-US" sz="2800" dirty="0"/>
              <a:t> </a:t>
            </a:r>
            <a:r>
              <a:rPr lang="en-US" sz="2800" dirty="0" err="1"/>
              <a:t>সেখানে</a:t>
            </a:r>
            <a:r>
              <a:rPr lang="en-US" sz="2800" dirty="0"/>
              <a:t> </a:t>
            </a:r>
            <a:r>
              <a:rPr lang="en-US" sz="2800" dirty="0" err="1"/>
              <a:t>ধ্যানে</a:t>
            </a:r>
            <a:r>
              <a:rPr lang="en-US" sz="2800" dirty="0"/>
              <a:t> </a:t>
            </a:r>
            <a:r>
              <a:rPr lang="en-US" sz="2800" dirty="0" err="1"/>
              <a:t>মগ্ন</a:t>
            </a:r>
            <a:r>
              <a:rPr lang="en-US" sz="2800" dirty="0"/>
              <a:t> </a:t>
            </a:r>
            <a:r>
              <a:rPr lang="en-US" sz="2800" dirty="0" err="1"/>
              <a:t>থাকতেন</a:t>
            </a:r>
            <a:r>
              <a:rPr lang="en-US" sz="2800" dirty="0"/>
              <a:t>। </a:t>
            </a:r>
            <a:endParaRPr lang="en-US" sz="28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49C1F4-7657-4494-9611-F55F912545B7}"/>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2016693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077200" cy="3539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dirty="0" err="1"/>
              <a:t>এভাবে</a:t>
            </a:r>
            <a:r>
              <a:rPr lang="en-US" sz="3200" dirty="0"/>
              <a:t> </a:t>
            </a:r>
            <a:r>
              <a:rPr lang="en-US" sz="3200" dirty="0" err="1"/>
              <a:t>দীর্ঘদিন</a:t>
            </a:r>
            <a:r>
              <a:rPr lang="en-US" sz="3200" dirty="0"/>
              <a:t> </a:t>
            </a:r>
            <a:r>
              <a:rPr lang="en-US" sz="3200" dirty="0" err="1"/>
              <a:t>ধ্যানমগ্ন</a:t>
            </a:r>
            <a:r>
              <a:rPr lang="en-US" sz="3200" dirty="0"/>
              <a:t> </a:t>
            </a:r>
            <a:r>
              <a:rPr lang="en-US" sz="3200" dirty="0" err="1"/>
              <a:t>থাকার</a:t>
            </a:r>
            <a:r>
              <a:rPr lang="en-US" sz="3200" dirty="0"/>
              <a:t> </a:t>
            </a:r>
            <a:r>
              <a:rPr lang="en-US" sz="3200" dirty="0" err="1"/>
              <a:t>পর</a:t>
            </a:r>
            <a:r>
              <a:rPr lang="en-US" sz="3200" dirty="0"/>
              <a:t> </a:t>
            </a:r>
            <a:r>
              <a:rPr lang="en-US" sz="3200" dirty="0" err="1"/>
              <a:t>অবশেষে</a:t>
            </a:r>
            <a:r>
              <a:rPr lang="en-US" sz="3200" dirty="0"/>
              <a:t> </a:t>
            </a:r>
            <a:r>
              <a:rPr lang="en-US" sz="3200" dirty="0" err="1"/>
              <a:t>চল্লিশ</a:t>
            </a:r>
            <a:r>
              <a:rPr lang="en-US" sz="3200" dirty="0"/>
              <a:t> </a:t>
            </a:r>
            <a:r>
              <a:rPr lang="en-US" sz="3200" dirty="0" err="1"/>
              <a:t>বছর</a:t>
            </a:r>
            <a:r>
              <a:rPr lang="en-US" sz="3200" dirty="0"/>
              <a:t> </a:t>
            </a:r>
            <a:r>
              <a:rPr lang="en-US" sz="3200" dirty="0" err="1"/>
              <a:t>বয়সে</a:t>
            </a:r>
            <a:r>
              <a:rPr lang="en-US" sz="3200" dirty="0"/>
              <a:t> </a:t>
            </a:r>
            <a:r>
              <a:rPr lang="en-US" sz="3200" dirty="0" err="1"/>
              <a:t>রমযান</a:t>
            </a:r>
            <a:r>
              <a:rPr lang="en-US" sz="3200" dirty="0"/>
              <a:t> </a:t>
            </a:r>
            <a:r>
              <a:rPr lang="en-US" sz="3200" dirty="0" err="1"/>
              <a:t>মাসের</a:t>
            </a:r>
            <a:r>
              <a:rPr lang="en-US" sz="3200" dirty="0"/>
              <a:t> </a:t>
            </a:r>
            <a:r>
              <a:rPr lang="en-US" sz="3200" dirty="0" err="1"/>
              <a:t>কদরের</a:t>
            </a:r>
            <a:r>
              <a:rPr lang="en-US" sz="3200" dirty="0"/>
              <a:t> </a:t>
            </a:r>
            <a:r>
              <a:rPr lang="en-US" sz="3200" dirty="0" err="1"/>
              <a:t>রাতে</a:t>
            </a:r>
            <a:r>
              <a:rPr lang="en-US" sz="3200" dirty="0"/>
              <a:t> </a:t>
            </a:r>
            <a:r>
              <a:rPr lang="en-US" sz="3200" dirty="0" err="1"/>
              <a:t>আঁধার</a:t>
            </a:r>
            <a:r>
              <a:rPr lang="en-US" sz="3200" dirty="0"/>
              <a:t> </a:t>
            </a:r>
            <a:r>
              <a:rPr lang="en-US" sz="3200" dirty="0" err="1"/>
              <a:t>গুহা</a:t>
            </a:r>
            <a:r>
              <a:rPr lang="en-US" sz="3200" dirty="0"/>
              <a:t> </a:t>
            </a:r>
            <a:r>
              <a:rPr lang="en-US" sz="3200" dirty="0" err="1"/>
              <a:t>আলোকিত</a:t>
            </a:r>
            <a:r>
              <a:rPr lang="en-US" sz="3200" dirty="0"/>
              <a:t> </a:t>
            </a:r>
            <a:r>
              <a:rPr lang="en-US" sz="3200" dirty="0" err="1"/>
              <a:t>হয়ে</a:t>
            </a:r>
            <a:r>
              <a:rPr lang="en-US" sz="3200" dirty="0"/>
              <a:t> </a:t>
            </a:r>
            <a:r>
              <a:rPr lang="en-US" sz="3200" dirty="0" err="1"/>
              <a:t>উঠল</a:t>
            </a:r>
            <a:r>
              <a:rPr lang="en-US" sz="3200" dirty="0"/>
              <a:t> ।</a:t>
            </a:r>
            <a:r>
              <a:rPr lang="en-US" sz="3200" dirty="0" err="1"/>
              <a:t>আল্লাহর</a:t>
            </a:r>
            <a:r>
              <a:rPr lang="en-US" sz="3200" dirty="0"/>
              <a:t> </a:t>
            </a:r>
            <a:r>
              <a:rPr lang="en-US" sz="3200" dirty="0" err="1"/>
              <a:t>ফেরেশতা</a:t>
            </a:r>
            <a:r>
              <a:rPr lang="en-US" sz="3200" dirty="0"/>
              <a:t> </a:t>
            </a:r>
            <a:r>
              <a:rPr lang="en-US" sz="3200" dirty="0" err="1"/>
              <a:t>জিবরাঈল</a:t>
            </a:r>
            <a:r>
              <a:rPr lang="en-US" sz="3200" dirty="0"/>
              <a:t> (আ) </a:t>
            </a:r>
            <a:r>
              <a:rPr lang="en-US" sz="3200" dirty="0" err="1"/>
              <a:t>আল্লাহর</a:t>
            </a:r>
            <a:r>
              <a:rPr lang="en-US" sz="3200" dirty="0"/>
              <a:t> </a:t>
            </a:r>
            <a:r>
              <a:rPr lang="en-US" sz="3200" dirty="0" err="1"/>
              <a:t>মহান</a:t>
            </a:r>
            <a:r>
              <a:rPr lang="en-US" sz="3200" dirty="0"/>
              <a:t> </a:t>
            </a:r>
            <a:r>
              <a:rPr lang="en-US" sz="3200" dirty="0" err="1"/>
              <a:t>বাণী</a:t>
            </a:r>
            <a:r>
              <a:rPr lang="en-US" sz="3200" dirty="0"/>
              <a:t> </a:t>
            </a:r>
            <a:r>
              <a:rPr lang="en-US" sz="3200" dirty="0" err="1"/>
              <a:t>ওহি</a:t>
            </a:r>
            <a:r>
              <a:rPr lang="en-US" sz="3200" dirty="0"/>
              <a:t> </a:t>
            </a:r>
            <a:r>
              <a:rPr lang="en-US" sz="3200" dirty="0" err="1"/>
              <a:t>নিয়ে</a:t>
            </a:r>
            <a:r>
              <a:rPr lang="en-US" sz="3200" dirty="0"/>
              <a:t> </a:t>
            </a:r>
            <a:r>
              <a:rPr lang="en-US" sz="3200" dirty="0" err="1"/>
              <a:t>আসলেন</a:t>
            </a:r>
            <a:r>
              <a:rPr lang="en-US" sz="3200" dirty="0"/>
              <a:t>। </a:t>
            </a:r>
            <a:r>
              <a:rPr lang="en-US" sz="3200" dirty="0" err="1"/>
              <a:t>মহানবি</a:t>
            </a:r>
            <a:r>
              <a:rPr lang="en-US" sz="3200" dirty="0"/>
              <a:t> (স) </a:t>
            </a:r>
            <a:r>
              <a:rPr lang="en-US" sz="3200" dirty="0" err="1"/>
              <a:t>কে</a:t>
            </a:r>
            <a:r>
              <a:rPr lang="en-US" sz="3200" dirty="0"/>
              <a:t> </a:t>
            </a:r>
            <a:r>
              <a:rPr lang="en-US" sz="3200" dirty="0" err="1"/>
              <a:t>লক্ষ্য</a:t>
            </a:r>
            <a:r>
              <a:rPr lang="en-US" sz="3200" dirty="0"/>
              <a:t> </a:t>
            </a:r>
            <a:r>
              <a:rPr lang="en-US" sz="3200" dirty="0" err="1"/>
              <a:t>করে</a:t>
            </a:r>
            <a:r>
              <a:rPr lang="en-US" sz="3200" dirty="0"/>
              <a:t> </a:t>
            </a:r>
            <a:r>
              <a:rPr lang="en-US" sz="3200" dirty="0" err="1"/>
              <a:t>বললেন</a:t>
            </a:r>
            <a:r>
              <a:rPr lang="en-US" sz="3200" dirty="0"/>
              <a:t>- '</a:t>
            </a:r>
            <a:r>
              <a:rPr lang="en-US" sz="3200" dirty="0" err="1"/>
              <a:t>ইকরা</a:t>
            </a:r>
            <a:r>
              <a:rPr lang="en-US" sz="3200" dirty="0"/>
              <a:t>' (</a:t>
            </a:r>
            <a:r>
              <a:rPr lang="en-US" sz="3200" dirty="0" err="1"/>
              <a:t>পড়ুন</a:t>
            </a:r>
            <a:r>
              <a:rPr lang="en-US" sz="3200" dirty="0"/>
              <a:t>)। </a:t>
            </a:r>
            <a:r>
              <a:rPr lang="en-US" sz="3200" dirty="0" err="1"/>
              <a:t>তিনি</a:t>
            </a:r>
            <a:r>
              <a:rPr lang="en-US" sz="3200" dirty="0"/>
              <a:t> </a:t>
            </a:r>
            <a:r>
              <a:rPr lang="en-US" sz="3200" dirty="0" err="1"/>
              <a:t>মহানবি</a:t>
            </a:r>
            <a:r>
              <a:rPr lang="en-US" sz="3200" dirty="0"/>
              <a:t> (স) </a:t>
            </a:r>
            <a:r>
              <a:rPr lang="en-US" sz="3200" dirty="0" err="1"/>
              <a:t>কে</a:t>
            </a:r>
            <a:r>
              <a:rPr lang="en-US" sz="3200" dirty="0"/>
              <a:t> </a:t>
            </a:r>
            <a:r>
              <a:rPr lang="en-US" sz="3200" dirty="0" err="1"/>
              <a:t>সূরা</a:t>
            </a:r>
            <a:r>
              <a:rPr lang="en-US" sz="3200" dirty="0"/>
              <a:t> </a:t>
            </a:r>
            <a:r>
              <a:rPr lang="en-US" sz="3200" dirty="0" err="1"/>
              <a:t>আলাক-এর</a:t>
            </a:r>
            <a:r>
              <a:rPr lang="en-US" sz="3200" dirty="0"/>
              <a:t> </a:t>
            </a:r>
            <a:r>
              <a:rPr lang="en-US" sz="3200" dirty="0" err="1"/>
              <a:t>প্রথম</a:t>
            </a:r>
            <a:r>
              <a:rPr lang="en-US" sz="3200" dirty="0"/>
              <a:t> </a:t>
            </a:r>
            <a:r>
              <a:rPr lang="en-US" sz="3200" dirty="0" err="1"/>
              <a:t>চারটি</a:t>
            </a:r>
            <a:r>
              <a:rPr lang="en-US" sz="3200" dirty="0"/>
              <a:t> </a:t>
            </a:r>
            <a:r>
              <a:rPr lang="en-US" sz="3200" dirty="0" err="1"/>
              <a:t>আয়াত</a:t>
            </a:r>
            <a:r>
              <a:rPr lang="en-US" sz="3200" dirty="0"/>
              <a:t> </a:t>
            </a:r>
            <a:r>
              <a:rPr lang="en-US" sz="3200" dirty="0" err="1"/>
              <a:t>পাঠ</a:t>
            </a:r>
            <a:r>
              <a:rPr lang="en-US" sz="3200" dirty="0"/>
              <a:t> </a:t>
            </a:r>
            <a:r>
              <a:rPr lang="en-US" sz="3200" dirty="0" err="1"/>
              <a:t>করে</a:t>
            </a:r>
            <a:r>
              <a:rPr lang="en-US" sz="3200" dirty="0"/>
              <a:t> </a:t>
            </a:r>
            <a:r>
              <a:rPr lang="en-US" sz="3200" dirty="0" err="1"/>
              <a:t>শোনালেন</a:t>
            </a:r>
            <a:r>
              <a:rPr lang="en-US" sz="3200"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B6392A-AF68-490B-8DE2-DDEEF2CE491E}"/>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4035009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05800"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dirty="0" err="1"/>
              <a:t>বাংলা</a:t>
            </a:r>
            <a:r>
              <a:rPr lang="en-US" sz="2800" dirty="0"/>
              <a:t> </a:t>
            </a:r>
            <a:r>
              <a:rPr lang="en-US" sz="2800" dirty="0" err="1"/>
              <a:t>উচ্চারণ</a:t>
            </a:r>
            <a:r>
              <a:rPr lang="en-US" sz="2800" dirty="0"/>
              <a:t> :</a:t>
            </a:r>
          </a:p>
          <a:p>
            <a:r>
              <a:rPr lang="en-US" sz="2800" dirty="0" err="1"/>
              <a:t>ইকরা</a:t>
            </a:r>
            <a:r>
              <a:rPr lang="en-US" sz="2800" dirty="0"/>
              <a:t> </a:t>
            </a:r>
            <a:r>
              <a:rPr lang="en-US" sz="2800" dirty="0" err="1"/>
              <a:t>বিসমি</a:t>
            </a:r>
            <a:r>
              <a:rPr lang="en-US" sz="2800" dirty="0"/>
              <a:t> </a:t>
            </a:r>
            <a:r>
              <a:rPr lang="en-US" sz="2800" dirty="0" err="1"/>
              <a:t>রাব্বিকাল্লাযী</a:t>
            </a:r>
            <a:r>
              <a:rPr lang="en-US" sz="2800" dirty="0"/>
              <a:t> </a:t>
            </a:r>
            <a:r>
              <a:rPr lang="en-US" sz="2800" dirty="0" err="1"/>
              <a:t>খালাক</a:t>
            </a:r>
            <a:r>
              <a:rPr lang="en-US" sz="2800" dirty="0"/>
              <a:t>। </a:t>
            </a:r>
            <a:r>
              <a:rPr lang="en-US" sz="2800" dirty="0" err="1"/>
              <a:t>খালাকাল</a:t>
            </a:r>
            <a:r>
              <a:rPr lang="en-US" sz="2800" dirty="0"/>
              <a:t> </a:t>
            </a:r>
            <a:r>
              <a:rPr lang="en-US" sz="2800" dirty="0" err="1"/>
              <a:t>ইনসানা</a:t>
            </a:r>
            <a:r>
              <a:rPr lang="en-US" sz="2800" dirty="0"/>
              <a:t> </a:t>
            </a:r>
            <a:r>
              <a:rPr lang="en-US" sz="2800" dirty="0" err="1"/>
              <a:t>মিন</a:t>
            </a:r>
            <a:r>
              <a:rPr lang="en-US" sz="2800" dirty="0"/>
              <a:t> </a:t>
            </a:r>
            <a:r>
              <a:rPr lang="en-US" sz="2800" dirty="0" err="1"/>
              <a:t>আলাক</a:t>
            </a:r>
            <a:r>
              <a:rPr lang="en-US" sz="2800" dirty="0"/>
              <a:t>। </a:t>
            </a:r>
            <a:r>
              <a:rPr lang="en-US" sz="2800" dirty="0" err="1"/>
              <a:t>ইকরা</a:t>
            </a:r>
            <a:r>
              <a:rPr lang="en-US" sz="2800" dirty="0"/>
              <a:t> </a:t>
            </a:r>
            <a:r>
              <a:rPr lang="en-US" sz="2800" dirty="0" err="1"/>
              <a:t>ওয়া</a:t>
            </a:r>
            <a:r>
              <a:rPr lang="en-US" sz="2800" dirty="0"/>
              <a:t> </a:t>
            </a:r>
            <a:r>
              <a:rPr lang="en-US" sz="2800" dirty="0" err="1"/>
              <a:t>রাব্দুকাল</a:t>
            </a:r>
            <a:r>
              <a:rPr lang="en-US" sz="2800" dirty="0"/>
              <a:t> </a:t>
            </a:r>
            <a:r>
              <a:rPr lang="en-US" sz="2800" dirty="0" err="1"/>
              <a:t>আকরাম</a:t>
            </a:r>
            <a:r>
              <a:rPr lang="en-US" sz="2800" dirty="0"/>
              <a:t>। </a:t>
            </a:r>
            <a:r>
              <a:rPr lang="en-US" sz="2800" dirty="0" err="1"/>
              <a:t>আল্লাযি</a:t>
            </a:r>
            <a:r>
              <a:rPr lang="en-US" sz="2800" dirty="0"/>
              <a:t> </a:t>
            </a:r>
            <a:r>
              <a:rPr lang="en-US" sz="2800" dirty="0" err="1"/>
              <a:t>আল্লামা</a:t>
            </a:r>
            <a:r>
              <a:rPr lang="en-US" sz="2800" dirty="0"/>
              <a:t> </a:t>
            </a:r>
            <a:r>
              <a:rPr lang="en-US" sz="2800" dirty="0" err="1"/>
              <a:t>বিল</a:t>
            </a:r>
            <a:r>
              <a:rPr lang="en-US" sz="2800" dirty="0"/>
              <a:t> </a:t>
            </a:r>
            <a:r>
              <a:rPr lang="en-US" sz="2800" dirty="0" err="1"/>
              <a:t>কালাম</a:t>
            </a:r>
            <a:r>
              <a:rPr lang="en-US" sz="2800" dirty="0"/>
              <a:t>। </a:t>
            </a:r>
            <a:r>
              <a:rPr lang="en-US" sz="2800" dirty="0" err="1"/>
              <a:t>আল্লামাল</a:t>
            </a:r>
            <a:r>
              <a:rPr lang="en-US" sz="2800" dirty="0"/>
              <a:t> </a:t>
            </a:r>
            <a:r>
              <a:rPr lang="en-US" sz="2800" dirty="0" err="1"/>
              <a:t>ইনসানা</a:t>
            </a:r>
            <a:r>
              <a:rPr lang="en-US" sz="2800" dirty="0"/>
              <a:t> </a:t>
            </a:r>
            <a:r>
              <a:rPr lang="en-US" sz="2800" dirty="0" err="1"/>
              <a:t>মা-লাম</a:t>
            </a:r>
            <a:r>
              <a:rPr lang="en-US" sz="2800" dirty="0"/>
              <a:t> </a:t>
            </a:r>
            <a:r>
              <a:rPr lang="en-US" sz="2800" dirty="0" err="1"/>
              <a:t>ইয়ালাম</a:t>
            </a:r>
            <a:r>
              <a:rPr lang="en-US" sz="2800"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A26739-9B46-4EB0-9E0E-30FE68EA8530}"/>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1001912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57200" y="381000"/>
            <a:ext cx="8305800" cy="483209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r>
              <a:rPr lang="en-US" sz="2800" dirty="0"/>
              <a:t> </a:t>
            </a:r>
          </a:p>
          <a:p>
            <a:r>
              <a:rPr lang="en-US" sz="2800" dirty="0" err="1"/>
              <a:t>অর্থ</a:t>
            </a:r>
            <a:r>
              <a:rPr lang="en-US" sz="2800" dirty="0"/>
              <a:t> : ১. </a:t>
            </a:r>
            <a:r>
              <a:rPr lang="en-US" sz="2800" dirty="0" err="1"/>
              <a:t>পাঠ</a:t>
            </a:r>
            <a:r>
              <a:rPr lang="en-US" sz="2800" dirty="0"/>
              <a:t> </a:t>
            </a:r>
            <a:r>
              <a:rPr lang="en-US" sz="2800" dirty="0" err="1"/>
              <a:t>করুন</a:t>
            </a:r>
            <a:r>
              <a:rPr lang="en-US" sz="2800" dirty="0"/>
              <a:t> </a:t>
            </a:r>
            <a:r>
              <a:rPr lang="en-US" sz="2800" dirty="0" err="1"/>
              <a:t>আপনার</a:t>
            </a:r>
            <a:r>
              <a:rPr lang="en-US" sz="2800" dirty="0"/>
              <a:t> </a:t>
            </a:r>
            <a:r>
              <a:rPr lang="en-US" sz="2800" dirty="0" err="1"/>
              <a:t>প্রতিপালকের</a:t>
            </a:r>
            <a:r>
              <a:rPr lang="en-US" sz="2800" dirty="0"/>
              <a:t> </a:t>
            </a:r>
            <a:r>
              <a:rPr lang="en-US" sz="2800" dirty="0" err="1"/>
              <a:t>নামে</a:t>
            </a:r>
            <a:r>
              <a:rPr lang="en-US" sz="2800" dirty="0"/>
              <a:t>, </a:t>
            </a:r>
            <a:r>
              <a:rPr lang="en-US" sz="2800" dirty="0" err="1"/>
              <a:t>যিনি</a:t>
            </a:r>
            <a:r>
              <a:rPr lang="en-US" sz="2800" dirty="0"/>
              <a:t> </a:t>
            </a:r>
            <a:r>
              <a:rPr lang="en-US" sz="2800" dirty="0" err="1"/>
              <a:t>সৃষ্টি</a:t>
            </a:r>
            <a:r>
              <a:rPr lang="en-US" sz="2800" dirty="0"/>
              <a:t> </a:t>
            </a:r>
            <a:r>
              <a:rPr lang="en-US" sz="2800" dirty="0" err="1"/>
              <a:t>করেছেন</a:t>
            </a:r>
            <a:r>
              <a:rPr lang="en-US" sz="2800" dirty="0"/>
              <a:t>। </a:t>
            </a:r>
          </a:p>
          <a:p>
            <a:r>
              <a:rPr lang="en-US" sz="2800" dirty="0"/>
              <a:t>২. </a:t>
            </a:r>
            <a:r>
              <a:rPr lang="en-US" sz="2800" dirty="0" err="1"/>
              <a:t>যিনি</a:t>
            </a:r>
            <a:r>
              <a:rPr lang="en-US" sz="2800" dirty="0"/>
              <a:t> </a:t>
            </a:r>
            <a:r>
              <a:rPr lang="en-US" sz="2800" dirty="0" err="1"/>
              <a:t>সৃষ্টি</a:t>
            </a:r>
            <a:r>
              <a:rPr lang="en-US" sz="2800" dirty="0"/>
              <a:t> </a:t>
            </a:r>
            <a:r>
              <a:rPr lang="en-US" sz="2800" dirty="0" err="1"/>
              <a:t>করেছেন</a:t>
            </a:r>
            <a:r>
              <a:rPr lang="en-US" sz="2800" dirty="0"/>
              <a:t> </a:t>
            </a:r>
            <a:r>
              <a:rPr lang="en-US" sz="2800" dirty="0" err="1"/>
              <a:t>মানুষকে</a:t>
            </a:r>
            <a:r>
              <a:rPr lang="en-US" sz="2800" dirty="0"/>
              <a:t> </a:t>
            </a:r>
            <a:r>
              <a:rPr lang="en-US" sz="2800" dirty="0" err="1"/>
              <a:t>আলাক</a:t>
            </a:r>
            <a:r>
              <a:rPr lang="en-US" sz="2800" dirty="0"/>
              <a:t> (</a:t>
            </a:r>
            <a:r>
              <a:rPr lang="en-US" sz="2800" dirty="0" err="1"/>
              <a:t>এঁটে</a:t>
            </a:r>
            <a:r>
              <a:rPr lang="en-US" sz="2800" dirty="0"/>
              <a:t> </a:t>
            </a:r>
            <a:r>
              <a:rPr lang="en-US" sz="2800" dirty="0" err="1"/>
              <a:t>থাকা</a:t>
            </a:r>
            <a:r>
              <a:rPr lang="en-US" sz="2800" dirty="0"/>
              <a:t> </a:t>
            </a:r>
            <a:r>
              <a:rPr lang="en-US" sz="2800" dirty="0" err="1"/>
              <a:t>বস্তু</a:t>
            </a:r>
            <a:r>
              <a:rPr lang="en-US" sz="2800" dirty="0"/>
              <a:t>) </a:t>
            </a:r>
            <a:r>
              <a:rPr lang="en-US" sz="2800" dirty="0" err="1"/>
              <a:t>থেকে</a:t>
            </a:r>
            <a:r>
              <a:rPr lang="en-US" sz="2800" dirty="0"/>
              <a:t>।</a:t>
            </a:r>
          </a:p>
          <a:p>
            <a:r>
              <a:rPr lang="en-US" sz="2800" dirty="0"/>
              <a:t>৩. </a:t>
            </a:r>
            <a:r>
              <a:rPr lang="en-US" sz="2800" dirty="0" err="1"/>
              <a:t>পাঠ</a:t>
            </a:r>
            <a:r>
              <a:rPr lang="en-US" sz="2800" dirty="0"/>
              <a:t> </a:t>
            </a:r>
            <a:r>
              <a:rPr lang="en-US" sz="2800" dirty="0" err="1"/>
              <a:t>করুন</a:t>
            </a:r>
            <a:r>
              <a:rPr lang="en-US" sz="2800" dirty="0"/>
              <a:t>, </a:t>
            </a:r>
            <a:r>
              <a:rPr lang="en-US" sz="2800" dirty="0" err="1"/>
              <a:t>আপনার</a:t>
            </a:r>
            <a:r>
              <a:rPr lang="en-US" sz="2800" dirty="0"/>
              <a:t> </a:t>
            </a:r>
            <a:r>
              <a:rPr lang="en-US" sz="2800" dirty="0" err="1"/>
              <a:t>প্রতিপালক</a:t>
            </a:r>
            <a:r>
              <a:rPr lang="en-US" sz="2800" dirty="0"/>
              <a:t> </a:t>
            </a:r>
            <a:r>
              <a:rPr lang="en-US" sz="2800" dirty="0" err="1"/>
              <a:t>তো</a:t>
            </a:r>
            <a:r>
              <a:rPr lang="en-US" sz="2800" dirty="0"/>
              <a:t> </a:t>
            </a:r>
            <a:r>
              <a:rPr lang="en-US" sz="2800" dirty="0" err="1"/>
              <a:t>মহিমান্বিত</a:t>
            </a:r>
            <a:r>
              <a:rPr lang="en-US" sz="2800" dirty="0"/>
              <a:t>।</a:t>
            </a:r>
          </a:p>
          <a:p>
            <a:r>
              <a:rPr lang="en-US" sz="2800" dirty="0"/>
              <a:t>৪, </a:t>
            </a:r>
            <a:r>
              <a:rPr lang="en-US" sz="2800" dirty="0" err="1"/>
              <a:t>যিনি</a:t>
            </a:r>
            <a:r>
              <a:rPr lang="en-US" sz="2800" dirty="0"/>
              <a:t> </a:t>
            </a:r>
            <a:r>
              <a:rPr lang="en-US" sz="2800" dirty="0" err="1"/>
              <a:t>শিক্ষা</a:t>
            </a:r>
            <a:r>
              <a:rPr lang="en-US" sz="2800" dirty="0"/>
              <a:t> </a:t>
            </a:r>
            <a:r>
              <a:rPr lang="en-US" sz="2800" dirty="0" err="1"/>
              <a:t>দিয়েছেন</a:t>
            </a:r>
            <a:r>
              <a:rPr lang="en-US" sz="2800" dirty="0"/>
              <a:t> </a:t>
            </a:r>
            <a:r>
              <a:rPr lang="en-US" sz="2800" dirty="0" err="1"/>
              <a:t>কলমের</a:t>
            </a:r>
            <a:r>
              <a:rPr lang="en-US" sz="2800" dirty="0"/>
              <a:t> </a:t>
            </a:r>
            <a:r>
              <a:rPr lang="en-US" sz="2800" dirty="0" err="1"/>
              <a:t>সাহায্যে</a:t>
            </a:r>
            <a:r>
              <a:rPr lang="en-US" sz="2800" dirty="0"/>
              <a:t>।</a:t>
            </a:r>
          </a:p>
          <a:p>
            <a:r>
              <a:rPr lang="en-US" sz="2800" dirty="0"/>
              <a:t> ৫. </a:t>
            </a:r>
            <a:r>
              <a:rPr lang="en-US" sz="2800" dirty="0" err="1"/>
              <a:t>শিক্ষা</a:t>
            </a:r>
            <a:r>
              <a:rPr lang="en-US" sz="2800" dirty="0"/>
              <a:t> </a:t>
            </a:r>
            <a:r>
              <a:rPr lang="en-US" sz="2800" dirty="0" err="1"/>
              <a:t>দিয়েছেন</a:t>
            </a:r>
            <a:r>
              <a:rPr lang="en-US" sz="2800" dirty="0"/>
              <a:t> </a:t>
            </a:r>
            <a:r>
              <a:rPr lang="en-US" sz="2800" dirty="0" err="1"/>
              <a:t>মানুষকে</a:t>
            </a:r>
            <a:r>
              <a:rPr lang="en-US" sz="2800" dirty="0"/>
              <a:t> </a:t>
            </a:r>
            <a:r>
              <a:rPr lang="en-US" sz="2800" dirty="0" err="1"/>
              <a:t>যা</a:t>
            </a:r>
            <a:r>
              <a:rPr lang="en-US" sz="2800" dirty="0"/>
              <a:t> </a:t>
            </a:r>
            <a:r>
              <a:rPr lang="en-US" sz="2800" dirty="0" err="1"/>
              <a:t>সে</a:t>
            </a:r>
            <a:r>
              <a:rPr lang="en-US" sz="2800" dirty="0"/>
              <a:t> </a:t>
            </a:r>
            <a:r>
              <a:rPr lang="en-US" sz="2800" dirty="0" err="1"/>
              <a:t>জানত</a:t>
            </a:r>
            <a:r>
              <a:rPr lang="en-US" sz="2800" dirty="0"/>
              <a:t> </a:t>
            </a:r>
            <a:r>
              <a:rPr lang="en-US" sz="2800" dirty="0" err="1"/>
              <a:t>না</a:t>
            </a:r>
            <a:r>
              <a:rPr lang="en-US" sz="2800" dirty="0"/>
              <a:t>। (</a:t>
            </a:r>
            <a:r>
              <a:rPr lang="en-US" sz="2800" dirty="0" err="1"/>
              <a:t>সূরা</a:t>
            </a:r>
            <a:r>
              <a:rPr lang="en-US" sz="2800" dirty="0"/>
              <a:t> </a:t>
            </a:r>
            <a:r>
              <a:rPr lang="en-US" sz="2800" dirty="0" err="1"/>
              <a:t>আলাক</a:t>
            </a:r>
            <a:r>
              <a:rPr lang="en-US" sz="2800" dirty="0"/>
              <a:t> : ১ -৫)</a:t>
            </a:r>
          </a:p>
          <a:p>
            <a:r>
              <a:rPr lang="en-US" sz="2800" dirty="0"/>
              <a:t> </a:t>
            </a:r>
            <a:r>
              <a:rPr lang="en-US" sz="2800" dirty="0" err="1"/>
              <a:t>নবিজি</a:t>
            </a:r>
            <a:r>
              <a:rPr lang="en-US" sz="2800" dirty="0"/>
              <a:t> </a:t>
            </a:r>
            <a:r>
              <a:rPr lang="en-US" sz="2800" dirty="0" err="1"/>
              <a:t>ঘরে</a:t>
            </a:r>
            <a:r>
              <a:rPr lang="en-US" sz="2800" dirty="0"/>
              <a:t> </a:t>
            </a:r>
            <a:r>
              <a:rPr lang="en-US" sz="2800" dirty="0" err="1"/>
              <a:t>ফিরে</a:t>
            </a:r>
            <a:r>
              <a:rPr lang="en-US" sz="2800" dirty="0"/>
              <a:t> </a:t>
            </a:r>
            <a:r>
              <a:rPr lang="en-US" sz="2800" dirty="0" err="1"/>
              <a:t>খাদিজার</a:t>
            </a:r>
            <a:r>
              <a:rPr lang="en-US" sz="2800" dirty="0"/>
              <a:t> </a:t>
            </a:r>
            <a:r>
              <a:rPr lang="en-US" sz="2800" dirty="0" err="1"/>
              <a:t>কাছে</a:t>
            </a:r>
            <a:r>
              <a:rPr lang="en-US" sz="2800" dirty="0"/>
              <a:t> </a:t>
            </a:r>
            <a:r>
              <a:rPr lang="en-US" sz="2800" dirty="0" err="1"/>
              <a:t>সব</a:t>
            </a:r>
            <a:r>
              <a:rPr lang="en-US" sz="2800" dirty="0"/>
              <a:t> </a:t>
            </a:r>
            <a:r>
              <a:rPr lang="en-US" sz="2800" dirty="0" err="1"/>
              <a:t>ঘটনা</a:t>
            </a:r>
            <a:r>
              <a:rPr lang="en-US" sz="2800" dirty="0"/>
              <a:t> </a:t>
            </a:r>
            <a:r>
              <a:rPr lang="en-US" sz="2800" dirty="0" err="1"/>
              <a:t>প্রকাশ</a:t>
            </a:r>
            <a:r>
              <a:rPr lang="en-US" sz="2800" dirty="0"/>
              <a:t> </a:t>
            </a:r>
            <a:r>
              <a:rPr lang="en-US" sz="2800" dirty="0" err="1"/>
              <a:t>করলেন</a:t>
            </a:r>
            <a:r>
              <a:rPr lang="en-US" sz="2800" dirty="0"/>
              <a:t> </a:t>
            </a:r>
            <a:r>
              <a:rPr lang="en-US" sz="2800" dirty="0" err="1"/>
              <a:t>এবং</a:t>
            </a:r>
            <a:r>
              <a:rPr lang="en-US" sz="2800" dirty="0"/>
              <a:t> </a:t>
            </a:r>
            <a:r>
              <a:rPr lang="en-US" sz="2800" dirty="0" err="1"/>
              <a:t>বললেন</a:t>
            </a:r>
            <a:r>
              <a:rPr lang="en-US" sz="2800" dirty="0"/>
              <a:t>, "</a:t>
            </a:r>
            <a:r>
              <a:rPr lang="en-US" sz="2800" dirty="0" err="1"/>
              <a:t>আমাকে</a:t>
            </a:r>
            <a:r>
              <a:rPr lang="en-US" sz="2800" dirty="0"/>
              <a:t> </a:t>
            </a:r>
            <a:r>
              <a:rPr lang="en-US" sz="2800" dirty="0" err="1"/>
              <a:t>বস্ত্রাবৃত্ত</a:t>
            </a:r>
            <a:r>
              <a:rPr lang="en-US" sz="2800" dirty="0"/>
              <a:t> </a:t>
            </a:r>
            <a:r>
              <a:rPr lang="en-US" sz="2800" dirty="0" err="1"/>
              <a:t>করো</a:t>
            </a:r>
            <a:r>
              <a:rPr lang="en-US" sz="2800" dirty="0"/>
              <a:t>, </a:t>
            </a:r>
            <a:r>
              <a:rPr lang="en-US" sz="2800" dirty="0" err="1"/>
              <a:t>আমি</a:t>
            </a:r>
            <a:r>
              <a:rPr lang="en-US" sz="2800" dirty="0"/>
              <a:t> </a:t>
            </a:r>
            <a:r>
              <a:rPr lang="en-US" sz="2800" dirty="0" err="1"/>
              <a:t>আমার</a:t>
            </a:r>
            <a:r>
              <a:rPr lang="en-US" sz="2800" dirty="0"/>
              <a:t> </a:t>
            </a:r>
            <a:r>
              <a:rPr lang="en-US" sz="2800" dirty="0" err="1"/>
              <a:t>জীবনের</a:t>
            </a:r>
            <a:r>
              <a:rPr lang="en-US" sz="2800" dirty="0"/>
              <a:t> </a:t>
            </a:r>
            <a:r>
              <a:rPr lang="en-US" sz="2800" dirty="0" err="1"/>
              <a:t>আশঙ্কা</a:t>
            </a:r>
            <a:r>
              <a:rPr lang="en-US" sz="2800" dirty="0"/>
              <a:t> </a:t>
            </a:r>
            <a:r>
              <a:rPr lang="en-US" sz="2800" dirty="0" err="1"/>
              <a:t>করছি</a:t>
            </a:r>
            <a:r>
              <a:rPr lang="en-US" sz="2800" dirty="0"/>
              <a:t>। </a:t>
            </a:r>
            <a:endParaRPr lang="en-US" sz="28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 calcmode="lin" valueType="num">
                                      <p:cBhvr>
                                        <p:cTn id="7" dur="1000" fill="hold"/>
                                        <p:tgtEl>
                                          <p:spTgt spid="36865"/>
                                        </p:tgtEl>
                                        <p:attrNameLst>
                                          <p:attrName>ppt_x</p:attrName>
                                        </p:attrNameLst>
                                      </p:cBhvr>
                                      <p:tavLst>
                                        <p:tav tm="0">
                                          <p:val>
                                            <p:strVal val="#ppt_x-.2"/>
                                          </p:val>
                                        </p:tav>
                                        <p:tav tm="100000">
                                          <p:val>
                                            <p:strVal val="#ppt_x"/>
                                          </p:val>
                                        </p:tav>
                                      </p:tavLst>
                                    </p:anim>
                                    <p:anim calcmode="lin" valueType="num">
                                      <p:cBhvr>
                                        <p:cTn id="8" dur="1000" fill="hold"/>
                                        <p:tgtEl>
                                          <p:spTgt spid="3686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E12D7F-0327-456D-989D-35B5235D2C5F}"/>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576505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B4ABDE-C424-4385-A645-E34C56AB2465}"/>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330250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85800"/>
            <a:ext cx="8534400" cy="48320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800" dirty="0" err="1">
                <a:solidFill>
                  <a:schemeClr val="bg1"/>
                </a:solidFill>
              </a:rPr>
              <a:t>তখন</a:t>
            </a:r>
            <a:r>
              <a:rPr lang="en-US" sz="2800" dirty="0">
                <a:solidFill>
                  <a:schemeClr val="bg1"/>
                </a:solidFill>
              </a:rPr>
              <a:t> </a:t>
            </a:r>
            <a:r>
              <a:rPr lang="en-US" sz="2800" dirty="0" err="1">
                <a:solidFill>
                  <a:schemeClr val="bg1"/>
                </a:solidFill>
              </a:rPr>
              <a:t>খাদিজা</a:t>
            </a:r>
            <a:r>
              <a:rPr lang="en-US" sz="2800" dirty="0">
                <a:solidFill>
                  <a:schemeClr val="bg1"/>
                </a:solidFill>
              </a:rPr>
              <a:t> </a:t>
            </a:r>
            <a:r>
              <a:rPr lang="en-US" sz="2800" dirty="0" err="1">
                <a:solidFill>
                  <a:schemeClr val="bg1"/>
                </a:solidFill>
              </a:rPr>
              <a:t>নবিজিকে</a:t>
            </a:r>
            <a:r>
              <a:rPr lang="en-US" sz="2800" dirty="0">
                <a:solidFill>
                  <a:schemeClr val="bg1"/>
                </a:solidFill>
              </a:rPr>
              <a:t> </a:t>
            </a:r>
            <a:r>
              <a:rPr lang="en-US" sz="2800" dirty="0" err="1">
                <a:solidFill>
                  <a:schemeClr val="bg1"/>
                </a:solidFill>
              </a:rPr>
              <a:t>সান্ত্বনা</a:t>
            </a:r>
            <a:r>
              <a:rPr lang="en-US" sz="2800" dirty="0">
                <a:solidFill>
                  <a:schemeClr val="bg1"/>
                </a:solidFill>
              </a:rPr>
              <a:t> </a:t>
            </a:r>
            <a:r>
              <a:rPr lang="en-US" sz="2800" dirty="0" err="1">
                <a:solidFill>
                  <a:schemeClr val="bg1"/>
                </a:solidFill>
              </a:rPr>
              <a:t>দিয়ে</a:t>
            </a:r>
            <a:r>
              <a:rPr lang="en-US" sz="2800" dirty="0">
                <a:solidFill>
                  <a:schemeClr val="bg1"/>
                </a:solidFill>
              </a:rPr>
              <a:t> </a:t>
            </a:r>
            <a:r>
              <a:rPr lang="en-US" sz="2800" dirty="0" err="1">
                <a:solidFill>
                  <a:schemeClr val="bg1"/>
                </a:solidFill>
              </a:rPr>
              <a:t>বললেন</a:t>
            </a:r>
            <a:r>
              <a:rPr lang="en-US" sz="2800" dirty="0">
                <a:solidFill>
                  <a:schemeClr val="bg1"/>
                </a:solidFill>
              </a:rPr>
              <a:t>, "</a:t>
            </a:r>
            <a:r>
              <a:rPr lang="en-US" sz="2800" dirty="0" err="1">
                <a:solidFill>
                  <a:schemeClr val="bg1"/>
                </a:solidFill>
              </a:rPr>
              <a:t>না</a:t>
            </a:r>
            <a:r>
              <a:rPr lang="en-US" sz="2800" dirty="0">
                <a:solidFill>
                  <a:schemeClr val="bg1"/>
                </a:solidFill>
              </a:rPr>
              <a:t>, </a:t>
            </a:r>
            <a:r>
              <a:rPr lang="en-US" sz="2800" dirty="0" err="1">
                <a:solidFill>
                  <a:schemeClr val="bg1"/>
                </a:solidFill>
              </a:rPr>
              <a:t>কখনও</a:t>
            </a:r>
            <a:r>
              <a:rPr lang="en-US" sz="2800" dirty="0">
                <a:solidFill>
                  <a:schemeClr val="bg1"/>
                </a:solidFill>
              </a:rPr>
              <a:t> </a:t>
            </a:r>
            <a:r>
              <a:rPr lang="en-US" sz="2800" dirty="0" err="1">
                <a:solidFill>
                  <a:schemeClr val="bg1"/>
                </a:solidFill>
              </a:rPr>
              <a:t>না</a:t>
            </a:r>
            <a:r>
              <a:rPr lang="en-US" sz="2800" dirty="0">
                <a:solidFill>
                  <a:schemeClr val="bg1"/>
                </a:solidFill>
              </a:rPr>
              <a:t>। </a:t>
            </a:r>
            <a:r>
              <a:rPr lang="en-US" sz="2800" dirty="0" err="1">
                <a:solidFill>
                  <a:schemeClr val="bg1"/>
                </a:solidFill>
              </a:rPr>
              <a:t>আল্লাহর</a:t>
            </a:r>
            <a:r>
              <a:rPr lang="en-US" sz="2800" dirty="0">
                <a:solidFill>
                  <a:schemeClr val="bg1"/>
                </a:solidFill>
              </a:rPr>
              <a:t> </a:t>
            </a:r>
            <a:r>
              <a:rPr lang="en-US" sz="2800" dirty="0" err="1">
                <a:solidFill>
                  <a:schemeClr val="bg1"/>
                </a:solidFill>
              </a:rPr>
              <a:t>কসম</a:t>
            </a:r>
            <a:r>
              <a:rPr lang="en-US" sz="2800" dirty="0">
                <a:solidFill>
                  <a:schemeClr val="bg1"/>
                </a:solidFill>
              </a:rPr>
              <a:t>! </a:t>
            </a:r>
            <a:r>
              <a:rPr lang="en-US" sz="2800" dirty="0" err="1">
                <a:solidFill>
                  <a:schemeClr val="bg1"/>
                </a:solidFill>
              </a:rPr>
              <a:t>তিনি</a:t>
            </a:r>
            <a:r>
              <a:rPr lang="en-US" sz="2800" dirty="0">
                <a:solidFill>
                  <a:schemeClr val="bg1"/>
                </a:solidFill>
              </a:rPr>
              <a:t> </a:t>
            </a:r>
            <a:r>
              <a:rPr lang="en-US" sz="2800" dirty="0" err="1">
                <a:solidFill>
                  <a:schemeClr val="bg1"/>
                </a:solidFill>
              </a:rPr>
              <a:t>কখনও</a:t>
            </a:r>
            <a:r>
              <a:rPr lang="en-US" sz="2800" dirty="0">
                <a:solidFill>
                  <a:schemeClr val="bg1"/>
                </a:solidFill>
              </a:rPr>
              <a:t> </a:t>
            </a:r>
            <a:r>
              <a:rPr lang="en-US" sz="2800" dirty="0" err="1">
                <a:solidFill>
                  <a:schemeClr val="bg1"/>
                </a:solidFill>
              </a:rPr>
              <a:t>আপনার</a:t>
            </a:r>
            <a:r>
              <a:rPr lang="en-US" sz="2800" dirty="0">
                <a:solidFill>
                  <a:schemeClr val="bg1"/>
                </a:solidFill>
              </a:rPr>
              <a:t> </a:t>
            </a:r>
            <a:r>
              <a:rPr lang="en-US" sz="2800" dirty="0" err="1">
                <a:solidFill>
                  <a:schemeClr val="bg1"/>
                </a:solidFill>
              </a:rPr>
              <a:t>অনিষ্ট</a:t>
            </a:r>
            <a:r>
              <a:rPr lang="en-US" sz="2800" dirty="0">
                <a:solidFill>
                  <a:schemeClr val="bg1"/>
                </a:solidFill>
              </a:rPr>
              <a:t> </a:t>
            </a:r>
            <a:r>
              <a:rPr lang="en-US" sz="2800" dirty="0" err="1">
                <a:solidFill>
                  <a:schemeClr val="bg1"/>
                </a:solidFill>
              </a:rPr>
              <a:t>করবেন</a:t>
            </a:r>
            <a:r>
              <a:rPr lang="en-US" sz="2800" dirty="0">
                <a:solidFill>
                  <a:schemeClr val="bg1"/>
                </a:solidFill>
              </a:rPr>
              <a:t> </a:t>
            </a:r>
            <a:r>
              <a:rPr lang="en-US" sz="2800" dirty="0" err="1">
                <a:solidFill>
                  <a:schemeClr val="bg1"/>
                </a:solidFill>
              </a:rPr>
              <a:t>না</a:t>
            </a:r>
            <a:r>
              <a:rPr lang="en-US" sz="2800" dirty="0">
                <a:solidFill>
                  <a:schemeClr val="bg1"/>
                </a:solidFill>
              </a:rPr>
              <a:t>। </a:t>
            </a:r>
            <a:r>
              <a:rPr lang="en-US" sz="2800" dirty="0" err="1">
                <a:solidFill>
                  <a:schemeClr val="bg1"/>
                </a:solidFill>
              </a:rPr>
              <a:t>কারণ</a:t>
            </a:r>
            <a:r>
              <a:rPr lang="en-US" sz="2800" dirty="0">
                <a:solidFill>
                  <a:schemeClr val="bg1"/>
                </a:solidFill>
              </a:rPr>
              <a:t> </a:t>
            </a:r>
            <a:r>
              <a:rPr lang="en-US" sz="2800" dirty="0" err="1">
                <a:solidFill>
                  <a:schemeClr val="bg1"/>
                </a:solidFill>
              </a:rPr>
              <a:t>আপনি</a:t>
            </a:r>
            <a:r>
              <a:rPr lang="en-US" sz="2800" dirty="0">
                <a:solidFill>
                  <a:schemeClr val="bg1"/>
                </a:solidFill>
              </a:rPr>
              <a:t> </a:t>
            </a:r>
            <a:r>
              <a:rPr lang="en-US" sz="2800" dirty="0" err="1">
                <a:solidFill>
                  <a:schemeClr val="bg1"/>
                </a:solidFill>
              </a:rPr>
              <a:t>আত্মীয</a:t>
            </a:r>
            <a:r>
              <a:rPr lang="en-US" sz="2800" dirty="0">
                <a:solidFill>
                  <a:schemeClr val="bg1"/>
                </a:solidFill>
              </a:rPr>
              <a:t>়-</a:t>
            </a:r>
            <a:r>
              <a:rPr lang="en-US" sz="2800" dirty="0" err="1">
                <a:solidFill>
                  <a:schemeClr val="bg1"/>
                </a:solidFill>
              </a:rPr>
              <a:t>স্বজনের</a:t>
            </a:r>
            <a:r>
              <a:rPr lang="en-US" sz="2800" dirty="0">
                <a:solidFill>
                  <a:schemeClr val="bg1"/>
                </a:solidFill>
              </a:rPr>
              <a:t> </a:t>
            </a:r>
            <a:r>
              <a:rPr lang="en-US" sz="2800" dirty="0" err="1">
                <a:solidFill>
                  <a:schemeClr val="bg1"/>
                </a:solidFill>
              </a:rPr>
              <a:t>সাথে</a:t>
            </a:r>
            <a:r>
              <a:rPr lang="en-US" sz="2800" dirty="0">
                <a:solidFill>
                  <a:schemeClr val="bg1"/>
                </a:solidFill>
              </a:rPr>
              <a:t> </a:t>
            </a:r>
            <a:r>
              <a:rPr lang="en-US" sz="2800" dirty="0" err="1">
                <a:solidFill>
                  <a:schemeClr val="bg1"/>
                </a:solidFill>
              </a:rPr>
              <a:t>ভালো</a:t>
            </a:r>
            <a:r>
              <a:rPr lang="en-US" sz="2800" dirty="0">
                <a:solidFill>
                  <a:schemeClr val="bg1"/>
                </a:solidFill>
              </a:rPr>
              <a:t> </a:t>
            </a:r>
            <a:r>
              <a:rPr lang="en-US" sz="2800" dirty="0" err="1">
                <a:solidFill>
                  <a:schemeClr val="bg1"/>
                </a:solidFill>
              </a:rPr>
              <a:t>ব্যবহার</a:t>
            </a:r>
            <a:r>
              <a:rPr lang="en-US" sz="2800" dirty="0">
                <a:solidFill>
                  <a:schemeClr val="bg1"/>
                </a:solidFill>
              </a:rPr>
              <a:t> </a:t>
            </a:r>
            <a:r>
              <a:rPr lang="en-US" sz="2800" dirty="0" err="1">
                <a:solidFill>
                  <a:schemeClr val="bg1"/>
                </a:solidFill>
              </a:rPr>
              <a:t>করেন</a:t>
            </a:r>
            <a:r>
              <a:rPr lang="en-US" sz="2800" dirty="0">
                <a:solidFill>
                  <a:schemeClr val="bg1"/>
                </a:solidFill>
              </a:rPr>
              <a:t>, </a:t>
            </a:r>
            <a:r>
              <a:rPr lang="en-US" sz="2800" dirty="0" err="1">
                <a:solidFill>
                  <a:schemeClr val="bg1"/>
                </a:solidFill>
              </a:rPr>
              <a:t>আর্ত-পীড়িত</a:t>
            </a:r>
            <a:r>
              <a:rPr lang="en-US" sz="2800" dirty="0">
                <a:solidFill>
                  <a:schemeClr val="bg1"/>
                </a:solidFill>
              </a:rPr>
              <a:t> ও </a:t>
            </a:r>
            <a:r>
              <a:rPr lang="en-US" sz="2800" dirty="0" err="1">
                <a:solidFill>
                  <a:schemeClr val="bg1"/>
                </a:solidFill>
              </a:rPr>
              <a:t>দুস্থদের</a:t>
            </a:r>
            <a:r>
              <a:rPr lang="en-US" sz="2800" dirty="0">
                <a:solidFill>
                  <a:schemeClr val="bg1"/>
                </a:solidFill>
              </a:rPr>
              <a:t> </a:t>
            </a:r>
            <a:r>
              <a:rPr lang="en-US" sz="2800" dirty="0" err="1">
                <a:solidFill>
                  <a:schemeClr val="bg1"/>
                </a:solidFill>
              </a:rPr>
              <a:t>সাহায্য</a:t>
            </a:r>
            <a:r>
              <a:rPr lang="en-US" sz="2800" dirty="0">
                <a:solidFill>
                  <a:schemeClr val="bg1"/>
                </a:solidFill>
              </a:rPr>
              <a:t> </a:t>
            </a:r>
            <a:r>
              <a:rPr lang="en-US" sz="2800" dirty="0" err="1">
                <a:solidFill>
                  <a:schemeClr val="bg1"/>
                </a:solidFill>
              </a:rPr>
              <a:t>করেন</a:t>
            </a:r>
            <a:r>
              <a:rPr lang="en-US" sz="2800" dirty="0">
                <a:solidFill>
                  <a:schemeClr val="bg1"/>
                </a:solidFill>
              </a:rPr>
              <a:t>, </a:t>
            </a:r>
            <a:r>
              <a:rPr lang="en-US" sz="2800" dirty="0" err="1">
                <a:solidFill>
                  <a:schemeClr val="bg1"/>
                </a:solidFill>
              </a:rPr>
              <a:t>মেহমানদের</a:t>
            </a:r>
            <a:r>
              <a:rPr lang="en-US" sz="2800" dirty="0">
                <a:solidFill>
                  <a:schemeClr val="bg1"/>
                </a:solidFill>
              </a:rPr>
              <a:t> </a:t>
            </a:r>
            <a:r>
              <a:rPr lang="en-US" sz="2800" dirty="0" err="1">
                <a:solidFill>
                  <a:schemeClr val="bg1"/>
                </a:solidFill>
              </a:rPr>
              <a:t>সেবা-যত্ন</a:t>
            </a:r>
            <a:r>
              <a:rPr lang="en-US" sz="2800" dirty="0">
                <a:solidFill>
                  <a:schemeClr val="bg1"/>
                </a:solidFill>
              </a:rPr>
              <a:t> </a:t>
            </a:r>
            <a:r>
              <a:rPr lang="en-US" sz="2800" dirty="0" err="1">
                <a:solidFill>
                  <a:schemeClr val="bg1"/>
                </a:solidFill>
              </a:rPr>
              <a:t>করেন</a:t>
            </a:r>
            <a:r>
              <a:rPr lang="en-US" sz="2800" dirty="0">
                <a:solidFill>
                  <a:schemeClr val="bg1"/>
                </a:solidFill>
              </a:rPr>
              <a:t> </a:t>
            </a:r>
            <a:r>
              <a:rPr lang="en-US" sz="2800" dirty="0" err="1">
                <a:solidFill>
                  <a:schemeClr val="bg1"/>
                </a:solidFill>
              </a:rPr>
              <a:t>এবং</a:t>
            </a:r>
            <a:r>
              <a:rPr lang="en-US" sz="2800" dirty="0">
                <a:solidFill>
                  <a:schemeClr val="bg1"/>
                </a:solidFill>
              </a:rPr>
              <a:t> </a:t>
            </a:r>
            <a:r>
              <a:rPr lang="en-US" sz="2800" dirty="0" err="1">
                <a:solidFill>
                  <a:schemeClr val="bg1"/>
                </a:solidFill>
              </a:rPr>
              <a:t>প্রাকৃতিক</a:t>
            </a:r>
            <a:r>
              <a:rPr lang="en-US" sz="2800" dirty="0">
                <a:solidFill>
                  <a:schemeClr val="bg1"/>
                </a:solidFill>
              </a:rPr>
              <a:t> </a:t>
            </a:r>
            <a:r>
              <a:rPr lang="en-US" sz="2800" dirty="0" err="1">
                <a:solidFill>
                  <a:schemeClr val="bg1"/>
                </a:solidFill>
              </a:rPr>
              <a:t>দুর্যোগে</a:t>
            </a:r>
            <a:r>
              <a:rPr lang="en-US" sz="2800" dirty="0">
                <a:solidFill>
                  <a:schemeClr val="bg1"/>
                </a:solidFill>
              </a:rPr>
              <a:t> </a:t>
            </a:r>
            <a:r>
              <a:rPr lang="en-US" sz="2800" dirty="0" err="1">
                <a:solidFill>
                  <a:schemeClr val="bg1"/>
                </a:solidFill>
              </a:rPr>
              <a:t>সাহায্য</a:t>
            </a:r>
            <a:r>
              <a:rPr lang="en-US" sz="2800" dirty="0">
                <a:solidFill>
                  <a:schemeClr val="bg1"/>
                </a:solidFill>
              </a:rPr>
              <a:t> </a:t>
            </a:r>
            <a:r>
              <a:rPr lang="en-US" sz="2800" dirty="0" err="1">
                <a:solidFill>
                  <a:schemeClr val="bg1"/>
                </a:solidFill>
              </a:rPr>
              <a:t>করেন</a:t>
            </a:r>
            <a:r>
              <a:rPr lang="en-US" sz="2800" dirty="0">
                <a:solidFill>
                  <a:schemeClr val="bg1"/>
                </a:solidFill>
              </a:rPr>
              <a:t>। </a:t>
            </a:r>
            <a:r>
              <a:rPr lang="en-US" sz="2800" dirty="0" err="1">
                <a:solidFill>
                  <a:schemeClr val="bg1"/>
                </a:solidFill>
              </a:rPr>
              <a:t>হযরত</a:t>
            </a:r>
            <a:r>
              <a:rPr lang="en-US" sz="2800" dirty="0">
                <a:solidFill>
                  <a:schemeClr val="bg1"/>
                </a:solidFill>
              </a:rPr>
              <a:t> </a:t>
            </a:r>
            <a:r>
              <a:rPr lang="en-US" sz="2800" dirty="0" err="1">
                <a:solidFill>
                  <a:schemeClr val="bg1"/>
                </a:solidFill>
              </a:rPr>
              <a:t>খাদিজার</a:t>
            </a:r>
            <a:r>
              <a:rPr lang="en-US" sz="2800" dirty="0">
                <a:solidFill>
                  <a:schemeClr val="bg1"/>
                </a:solidFill>
              </a:rPr>
              <a:t> </a:t>
            </a:r>
            <a:r>
              <a:rPr lang="en-US" sz="2800" dirty="0" err="1">
                <a:solidFill>
                  <a:schemeClr val="bg1"/>
                </a:solidFill>
              </a:rPr>
              <a:t>এই</a:t>
            </a:r>
            <a:r>
              <a:rPr lang="en-US" sz="2800" dirty="0">
                <a:solidFill>
                  <a:schemeClr val="bg1"/>
                </a:solidFill>
              </a:rPr>
              <a:t> </a:t>
            </a:r>
            <a:r>
              <a:rPr lang="en-US" sz="2800" dirty="0" err="1">
                <a:solidFill>
                  <a:schemeClr val="bg1"/>
                </a:solidFill>
              </a:rPr>
              <a:t>উক্তি</a:t>
            </a:r>
            <a:r>
              <a:rPr lang="en-US" sz="2800" dirty="0">
                <a:solidFill>
                  <a:schemeClr val="bg1"/>
                </a:solidFill>
              </a:rPr>
              <a:t> </a:t>
            </a:r>
            <a:r>
              <a:rPr lang="en-US" sz="2800" dirty="0" err="1">
                <a:solidFill>
                  <a:schemeClr val="bg1"/>
                </a:solidFill>
              </a:rPr>
              <a:t>দ্বারা</a:t>
            </a:r>
            <a:r>
              <a:rPr lang="en-US" sz="2800" dirty="0">
                <a:solidFill>
                  <a:schemeClr val="bg1"/>
                </a:solidFill>
              </a:rPr>
              <a:t> </a:t>
            </a:r>
            <a:r>
              <a:rPr lang="en-US" sz="2800" dirty="0" err="1">
                <a:solidFill>
                  <a:schemeClr val="bg1"/>
                </a:solidFill>
              </a:rPr>
              <a:t>প্রমাণিত</a:t>
            </a:r>
            <a:r>
              <a:rPr lang="en-US" sz="2800" dirty="0">
                <a:solidFill>
                  <a:schemeClr val="bg1"/>
                </a:solidFill>
              </a:rPr>
              <a:t> </a:t>
            </a:r>
            <a:r>
              <a:rPr lang="en-US" sz="2800" dirty="0" err="1">
                <a:solidFill>
                  <a:schemeClr val="bg1"/>
                </a:solidFill>
              </a:rPr>
              <a:t>হয</a:t>
            </a:r>
            <a:r>
              <a:rPr lang="en-US" sz="2800" dirty="0">
                <a:solidFill>
                  <a:schemeClr val="bg1"/>
                </a:solidFill>
              </a:rPr>
              <a:t>় </a:t>
            </a:r>
            <a:r>
              <a:rPr lang="en-US" sz="2800" dirty="0" err="1">
                <a:solidFill>
                  <a:schemeClr val="bg1"/>
                </a:solidFill>
              </a:rPr>
              <a:t>যে</a:t>
            </a:r>
            <a:r>
              <a:rPr lang="en-US" sz="2800" dirty="0">
                <a:solidFill>
                  <a:schemeClr val="bg1"/>
                </a:solidFill>
              </a:rPr>
              <a:t>, </a:t>
            </a:r>
            <a:r>
              <a:rPr lang="en-US" sz="2800" dirty="0" err="1">
                <a:solidFill>
                  <a:schemeClr val="bg1"/>
                </a:solidFill>
              </a:rPr>
              <a:t>নবুয়ত</a:t>
            </a:r>
            <a:r>
              <a:rPr lang="en-US" sz="2800" dirty="0">
                <a:solidFill>
                  <a:schemeClr val="bg1"/>
                </a:solidFill>
              </a:rPr>
              <a:t> </a:t>
            </a:r>
            <a:r>
              <a:rPr lang="en-US" sz="2800" dirty="0" err="1">
                <a:solidFill>
                  <a:schemeClr val="bg1"/>
                </a:solidFill>
              </a:rPr>
              <a:t>লাভের</a:t>
            </a:r>
            <a:r>
              <a:rPr lang="en-US" sz="2800" dirty="0">
                <a:solidFill>
                  <a:schemeClr val="bg1"/>
                </a:solidFill>
              </a:rPr>
              <a:t> </a:t>
            </a:r>
            <a:r>
              <a:rPr lang="en-US" sz="2800" dirty="0" err="1">
                <a:solidFill>
                  <a:schemeClr val="bg1"/>
                </a:solidFill>
              </a:rPr>
              <a:t>আগেও</a:t>
            </a:r>
            <a:r>
              <a:rPr lang="en-US" sz="2800" dirty="0">
                <a:solidFill>
                  <a:schemeClr val="bg1"/>
                </a:solidFill>
              </a:rPr>
              <a:t> </a:t>
            </a:r>
            <a:r>
              <a:rPr lang="en-US" sz="2800" dirty="0" err="1">
                <a:solidFill>
                  <a:schemeClr val="bg1"/>
                </a:solidFill>
              </a:rPr>
              <a:t>মহানবি</a:t>
            </a:r>
            <a:r>
              <a:rPr lang="en-US" sz="2800" dirty="0">
                <a:solidFill>
                  <a:schemeClr val="bg1"/>
                </a:solidFill>
              </a:rPr>
              <a:t> (স) </a:t>
            </a:r>
            <a:r>
              <a:rPr lang="en-US" sz="2800" dirty="0" err="1">
                <a:solidFill>
                  <a:schemeClr val="bg1"/>
                </a:solidFill>
              </a:rPr>
              <a:t>নিষ্ঠা</a:t>
            </a:r>
            <a:r>
              <a:rPr lang="en-US" sz="2800" dirty="0">
                <a:solidFill>
                  <a:schemeClr val="bg1"/>
                </a:solidFill>
              </a:rPr>
              <a:t> ও </a:t>
            </a:r>
            <a:r>
              <a:rPr lang="en-US" sz="2800" dirty="0" err="1">
                <a:solidFill>
                  <a:schemeClr val="bg1"/>
                </a:solidFill>
              </a:rPr>
              <a:t>আন্তরিকতার</a:t>
            </a:r>
            <a:r>
              <a:rPr lang="en-US" sz="2800" dirty="0">
                <a:solidFill>
                  <a:schemeClr val="bg1"/>
                </a:solidFill>
              </a:rPr>
              <a:t> </a:t>
            </a:r>
            <a:r>
              <a:rPr lang="en-US" sz="2800" dirty="0" err="1">
                <a:solidFill>
                  <a:schemeClr val="bg1"/>
                </a:solidFill>
              </a:rPr>
              <a:t>সাথে</a:t>
            </a:r>
            <a:r>
              <a:rPr lang="en-US" sz="2800" dirty="0">
                <a:solidFill>
                  <a:schemeClr val="bg1"/>
                </a:solidFill>
              </a:rPr>
              <a:t> </a:t>
            </a:r>
            <a:r>
              <a:rPr lang="en-US" sz="2800" dirty="0" err="1">
                <a:solidFill>
                  <a:schemeClr val="bg1"/>
                </a:solidFill>
              </a:rPr>
              <a:t>মানবিক</a:t>
            </a:r>
            <a:r>
              <a:rPr lang="en-US" sz="2800" dirty="0">
                <a:solidFill>
                  <a:schemeClr val="bg1"/>
                </a:solidFill>
              </a:rPr>
              <a:t> </a:t>
            </a:r>
            <a:r>
              <a:rPr lang="en-US" sz="2800" dirty="0" err="1">
                <a:solidFill>
                  <a:schemeClr val="bg1"/>
                </a:solidFill>
              </a:rPr>
              <a:t>মহ</a:t>
            </a:r>
            <a:r>
              <a:rPr lang="en-US" sz="2800" dirty="0">
                <a:solidFill>
                  <a:schemeClr val="bg1"/>
                </a:solidFill>
              </a:rPr>
              <a:t>ৎ </a:t>
            </a:r>
            <a:r>
              <a:rPr lang="en-US" sz="2800" dirty="0" err="1">
                <a:solidFill>
                  <a:schemeClr val="bg1"/>
                </a:solidFill>
              </a:rPr>
              <a:t>গুণাবলির</a:t>
            </a:r>
            <a:r>
              <a:rPr lang="en-US" sz="2800" dirty="0">
                <a:solidFill>
                  <a:schemeClr val="bg1"/>
                </a:solidFill>
              </a:rPr>
              <a:t> </a:t>
            </a:r>
            <a:r>
              <a:rPr lang="en-US" sz="2800" dirty="0" err="1">
                <a:solidFill>
                  <a:schemeClr val="bg1"/>
                </a:solidFill>
              </a:rPr>
              <a:t>অনুশীলন</a:t>
            </a:r>
            <a:r>
              <a:rPr lang="en-US" sz="2800" dirty="0">
                <a:solidFill>
                  <a:schemeClr val="bg1"/>
                </a:solidFill>
              </a:rPr>
              <a:t> </a:t>
            </a:r>
            <a:r>
              <a:rPr lang="en-US" sz="2800" dirty="0" err="1">
                <a:solidFill>
                  <a:schemeClr val="bg1"/>
                </a:solidFill>
              </a:rPr>
              <a:t>করতেন</a:t>
            </a:r>
            <a:r>
              <a:rPr lang="en-US" sz="2800" dirty="0">
                <a:solidFill>
                  <a:schemeClr val="bg1"/>
                </a:solidFill>
              </a:rPr>
              <a:t>, </a:t>
            </a:r>
            <a:r>
              <a:rPr lang="en-US" sz="2800" dirty="0" err="1">
                <a:solidFill>
                  <a:schemeClr val="bg1"/>
                </a:solidFill>
              </a:rPr>
              <a:t>মানবতার</a:t>
            </a:r>
            <a:r>
              <a:rPr lang="en-US" sz="2800" dirty="0">
                <a:solidFill>
                  <a:schemeClr val="bg1"/>
                </a:solidFill>
              </a:rPr>
              <a:t> </a:t>
            </a:r>
            <a:r>
              <a:rPr lang="en-US" sz="2800" dirty="0" err="1">
                <a:solidFill>
                  <a:schemeClr val="bg1"/>
                </a:solidFill>
              </a:rPr>
              <a:t>সেবায</a:t>
            </a:r>
            <a:r>
              <a:rPr lang="en-US" sz="2800" dirty="0">
                <a:solidFill>
                  <a:schemeClr val="bg1"/>
                </a:solidFill>
              </a:rPr>
              <a:t>় </a:t>
            </a:r>
            <a:r>
              <a:rPr lang="en-US" sz="2800" dirty="0" err="1">
                <a:solidFill>
                  <a:schemeClr val="bg1"/>
                </a:solidFill>
              </a:rPr>
              <a:t>নিয়োজিত</a:t>
            </a:r>
            <a:r>
              <a:rPr lang="en-US" sz="2800" dirty="0">
                <a:solidFill>
                  <a:schemeClr val="bg1"/>
                </a:solidFill>
              </a:rPr>
              <a:t> </a:t>
            </a:r>
            <a:r>
              <a:rPr lang="en-US" sz="2800" dirty="0" err="1">
                <a:solidFill>
                  <a:schemeClr val="bg1"/>
                </a:solidFill>
              </a:rPr>
              <a:t>থাকতেন</a:t>
            </a:r>
            <a:r>
              <a:rPr lang="en-US" sz="2800" dirty="0">
                <a:solidFill>
                  <a:schemeClr val="bg1"/>
                </a:solidFill>
              </a:rPr>
              <a:t>। </a:t>
            </a:r>
            <a:r>
              <a:rPr lang="en-US" sz="2800" dirty="0" err="1">
                <a:solidFill>
                  <a:schemeClr val="bg1"/>
                </a:solidFill>
              </a:rPr>
              <a:t>বর্বর</a:t>
            </a:r>
            <a:r>
              <a:rPr lang="en-US" sz="2800" dirty="0">
                <a:solidFill>
                  <a:schemeClr val="bg1"/>
                </a:solidFill>
              </a:rPr>
              <a:t> </a:t>
            </a:r>
            <a:r>
              <a:rPr lang="en-US" sz="2800" dirty="0" err="1">
                <a:solidFill>
                  <a:schemeClr val="bg1"/>
                </a:solidFill>
              </a:rPr>
              <a:t>আরবদের</a:t>
            </a:r>
            <a:r>
              <a:rPr lang="en-US" sz="2800" dirty="0">
                <a:solidFill>
                  <a:schemeClr val="bg1"/>
                </a:solidFill>
              </a:rPr>
              <a:t> </a:t>
            </a:r>
            <a:r>
              <a:rPr lang="en-US" sz="2800" dirty="0" err="1">
                <a:solidFill>
                  <a:schemeClr val="bg1"/>
                </a:solidFill>
              </a:rPr>
              <a:t>মধ্যে</a:t>
            </a:r>
            <a:r>
              <a:rPr lang="en-US" sz="2800" dirty="0">
                <a:solidFill>
                  <a:schemeClr val="bg1"/>
                </a:solidFill>
              </a:rPr>
              <a:t> </a:t>
            </a:r>
            <a:r>
              <a:rPr lang="en-US" sz="2800" dirty="0" err="1">
                <a:solidFill>
                  <a:schemeClr val="bg1"/>
                </a:solidFill>
              </a:rPr>
              <a:t>থেকেও</a:t>
            </a:r>
            <a:r>
              <a:rPr lang="en-US" sz="2800" dirty="0">
                <a:solidFill>
                  <a:schemeClr val="bg1"/>
                </a:solidFill>
              </a:rPr>
              <a:t> </a:t>
            </a:r>
            <a:r>
              <a:rPr lang="en-US" sz="2800" dirty="0" err="1">
                <a:solidFill>
                  <a:schemeClr val="bg1"/>
                </a:solidFill>
              </a:rPr>
              <a:t>তিনি</a:t>
            </a:r>
            <a:r>
              <a:rPr lang="en-US" sz="2800" dirty="0">
                <a:solidFill>
                  <a:schemeClr val="bg1"/>
                </a:solidFill>
              </a:rPr>
              <a:t> </a:t>
            </a:r>
            <a:r>
              <a:rPr lang="en-US" sz="2800" dirty="0" err="1">
                <a:solidFill>
                  <a:schemeClr val="bg1"/>
                </a:solidFill>
              </a:rPr>
              <a:t>নির্মল</a:t>
            </a:r>
            <a:r>
              <a:rPr lang="en-US" sz="2800" dirty="0">
                <a:solidFill>
                  <a:schemeClr val="bg1"/>
                </a:solidFill>
              </a:rPr>
              <a:t> ও </a:t>
            </a:r>
            <a:r>
              <a:rPr lang="en-US" sz="2800" dirty="0" err="1">
                <a:solidFill>
                  <a:schemeClr val="bg1"/>
                </a:solidFill>
              </a:rPr>
              <a:t>সুন্দর</a:t>
            </a:r>
            <a:r>
              <a:rPr lang="en-US" sz="2800" dirty="0">
                <a:solidFill>
                  <a:schemeClr val="bg1"/>
                </a:solidFill>
              </a:rPr>
              <a:t> </a:t>
            </a:r>
            <a:r>
              <a:rPr lang="en-US" sz="2800" dirty="0" err="1">
                <a:solidFill>
                  <a:schemeClr val="bg1"/>
                </a:solidFill>
              </a:rPr>
              <a:t>জীবনযাপন</a:t>
            </a:r>
            <a:r>
              <a:rPr lang="en-US" sz="2800" dirty="0">
                <a:solidFill>
                  <a:schemeClr val="bg1"/>
                </a:solidFill>
              </a:rPr>
              <a:t> </a:t>
            </a:r>
            <a:r>
              <a:rPr lang="en-US" sz="2800" dirty="0" err="1">
                <a:solidFill>
                  <a:schemeClr val="bg1"/>
                </a:solidFill>
              </a:rPr>
              <a:t>করতেন</a:t>
            </a:r>
            <a:r>
              <a:rPr lang="en-US" sz="2800" dirty="0">
                <a:solidFill>
                  <a:schemeClr val="bg1"/>
                </a:solidFill>
              </a:rPr>
              <a:t>। </a:t>
            </a:r>
            <a:r>
              <a:rPr lang="en-US" sz="2800" dirty="0" err="1">
                <a:solidFill>
                  <a:schemeClr val="bg1"/>
                </a:solidFill>
              </a:rPr>
              <a:t>তিনি</a:t>
            </a:r>
            <a:r>
              <a:rPr lang="en-US" sz="2800" dirty="0">
                <a:solidFill>
                  <a:schemeClr val="bg1"/>
                </a:solidFill>
              </a:rPr>
              <a:t> </a:t>
            </a:r>
            <a:r>
              <a:rPr lang="en-US" sz="2800" dirty="0" err="1">
                <a:solidFill>
                  <a:schemeClr val="bg1"/>
                </a:solidFill>
              </a:rPr>
              <a:t>ছিলেন</a:t>
            </a:r>
            <a:r>
              <a:rPr lang="en-US" sz="2800" dirty="0">
                <a:solidFill>
                  <a:schemeClr val="bg1"/>
                </a:solidFill>
              </a:rPr>
              <a:t> </a:t>
            </a:r>
            <a:r>
              <a:rPr lang="en-US" sz="2800" dirty="0" err="1">
                <a:solidFill>
                  <a:schemeClr val="bg1"/>
                </a:solidFill>
              </a:rPr>
              <a:t>সমগ্র</a:t>
            </a:r>
            <a:r>
              <a:rPr lang="en-US" sz="2800" dirty="0">
                <a:solidFill>
                  <a:schemeClr val="bg1"/>
                </a:solidFill>
              </a:rPr>
              <a:t> </a:t>
            </a:r>
            <a:r>
              <a:rPr lang="en-US" sz="2800" dirty="0" err="1">
                <a:solidFill>
                  <a:schemeClr val="bg1"/>
                </a:solidFill>
              </a:rPr>
              <a:t>মানবজাতির</a:t>
            </a:r>
            <a:r>
              <a:rPr lang="en-US" sz="2800" dirty="0">
                <a:solidFill>
                  <a:schemeClr val="bg1"/>
                </a:solidFill>
              </a:rPr>
              <a:t> </a:t>
            </a:r>
            <a:r>
              <a:rPr lang="en-US" sz="2800" dirty="0" err="1">
                <a:solidFill>
                  <a:schemeClr val="bg1"/>
                </a:solidFill>
              </a:rPr>
              <a:t>জন্য</a:t>
            </a:r>
            <a:r>
              <a:rPr lang="en-US" sz="2800" dirty="0">
                <a:solidFill>
                  <a:schemeClr val="bg1"/>
                </a:solidFill>
              </a:rPr>
              <a:t> </a:t>
            </a:r>
            <a:r>
              <a:rPr lang="en-US" sz="2800" dirty="0" err="1">
                <a:solidFill>
                  <a:schemeClr val="bg1"/>
                </a:solidFill>
              </a:rPr>
              <a:t>আদর্শ</a:t>
            </a:r>
            <a:r>
              <a:rPr lang="en-US" sz="2800" dirty="0">
                <a:solidFill>
                  <a:schemeClr val="bg1"/>
                </a:solidFill>
              </a:rPr>
              <a:t>।</a:t>
            </a:r>
          </a:p>
          <a:p>
            <a:endParaRPr lang="as-IN" sz="28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066799"/>
          </a:xfrm>
        </p:spPr>
        <p:txBody>
          <a:bodyPr>
            <a:normAutofit/>
          </a:bodyPr>
          <a:lstStyle/>
          <a:p>
            <a:r>
              <a:rPr lang="en-US" sz="5400" dirty="0">
                <a:solidFill>
                  <a:srgbClr val="FF0000"/>
                </a:solidFill>
              </a:rPr>
              <a:t>       </a:t>
            </a:r>
            <a:r>
              <a:rPr lang="en-US" sz="5400" dirty="0" err="1">
                <a:solidFill>
                  <a:srgbClr val="FF0000"/>
                </a:solidFill>
              </a:rPr>
              <a:t>মূল্যায়ন</a:t>
            </a:r>
            <a:endParaRPr lang="en-US" sz="5400" dirty="0">
              <a:solidFill>
                <a:srgbClr val="FF0000"/>
              </a:solidFill>
            </a:endParaRPr>
          </a:p>
        </p:txBody>
      </p:sp>
      <p:sp>
        <p:nvSpPr>
          <p:cNvPr id="3" name="Subtitle 2"/>
          <p:cNvSpPr>
            <a:spLocks noGrp="1"/>
          </p:cNvSpPr>
          <p:nvPr>
            <p:ph type="subTitle" idx="1"/>
          </p:nvPr>
        </p:nvSpPr>
        <p:spPr>
          <a:xfrm>
            <a:off x="609600" y="1219200"/>
            <a:ext cx="8229600" cy="5105400"/>
          </a:xfrm>
        </p:spPr>
        <p:style>
          <a:lnRef idx="1">
            <a:schemeClr val="accent2"/>
          </a:lnRef>
          <a:fillRef idx="2">
            <a:schemeClr val="accent2"/>
          </a:fillRef>
          <a:effectRef idx="1">
            <a:schemeClr val="accent2"/>
          </a:effectRef>
          <a:fontRef idx="minor">
            <a:schemeClr val="dk1"/>
          </a:fontRef>
        </p:style>
        <p:txBody>
          <a:bodyPr>
            <a:normAutofit/>
          </a:bodyPr>
          <a:lstStyle/>
          <a:p>
            <a:r>
              <a:rPr lang="en-US" sz="4300" dirty="0" err="1">
                <a:solidFill>
                  <a:srgbClr val="0070C0"/>
                </a:solidFill>
                <a:latin typeface="SutonnyMJ" pitchFamily="2" charset="0"/>
                <a:cs typeface="SutonnyMJ" pitchFamily="2" charset="0"/>
              </a:rPr>
              <a:t>প্রশ্নোত্তরগুলো</a:t>
            </a:r>
            <a:r>
              <a:rPr lang="en-US" sz="4300" dirty="0">
                <a:solidFill>
                  <a:srgbClr val="0070C0"/>
                </a:solidFill>
                <a:latin typeface="SutonnyMJ" pitchFamily="2" charset="0"/>
                <a:cs typeface="SutonnyMJ" pitchFamily="2" charset="0"/>
              </a:rPr>
              <a:t> </a:t>
            </a:r>
            <a:r>
              <a:rPr lang="en-US" sz="4300" dirty="0" err="1">
                <a:solidFill>
                  <a:srgbClr val="0070C0"/>
                </a:solidFill>
                <a:latin typeface="SutonnyMJ" pitchFamily="2" charset="0"/>
                <a:cs typeface="SutonnyMJ" pitchFamily="2" charset="0"/>
              </a:rPr>
              <a:t>বলার</a:t>
            </a:r>
            <a:r>
              <a:rPr lang="en-US" sz="4300" dirty="0">
                <a:solidFill>
                  <a:srgbClr val="0070C0"/>
                </a:solidFill>
                <a:latin typeface="SutonnyMJ" pitchFamily="2" charset="0"/>
                <a:cs typeface="SutonnyMJ" pitchFamily="2" charset="0"/>
              </a:rPr>
              <a:t> </a:t>
            </a:r>
            <a:r>
              <a:rPr lang="en-US" sz="4300" dirty="0" err="1">
                <a:solidFill>
                  <a:srgbClr val="0070C0"/>
                </a:solidFill>
                <a:latin typeface="SutonnyMJ" pitchFamily="2" charset="0"/>
                <a:cs typeface="SutonnyMJ" pitchFamily="2" charset="0"/>
              </a:rPr>
              <a:t>চেষ্টা</a:t>
            </a:r>
            <a:r>
              <a:rPr lang="en-US" sz="4300" dirty="0">
                <a:solidFill>
                  <a:srgbClr val="0070C0"/>
                </a:solidFill>
                <a:latin typeface="SutonnyMJ" pitchFamily="2" charset="0"/>
                <a:cs typeface="SutonnyMJ" pitchFamily="2" charset="0"/>
              </a:rPr>
              <a:t> </a:t>
            </a:r>
            <a:r>
              <a:rPr lang="en-US" sz="4300" dirty="0" err="1">
                <a:solidFill>
                  <a:srgbClr val="0070C0"/>
                </a:solidFill>
                <a:latin typeface="SutonnyMJ" pitchFamily="2" charset="0"/>
                <a:cs typeface="SutonnyMJ" pitchFamily="2" charset="0"/>
              </a:rPr>
              <a:t>করো</a:t>
            </a:r>
            <a:endParaRPr lang="en-US" sz="4300" dirty="0">
              <a:solidFill>
                <a:srgbClr val="0070C0"/>
              </a:solidFill>
              <a:latin typeface="SutonnyMJ" pitchFamily="2" charset="0"/>
              <a:cs typeface="SutonnyMJ" pitchFamily="2" charset="0"/>
            </a:endParaRPr>
          </a:p>
          <a:p>
            <a:pPr marL="742950" indent="-742950"/>
            <a:r>
              <a:rPr lang="en-US" sz="3600" b="1" dirty="0">
                <a:solidFill>
                  <a:srgbClr val="FF0000"/>
                </a:solidFill>
              </a:rPr>
              <a:t>ক) </a:t>
            </a:r>
            <a:r>
              <a:rPr lang="en-US" sz="3600" b="1" dirty="0" err="1">
                <a:solidFill>
                  <a:srgbClr val="FF0000"/>
                </a:solidFill>
              </a:rPr>
              <a:t>হযরত</a:t>
            </a:r>
            <a:r>
              <a:rPr lang="en-US" sz="3600" b="1" dirty="0">
                <a:solidFill>
                  <a:srgbClr val="FF0000"/>
                </a:solidFill>
              </a:rPr>
              <a:t> </a:t>
            </a:r>
            <a:r>
              <a:rPr lang="en-US" sz="3600" b="1" dirty="0" err="1">
                <a:solidFill>
                  <a:srgbClr val="FF0000"/>
                </a:solidFill>
              </a:rPr>
              <a:t>মোহাম্মদ</a:t>
            </a:r>
            <a:r>
              <a:rPr lang="en-US" sz="3600" b="1" dirty="0">
                <a:solidFill>
                  <a:srgbClr val="FF0000"/>
                </a:solidFill>
              </a:rPr>
              <a:t> (স) </a:t>
            </a:r>
            <a:r>
              <a:rPr lang="en-US" sz="3600" b="1" dirty="0" err="1">
                <a:solidFill>
                  <a:srgbClr val="FF0000"/>
                </a:solidFill>
              </a:rPr>
              <a:t>কোথায়</a:t>
            </a:r>
            <a:r>
              <a:rPr lang="en-US" sz="3600" b="1" dirty="0">
                <a:solidFill>
                  <a:srgbClr val="FF0000"/>
                </a:solidFill>
              </a:rPr>
              <a:t> </a:t>
            </a:r>
            <a:r>
              <a:rPr lang="en-US" sz="3600" b="1" dirty="0" err="1">
                <a:solidFill>
                  <a:srgbClr val="FF0000"/>
                </a:solidFill>
              </a:rPr>
              <a:t>ধ্যান</a:t>
            </a:r>
            <a:r>
              <a:rPr lang="en-US" sz="3600" b="1" dirty="0">
                <a:solidFill>
                  <a:srgbClr val="FF0000"/>
                </a:solidFill>
              </a:rPr>
              <a:t> </a:t>
            </a:r>
            <a:r>
              <a:rPr lang="en-US" sz="3600" b="1" dirty="0" err="1">
                <a:solidFill>
                  <a:srgbClr val="FF0000"/>
                </a:solidFill>
              </a:rPr>
              <a:t>মগ্ন</a:t>
            </a:r>
            <a:r>
              <a:rPr lang="en-US" sz="3600" b="1" dirty="0">
                <a:solidFill>
                  <a:srgbClr val="FF0000"/>
                </a:solidFill>
              </a:rPr>
              <a:t> </a:t>
            </a:r>
            <a:r>
              <a:rPr lang="en-US" sz="3600" b="1" dirty="0" err="1">
                <a:solidFill>
                  <a:srgbClr val="FF0000"/>
                </a:solidFill>
              </a:rPr>
              <a:t>ছিলেন</a:t>
            </a:r>
            <a:r>
              <a:rPr lang="en-US" sz="3600" b="1" dirty="0">
                <a:solidFill>
                  <a:srgbClr val="FF0000"/>
                </a:solidFill>
              </a:rPr>
              <a:t> ?</a:t>
            </a:r>
          </a:p>
          <a:p>
            <a:pPr marL="742950" indent="-742950"/>
            <a:r>
              <a:rPr lang="en-US" sz="4000" b="1" dirty="0" err="1">
                <a:solidFill>
                  <a:srgbClr val="0070C0"/>
                </a:solidFill>
              </a:rPr>
              <a:t>হযরত</a:t>
            </a:r>
            <a:r>
              <a:rPr lang="en-US" sz="4000" b="1" dirty="0">
                <a:solidFill>
                  <a:srgbClr val="0070C0"/>
                </a:solidFill>
              </a:rPr>
              <a:t> </a:t>
            </a:r>
            <a:r>
              <a:rPr lang="en-US" sz="4000" b="1" dirty="0" err="1">
                <a:solidFill>
                  <a:srgbClr val="0070C0"/>
                </a:solidFill>
              </a:rPr>
              <a:t>মোহাম্মদ</a:t>
            </a:r>
            <a:r>
              <a:rPr lang="en-US" sz="4000" b="1" dirty="0">
                <a:solidFill>
                  <a:srgbClr val="0070C0"/>
                </a:solidFill>
              </a:rPr>
              <a:t> (স) </a:t>
            </a:r>
            <a:r>
              <a:rPr lang="en-US" sz="4000" b="1" dirty="0" err="1">
                <a:solidFill>
                  <a:srgbClr val="0070C0"/>
                </a:solidFill>
              </a:rPr>
              <a:t>বাড়ি</a:t>
            </a:r>
            <a:r>
              <a:rPr lang="en-US" sz="4000" b="1" dirty="0">
                <a:solidFill>
                  <a:srgbClr val="0070C0"/>
                </a:solidFill>
              </a:rPr>
              <a:t> </a:t>
            </a:r>
            <a:r>
              <a:rPr lang="en-US" sz="4000" b="1" dirty="0" err="1">
                <a:solidFill>
                  <a:srgbClr val="0070C0"/>
                </a:solidFill>
              </a:rPr>
              <a:t>থেকে</a:t>
            </a:r>
            <a:r>
              <a:rPr lang="en-US" sz="4000" b="1" dirty="0">
                <a:solidFill>
                  <a:srgbClr val="0070C0"/>
                </a:solidFill>
              </a:rPr>
              <a:t> </a:t>
            </a:r>
            <a:r>
              <a:rPr lang="en-US" sz="4000" b="1" dirty="0" err="1">
                <a:solidFill>
                  <a:srgbClr val="0070C0"/>
                </a:solidFill>
              </a:rPr>
              <a:t>তিন</a:t>
            </a:r>
            <a:r>
              <a:rPr lang="en-US" sz="4000" b="1" dirty="0">
                <a:solidFill>
                  <a:srgbClr val="0070C0"/>
                </a:solidFill>
              </a:rPr>
              <a:t> </a:t>
            </a:r>
            <a:r>
              <a:rPr lang="en-US" sz="4000" b="1" dirty="0" err="1">
                <a:solidFill>
                  <a:srgbClr val="0070C0"/>
                </a:solidFill>
              </a:rPr>
              <a:t>মাইল</a:t>
            </a:r>
            <a:r>
              <a:rPr lang="en-US" sz="4000" b="1" dirty="0">
                <a:solidFill>
                  <a:srgbClr val="0070C0"/>
                </a:solidFill>
              </a:rPr>
              <a:t> </a:t>
            </a:r>
            <a:r>
              <a:rPr lang="en-US" sz="4000" b="1" dirty="0" err="1">
                <a:solidFill>
                  <a:srgbClr val="0070C0"/>
                </a:solidFill>
              </a:rPr>
              <a:t>দূরে</a:t>
            </a:r>
            <a:r>
              <a:rPr lang="en-US" sz="4000" b="1" dirty="0">
                <a:solidFill>
                  <a:srgbClr val="0070C0"/>
                </a:solidFill>
              </a:rPr>
              <a:t> </a:t>
            </a:r>
            <a:r>
              <a:rPr lang="en-US" sz="4000" b="1" dirty="0" err="1">
                <a:solidFill>
                  <a:srgbClr val="0070C0"/>
                </a:solidFill>
              </a:rPr>
              <a:t>হেরা</a:t>
            </a:r>
            <a:r>
              <a:rPr lang="en-US" sz="4000" b="1" dirty="0">
                <a:solidFill>
                  <a:srgbClr val="0070C0"/>
                </a:solidFill>
              </a:rPr>
              <a:t> </a:t>
            </a:r>
            <a:r>
              <a:rPr lang="en-US" sz="4000" b="1" dirty="0" err="1">
                <a:solidFill>
                  <a:srgbClr val="0070C0"/>
                </a:solidFill>
              </a:rPr>
              <a:t>গুহায়</a:t>
            </a:r>
            <a:r>
              <a:rPr lang="en-US" sz="4000" b="1" dirty="0">
                <a:solidFill>
                  <a:srgbClr val="0070C0"/>
                </a:solidFill>
              </a:rPr>
              <a:t> </a:t>
            </a:r>
            <a:r>
              <a:rPr lang="en-US" sz="4000" b="1" dirty="0" err="1">
                <a:solidFill>
                  <a:srgbClr val="0070C0"/>
                </a:solidFill>
              </a:rPr>
              <a:t>ধ্যান</a:t>
            </a:r>
            <a:r>
              <a:rPr lang="en-US" sz="4000" b="1" dirty="0">
                <a:solidFill>
                  <a:srgbClr val="0070C0"/>
                </a:solidFill>
              </a:rPr>
              <a:t> </a:t>
            </a:r>
            <a:r>
              <a:rPr lang="en-US" sz="4000" b="1" dirty="0" err="1">
                <a:solidFill>
                  <a:srgbClr val="0070C0"/>
                </a:solidFill>
              </a:rPr>
              <a:t>মগ্ন</a:t>
            </a:r>
            <a:r>
              <a:rPr lang="en-US" sz="4000" b="1" dirty="0">
                <a:solidFill>
                  <a:srgbClr val="0070C0"/>
                </a:solidFill>
              </a:rPr>
              <a:t> </a:t>
            </a:r>
            <a:r>
              <a:rPr lang="en-US" sz="4000" b="1" dirty="0" err="1">
                <a:solidFill>
                  <a:srgbClr val="0070C0"/>
                </a:solidFill>
              </a:rPr>
              <a:t>ছিলেন</a:t>
            </a:r>
            <a:r>
              <a:rPr lang="en-US" sz="4000" b="1" dirty="0">
                <a:solidFill>
                  <a:srgbClr val="0070C0"/>
                </a:solidFill>
              </a:rPr>
              <a:t>।</a:t>
            </a:r>
            <a:endParaRPr lang="en-US" sz="4000" b="1" dirty="0">
              <a:solidFill>
                <a:srgbClr val="0070C0"/>
              </a:solidFill>
              <a:latin typeface="SutonnyMJ" pitchFamily="2" charset="0"/>
              <a:cs typeface="Sutonn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B1595A-E7A5-408E-990A-6363F95A111D}"/>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1386158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85800"/>
            <a:ext cx="8229600" cy="4038600"/>
          </a:xfrm>
        </p:spPr>
        <p:style>
          <a:lnRef idx="3">
            <a:schemeClr val="lt1"/>
          </a:lnRef>
          <a:fillRef idx="1">
            <a:schemeClr val="accent1"/>
          </a:fillRef>
          <a:effectRef idx="1">
            <a:schemeClr val="accent1"/>
          </a:effectRef>
          <a:fontRef idx="minor">
            <a:schemeClr val="lt1"/>
          </a:fontRef>
        </p:style>
        <p:txBody>
          <a:bodyPr>
            <a:normAutofit fontScale="92500"/>
          </a:bodyPr>
          <a:lstStyle/>
          <a:p>
            <a:pPr marL="742950" indent="-742950"/>
            <a:r>
              <a:rPr lang="en-US" sz="4000" b="1" dirty="0">
                <a:solidFill>
                  <a:srgbClr val="FF0000"/>
                </a:solidFill>
                <a:latin typeface="SutonnyMJ" pitchFamily="2" charset="0"/>
                <a:cs typeface="SutonnyMJ" pitchFamily="2" charset="0"/>
              </a:rPr>
              <a:t>২) </a:t>
            </a:r>
            <a:r>
              <a:rPr lang="en-US" sz="4000" b="1" dirty="0" err="1">
                <a:solidFill>
                  <a:srgbClr val="FF0000"/>
                </a:solidFill>
              </a:rPr>
              <a:t>হযরত</a:t>
            </a:r>
            <a:r>
              <a:rPr lang="en-US" sz="4000" b="1" dirty="0">
                <a:solidFill>
                  <a:srgbClr val="FF0000"/>
                </a:solidFill>
              </a:rPr>
              <a:t> </a:t>
            </a:r>
            <a:r>
              <a:rPr lang="en-US" sz="4000" b="1" dirty="0" err="1">
                <a:solidFill>
                  <a:srgbClr val="FF0000"/>
                </a:solidFill>
              </a:rPr>
              <a:t>মোহাম্মদ</a:t>
            </a:r>
            <a:r>
              <a:rPr lang="en-US" sz="4000" b="1" dirty="0">
                <a:solidFill>
                  <a:srgbClr val="FF0000"/>
                </a:solidFill>
              </a:rPr>
              <a:t> (স) </a:t>
            </a:r>
            <a:r>
              <a:rPr lang="en-US" sz="4000" b="1" dirty="0" err="1">
                <a:solidFill>
                  <a:srgbClr val="FF0000"/>
                </a:solidFill>
              </a:rPr>
              <a:t>কখন</a:t>
            </a:r>
            <a:r>
              <a:rPr lang="en-US" sz="4000" b="1" dirty="0">
                <a:solidFill>
                  <a:srgbClr val="FF0000"/>
                </a:solidFill>
              </a:rPr>
              <a:t> </a:t>
            </a:r>
            <a:r>
              <a:rPr lang="en-US" sz="4000" b="1" dirty="0" err="1">
                <a:solidFill>
                  <a:srgbClr val="FF0000"/>
                </a:solidFill>
              </a:rPr>
              <a:t>নবুয়ত</a:t>
            </a:r>
            <a:r>
              <a:rPr lang="en-US" sz="4000" b="1" dirty="0">
                <a:solidFill>
                  <a:srgbClr val="FF0000"/>
                </a:solidFill>
              </a:rPr>
              <a:t> </a:t>
            </a:r>
            <a:r>
              <a:rPr lang="en-US" sz="4000" b="1" dirty="0" err="1">
                <a:solidFill>
                  <a:srgbClr val="FF0000"/>
                </a:solidFill>
              </a:rPr>
              <a:t>প্রাপ্ত</a:t>
            </a:r>
            <a:r>
              <a:rPr lang="en-US" sz="4000" b="1" dirty="0">
                <a:solidFill>
                  <a:srgbClr val="FF0000"/>
                </a:solidFill>
              </a:rPr>
              <a:t> </a:t>
            </a:r>
            <a:r>
              <a:rPr lang="en-US" sz="4000" b="1" dirty="0" err="1">
                <a:solidFill>
                  <a:srgbClr val="FF0000"/>
                </a:solidFill>
              </a:rPr>
              <a:t>হন</a:t>
            </a:r>
            <a:r>
              <a:rPr lang="en-US" sz="4000" b="1" dirty="0">
                <a:solidFill>
                  <a:srgbClr val="FF0000"/>
                </a:solidFill>
              </a:rPr>
              <a:t> ?</a:t>
            </a:r>
            <a:endParaRPr lang="en-US" sz="4000" b="1" dirty="0">
              <a:solidFill>
                <a:srgbClr val="FF0000"/>
              </a:solidFill>
              <a:latin typeface="SutonnyMJ" pitchFamily="2" charset="0"/>
              <a:cs typeface="SutonnyMJ" pitchFamily="2" charset="0"/>
            </a:endParaRPr>
          </a:p>
          <a:p>
            <a:pPr marL="742950" indent="-742950" algn="l"/>
            <a:r>
              <a:rPr lang="en-US" sz="3600" b="1" dirty="0" err="1">
                <a:solidFill>
                  <a:srgbClr val="002060"/>
                </a:solidFill>
              </a:rPr>
              <a:t>হযরত</a:t>
            </a:r>
            <a:r>
              <a:rPr lang="en-US" sz="3600" b="1" dirty="0">
                <a:solidFill>
                  <a:srgbClr val="002060"/>
                </a:solidFill>
              </a:rPr>
              <a:t> </a:t>
            </a:r>
            <a:r>
              <a:rPr lang="en-US" sz="3600" b="1" dirty="0" err="1">
                <a:solidFill>
                  <a:srgbClr val="002060"/>
                </a:solidFill>
              </a:rPr>
              <a:t>মোহাম্মদ</a:t>
            </a:r>
            <a:r>
              <a:rPr lang="en-US" sz="3600" b="1" dirty="0">
                <a:solidFill>
                  <a:srgbClr val="002060"/>
                </a:solidFill>
              </a:rPr>
              <a:t> (স)</a:t>
            </a:r>
            <a:r>
              <a:rPr lang="en-US" sz="3600" dirty="0">
                <a:solidFill>
                  <a:srgbClr val="002060"/>
                </a:solidFill>
              </a:rPr>
              <a:t> </a:t>
            </a:r>
            <a:r>
              <a:rPr lang="en-US" sz="4000" b="1" dirty="0" err="1">
                <a:solidFill>
                  <a:srgbClr val="002060"/>
                </a:solidFill>
              </a:rPr>
              <a:t>দীর্ঘদিন</a:t>
            </a:r>
            <a:r>
              <a:rPr lang="en-US" sz="4000" b="1" dirty="0">
                <a:solidFill>
                  <a:srgbClr val="002060"/>
                </a:solidFill>
              </a:rPr>
              <a:t> </a:t>
            </a:r>
            <a:r>
              <a:rPr lang="en-US" sz="4000" b="1" dirty="0" err="1">
                <a:solidFill>
                  <a:srgbClr val="002060"/>
                </a:solidFill>
              </a:rPr>
              <a:t>ধ্যানমগ্ন</a:t>
            </a:r>
            <a:r>
              <a:rPr lang="en-US" sz="4000" b="1" dirty="0">
                <a:solidFill>
                  <a:srgbClr val="002060"/>
                </a:solidFill>
              </a:rPr>
              <a:t> </a:t>
            </a:r>
            <a:r>
              <a:rPr lang="en-US" sz="4000" b="1" dirty="0" err="1">
                <a:solidFill>
                  <a:srgbClr val="002060"/>
                </a:solidFill>
              </a:rPr>
              <a:t>থাকার</a:t>
            </a:r>
            <a:r>
              <a:rPr lang="en-US" sz="4000" b="1" dirty="0">
                <a:solidFill>
                  <a:srgbClr val="002060"/>
                </a:solidFill>
              </a:rPr>
              <a:t> </a:t>
            </a:r>
            <a:r>
              <a:rPr lang="en-US" sz="4000" b="1" dirty="0" err="1">
                <a:solidFill>
                  <a:srgbClr val="002060"/>
                </a:solidFill>
              </a:rPr>
              <a:t>পর</a:t>
            </a:r>
            <a:r>
              <a:rPr lang="en-US" sz="4000" b="1" dirty="0">
                <a:solidFill>
                  <a:srgbClr val="002060"/>
                </a:solidFill>
              </a:rPr>
              <a:t> </a:t>
            </a:r>
            <a:r>
              <a:rPr lang="en-US" sz="4000" b="1" dirty="0" err="1">
                <a:solidFill>
                  <a:srgbClr val="002060"/>
                </a:solidFill>
              </a:rPr>
              <a:t>অবশেষে</a:t>
            </a:r>
            <a:r>
              <a:rPr lang="en-US" sz="4000" b="1" dirty="0">
                <a:solidFill>
                  <a:srgbClr val="002060"/>
                </a:solidFill>
              </a:rPr>
              <a:t> </a:t>
            </a:r>
            <a:r>
              <a:rPr lang="en-US" sz="4000" b="1" dirty="0" err="1">
                <a:solidFill>
                  <a:srgbClr val="002060"/>
                </a:solidFill>
              </a:rPr>
              <a:t>চল্লিশ</a:t>
            </a:r>
            <a:r>
              <a:rPr lang="en-US" sz="4000" b="1" dirty="0">
                <a:solidFill>
                  <a:srgbClr val="002060"/>
                </a:solidFill>
              </a:rPr>
              <a:t> </a:t>
            </a:r>
            <a:r>
              <a:rPr lang="en-US" sz="4000" b="1" dirty="0" err="1">
                <a:solidFill>
                  <a:srgbClr val="002060"/>
                </a:solidFill>
              </a:rPr>
              <a:t>বছর</a:t>
            </a:r>
            <a:r>
              <a:rPr lang="en-US" sz="4000" b="1" dirty="0">
                <a:solidFill>
                  <a:srgbClr val="002060"/>
                </a:solidFill>
              </a:rPr>
              <a:t> </a:t>
            </a:r>
            <a:r>
              <a:rPr lang="en-US" sz="4000" b="1" dirty="0" err="1">
                <a:solidFill>
                  <a:srgbClr val="002060"/>
                </a:solidFill>
              </a:rPr>
              <a:t>বয়সে</a:t>
            </a:r>
            <a:r>
              <a:rPr lang="en-US" sz="4000" b="1" dirty="0">
                <a:solidFill>
                  <a:srgbClr val="002060"/>
                </a:solidFill>
              </a:rPr>
              <a:t> </a:t>
            </a:r>
            <a:r>
              <a:rPr lang="en-US" sz="4000" b="1" dirty="0" err="1">
                <a:solidFill>
                  <a:srgbClr val="002060"/>
                </a:solidFill>
              </a:rPr>
              <a:t>রমযান</a:t>
            </a:r>
            <a:r>
              <a:rPr lang="en-US" sz="4000" b="1" dirty="0">
                <a:solidFill>
                  <a:srgbClr val="002060"/>
                </a:solidFill>
              </a:rPr>
              <a:t> </a:t>
            </a:r>
            <a:r>
              <a:rPr lang="en-US" sz="4000" b="1" dirty="0" err="1">
                <a:solidFill>
                  <a:srgbClr val="002060"/>
                </a:solidFill>
              </a:rPr>
              <a:t>মাসের</a:t>
            </a:r>
            <a:r>
              <a:rPr lang="en-US" sz="4000" b="1" dirty="0">
                <a:solidFill>
                  <a:srgbClr val="002060"/>
                </a:solidFill>
              </a:rPr>
              <a:t> </a:t>
            </a:r>
            <a:r>
              <a:rPr lang="en-US" sz="4000" b="1" dirty="0" err="1">
                <a:solidFill>
                  <a:srgbClr val="002060"/>
                </a:solidFill>
              </a:rPr>
              <a:t>কদরের</a:t>
            </a:r>
            <a:r>
              <a:rPr lang="en-US" sz="4000" b="1" dirty="0">
                <a:solidFill>
                  <a:srgbClr val="002060"/>
                </a:solidFill>
              </a:rPr>
              <a:t> </a:t>
            </a:r>
            <a:r>
              <a:rPr lang="en-US" sz="4000" b="1" dirty="0" err="1">
                <a:solidFill>
                  <a:srgbClr val="002060"/>
                </a:solidFill>
              </a:rPr>
              <a:t>রাতে</a:t>
            </a:r>
            <a:r>
              <a:rPr lang="en-US" sz="4000" b="1" dirty="0">
                <a:solidFill>
                  <a:srgbClr val="002060"/>
                </a:solidFill>
              </a:rPr>
              <a:t> </a:t>
            </a:r>
            <a:r>
              <a:rPr lang="en-US" sz="4000" b="1" dirty="0" err="1">
                <a:solidFill>
                  <a:srgbClr val="002060"/>
                </a:solidFill>
              </a:rPr>
              <a:t>নবুয়ত</a:t>
            </a:r>
            <a:r>
              <a:rPr lang="en-US" sz="4000" b="1" dirty="0">
                <a:solidFill>
                  <a:srgbClr val="002060"/>
                </a:solidFill>
              </a:rPr>
              <a:t> </a:t>
            </a:r>
            <a:r>
              <a:rPr lang="en-US" sz="4000" b="1" dirty="0" err="1">
                <a:solidFill>
                  <a:srgbClr val="002060"/>
                </a:solidFill>
              </a:rPr>
              <a:t>প্রাপ্ত</a:t>
            </a:r>
            <a:r>
              <a:rPr lang="en-US" sz="4000" b="1" dirty="0">
                <a:solidFill>
                  <a:srgbClr val="002060"/>
                </a:solidFill>
              </a:rPr>
              <a:t> </a:t>
            </a:r>
            <a:r>
              <a:rPr lang="en-US" sz="4000" b="1" dirty="0" err="1">
                <a:solidFill>
                  <a:srgbClr val="002060"/>
                </a:solidFill>
              </a:rPr>
              <a:t>হন</a:t>
            </a:r>
            <a:r>
              <a:rPr lang="en-US" sz="4000" b="1" dirty="0">
                <a:solidFill>
                  <a:srgbClr val="002060"/>
                </a:solidFill>
              </a:rPr>
              <a:t> ।</a:t>
            </a:r>
            <a:endParaRPr lang="en-US" sz="3600" b="1" dirty="0">
              <a:solidFill>
                <a:srgbClr val="002060"/>
              </a:solidFill>
              <a:latin typeface="SutonnyMJ" pitchFamily="2" charset="0"/>
              <a:cs typeface="SutonnyMJ"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43AD4A-03F0-41E7-A348-FDCD44A486DC}"/>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2706233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209800"/>
            <a:ext cx="8229600" cy="35052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US" sz="2800" dirty="0" err="1">
                <a:solidFill>
                  <a:srgbClr val="002060"/>
                </a:solidFill>
              </a:rPr>
              <a:t>অর্থ</a:t>
            </a:r>
            <a:r>
              <a:rPr lang="en-US" sz="2800" dirty="0">
                <a:solidFill>
                  <a:srgbClr val="002060"/>
                </a:solidFill>
              </a:rPr>
              <a:t> : ১. </a:t>
            </a:r>
            <a:r>
              <a:rPr lang="en-US" sz="2800" dirty="0" err="1">
                <a:solidFill>
                  <a:srgbClr val="002060"/>
                </a:solidFill>
              </a:rPr>
              <a:t>পাঠ</a:t>
            </a:r>
            <a:r>
              <a:rPr lang="en-US" sz="2800" dirty="0">
                <a:solidFill>
                  <a:srgbClr val="002060"/>
                </a:solidFill>
              </a:rPr>
              <a:t> </a:t>
            </a:r>
            <a:r>
              <a:rPr lang="en-US" sz="2800" dirty="0" err="1">
                <a:solidFill>
                  <a:srgbClr val="002060"/>
                </a:solidFill>
              </a:rPr>
              <a:t>করুন</a:t>
            </a:r>
            <a:r>
              <a:rPr lang="en-US" sz="2800" dirty="0">
                <a:solidFill>
                  <a:srgbClr val="002060"/>
                </a:solidFill>
              </a:rPr>
              <a:t> </a:t>
            </a:r>
            <a:r>
              <a:rPr lang="en-US" sz="2800" dirty="0" err="1">
                <a:solidFill>
                  <a:srgbClr val="002060"/>
                </a:solidFill>
              </a:rPr>
              <a:t>আপনার</a:t>
            </a:r>
            <a:r>
              <a:rPr lang="en-US" sz="2800" dirty="0">
                <a:solidFill>
                  <a:srgbClr val="002060"/>
                </a:solidFill>
              </a:rPr>
              <a:t> </a:t>
            </a:r>
            <a:r>
              <a:rPr lang="en-US" sz="2800" dirty="0" err="1">
                <a:solidFill>
                  <a:srgbClr val="002060"/>
                </a:solidFill>
              </a:rPr>
              <a:t>প্রতিপালকের</a:t>
            </a:r>
            <a:r>
              <a:rPr lang="en-US" sz="2800" dirty="0">
                <a:solidFill>
                  <a:srgbClr val="002060"/>
                </a:solidFill>
              </a:rPr>
              <a:t> </a:t>
            </a:r>
            <a:r>
              <a:rPr lang="en-US" sz="2800" dirty="0" err="1">
                <a:solidFill>
                  <a:srgbClr val="002060"/>
                </a:solidFill>
              </a:rPr>
              <a:t>নামে</a:t>
            </a:r>
            <a:r>
              <a:rPr lang="en-US" sz="2800" dirty="0">
                <a:solidFill>
                  <a:srgbClr val="002060"/>
                </a:solidFill>
              </a:rPr>
              <a:t>, </a:t>
            </a:r>
            <a:r>
              <a:rPr lang="en-US" sz="2800" dirty="0" err="1">
                <a:solidFill>
                  <a:srgbClr val="002060"/>
                </a:solidFill>
              </a:rPr>
              <a:t>যিনি</a:t>
            </a:r>
            <a:r>
              <a:rPr lang="en-US" sz="2800" dirty="0">
                <a:solidFill>
                  <a:srgbClr val="002060"/>
                </a:solidFill>
              </a:rPr>
              <a:t> </a:t>
            </a:r>
            <a:r>
              <a:rPr lang="en-US" sz="2800" dirty="0" err="1">
                <a:solidFill>
                  <a:srgbClr val="002060"/>
                </a:solidFill>
              </a:rPr>
              <a:t>সৃষ্টি</a:t>
            </a:r>
            <a:r>
              <a:rPr lang="en-US" sz="2800" dirty="0">
                <a:solidFill>
                  <a:srgbClr val="002060"/>
                </a:solidFill>
              </a:rPr>
              <a:t> </a:t>
            </a:r>
            <a:r>
              <a:rPr lang="en-US" sz="2800" dirty="0" err="1">
                <a:solidFill>
                  <a:srgbClr val="002060"/>
                </a:solidFill>
              </a:rPr>
              <a:t>করেছেন</a:t>
            </a:r>
            <a:r>
              <a:rPr lang="en-US" sz="2800" dirty="0">
                <a:solidFill>
                  <a:srgbClr val="002060"/>
                </a:solidFill>
              </a:rPr>
              <a:t>। </a:t>
            </a:r>
          </a:p>
          <a:p>
            <a:pPr algn="l"/>
            <a:r>
              <a:rPr lang="en-US" sz="2800" dirty="0">
                <a:solidFill>
                  <a:srgbClr val="002060"/>
                </a:solidFill>
              </a:rPr>
              <a:t>২. </a:t>
            </a:r>
            <a:r>
              <a:rPr lang="en-US" sz="2800" dirty="0" err="1">
                <a:solidFill>
                  <a:srgbClr val="002060"/>
                </a:solidFill>
              </a:rPr>
              <a:t>যিনি</a:t>
            </a:r>
            <a:r>
              <a:rPr lang="en-US" sz="2800" dirty="0">
                <a:solidFill>
                  <a:srgbClr val="002060"/>
                </a:solidFill>
              </a:rPr>
              <a:t> </a:t>
            </a:r>
            <a:r>
              <a:rPr lang="en-US" sz="2800" dirty="0" err="1">
                <a:solidFill>
                  <a:srgbClr val="002060"/>
                </a:solidFill>
              </a:rPr>
              <a:t>সৃষ্টি</a:t>
            </a:r>
            <a:r>
              <a:rPr lang="en-US" sz="2800" dirty="0">
                <a:solidFill>
                  <a:srgbClr val="002060"/>
                </a:solidFill>
              </a:rPr>
              <a:t> </a:t>
            </a:r>
            <a:r>
              <a:rPr lang="en-US" sz="2800" dirty="0" err="1">
                <a:solidFill>
                  <a:srgbClr val="002060"/>
                </a:solidFill>
              </a:rPr>
              <a:t>করেছেন</a:t>
            </a:r>
            <a:r>
              <a:rPr lang="en-US" sz="2800" dirty="0">
                <a:solidFill>
                  <a:srgbClr val="002060"/>
                </a:solidFill>
              </a:rPr>
              <a:t> </a:t>
            </a:r>
            <a:r>
              <a:rPr lang="en-US" sz="2800" dirty="0" err="1">
                <a:solidFill>
                  <a:srgbClr val="002060"/>
                </a:solidFill>
              </a:rPr>
              <a:t>মানুষকে</a:t>
            </a:r>
            <a:r>
              <a:rPr lang="en-US" sz="2800" dirty="0">
                <a:solidFill>
                  <a:srgbClr val="002060"/>
                </a:solidFill>
              </a:rPr>
              <a:t> </a:t>
            </a:r>
            <a:r>
              <a:rPr lang="en-US" sz="2800" dirty="0" err="1">
                <a:solidFill>
                  <a:srgbClr val="002060"/>
                </a:solidFill>
              </a:rPr>
              <a:t>আলাক</a:t>
            </a:r>
            <a:r>
              <a:rPr lang="en-US" sz="2800" dirty="0">
                <a:solidFill>
                  <a:srgbClr val="002060"/>
                </a:solidFill>
              </a:rPr>
              <a:t> (</a:t>
            </a:r>
            <a:r>
              <a:rPr lang="en-US" sz="2800" dirty="0" err="1">
                <a:solidFill>
                  <a:srgbClr val="002060"/>
                </a:solidFill>
              </a:rPr>
              <a:t>এঁটে</a:t>
            </a:r>
            <a:r>
              <a:rPr lang="en-US" sz="2800" dirty="0">
                <a:solidFill>
                  <a:srgbClr val="002060"/>
                </a:solidFill>
              </a:rPr>
              <a:t> </a:t>
            </a:r>
            <a:r>
              <a:rPr lang="en-US" sz="2800" dirty="0" err="1">
                <a:solidFill>
                  <a:srgbClr val="002060"/>
                </a:solidFill>
              </a:rPr>
              <a:t>থাকা</a:t>
            </a:r>
            <a:r>
              <a:rPr lang="en-US" sz="2800" dirty="0">
                <a:solidFill>
                  <a:srgbClr val="002060"/>
                </a:solidFill>
              </a:rPr>
              <a:t> </a:t>
            </a:r>
            <a:r>
              <a:rPr lang="en-US" sz="2800" dirty="0" err="1">
                <a:solidFill>
                  <a:srgbClr val="002060"/>
                </a:solidFill>
              </a:rPr>
              <a:t>বস্তু</a:t>
            </a:r>
            <a:r>
              <a:rPr lang="en-US" sz="2800" dirty="0">
                <a:solidFill>
                  <a:srgbClr val="002060"/>
                </a:solidFill>
              </a:rPr>
              <a:t>) </a:t>
            </a:r>
            <a:r>
              <a:rPr lang="en-US" sz="2800" dirty="0" err="1">
                <a:solidFill>
                  <a:srgbClr val="002060"/>
                </a:solidFill>
              </a:rPr>
              <a:t>থেকে</a:t>
            </a:r>
            <a:r>
              <a:rPr lang="en-US" sz="2800" dirty="0">
                <a:solidFill>
                  <a:srgbClr val="002060"/>
                </a:solidFill>
              </a:rPr>
              <a:t>।</a:t>
            </a:r>
          </a:p>
          <a:p>
            <a:pPr algn="l"/>
            <a:r>
              <a:rPr lang="en-US" sz="2800" dirty="0">
                <a:solidFill>
                  <a:srgbClr val="002060"/>
                </a:solidFill>
              </a:rPr>
              <a:t>৩. </a:t>
            </a:r>
            <a:r>
              <a:rPr lang="en-US" sz="2800" dirty="0" err="1">
                <a:solidFill>
                  <a:srgbClr val="002060"/>
                </a:solidFill>
              </a:rPr>
              <a:t>পাঠ</a:t>
            </a:r>
            <a:r>
              <a:rPr lang="en-US" sz="2800" dirty="0">
                <a:solidFill>
                  <a:srgbClr val="002060"/>
                </a:solidFill>
              </a:rPr>
              <a:t> </a:t>
            </a:r>
            <a:r>
              <a:rPr lang="en-US" sz="2800" dirty="0" err="1">
                <a:solidFill>
                  <a:srgbClr val="002060"/>
                </a:solidFill>
              </a:rPr>
              <a:t>করুন</a:t>
            </a:r>
            <a:r>
              <a:rPr lang="en-US" sz="2800" dirty="0">
                <a:solidFill>
                  <a:srgbClr val="002060"/>
                </a:solidFill>
              </a:rPr>
              <a:t>, </a:t>
            </a:r>
            <a:r>
              <a:rPr lang="en-US" sz="2800" dirty="0" err="1">
                <a:solidFill>
                  <a:srgbClr val="002060"/>
                </a:solidFill>
              </a:rPr>
              <a:t>আপনার</a:t>
            </a:r>
            <a:r>
              <a:rPr lang="en-US" sz="2800" dirty="0">
                <a:solidFill>
                  <a:srgbClr val="002060"/>
                </a:solidFill>
              </a:rPr>
              <a:t> </a:t>
            </a:r>
            <a:r>
              <a:rPr lang="en-US" sz="2800" dirty="0" err="1">
                <a:solidFill>
                  <a:srgbClr val="002060"/>
                </a:solidFill>
              </a:rPr>
              <a:t>প্রতিপালক</a:t>
            </a:r>
            <a:r>
              <a:rPr lang="en-US" sz="2800" dirty="0">
                <a:solidFill>
                  <a:srgbClr val="002060"/>
                </a:solidFill>
              </a:rPr>
              <a:t> </a:t>
            </a:r>
            <a:r>
              <a:rPr lang="en-US" sz="2800" dirty="0" err="1">
                <a:solidFill>
                  <a:srgbClr val="002060"/>
                </a:solidFill>
              </a:rPr>
              <a:t>তো</a:t>
            </a:r>
            <a:r>
              <a:rPr lang="en-US" sz="2800" dirty="0">
                <a:solidFill>
                  <a:srgbClr val="002060"/>
                </a:solidFill>
              </a:rPr>
              <a:t> </a:t>
            </a:r>
            <a:r>
              <a:rPr lang="en-US" sz="2800" dirty="0" err="1">
                <a:solidFill>
                  <a:srgbClr val="002060"/>
                </a:solidFill>
              </a:rPr>
              <a:t>মহিমান্বিত</a:t>
            </a:r>
            <a:r>
              <a:rPr lang="en-US" sz="2800" dirty="0">
                <a:solidFill>
                  <a:srgbClr val="002060"/>
                </a:solidFill>
              </a:rPr>
              <a:t>।</a:t>
            </a:r>
          </a:p>
          <a:p>
            <a:pPr algn="l"/>
            <a:r>
              <a:rPr lang="en-US" sz="2800" dirty="0">
                <a:solidFill>
                  <a:srgbClr val="002060"/>
                </a:solidFill>
              </a:rPr>
              <a:t>৪, </a:t>
            </a:r>
            <a:r>
              <a:rPr lang="en-US" sz="2800" dirty="0" err="1">
                <a:solidFill>
                  <a:srgbClr val="002060"/>
                </a:solidFill>
              </a:rPr>
              <a:t>যিনি</a:t>
            </a:r>
            <a:r>
              <a:rPr lang="en-US" sz="2800" dirty="0">
                <a:solidFill>
                  <a:srgbClr val="002060"/>
                </a:solidFill>
              </a:rPr>
              <a:t> </a:t>
            </a:r>
            <a:r>
              <a:rPr lang="en-US" sz="2800" dirty="0" err="1">
                <a:solidFill>
                  <a:srgbClr val="002060"/>
                </a:solidFill>
              </a:rPr>
              <a:t>শিক্ষা</a:t>
            </a:r>
            <a:r>
              <a:rPr lang="en-US" sz="2800" dirty="0">
                <a:solidFill>
                  <a:srgbClr val="002060"/>
                </a:solidFill>
              </a:rPr>
              <a:t> </a:t>
            </a:r>
            <a:r>
              <a:rPr lang="en-US" sz="2800" dirty="0" err="1">
                <a:solidFill>
                  <a:srgbClr val="002060"/>
                </a:solidFill>
              </a:rPr>
              <a:t>দিয়েছেন</a:t>
            </a:r>
            <a:r>
              <a:rPr lang="en-US" sz="2800" dirty="0">
                <a:solidFill>
                  <a:srgbClr val="002060"/>
                </a:solidFill>
              </a:rPr>
              <a:t> </a:t>
            </a:r>
            <a:r>
              <a:rPr lang="en-US" sz="2800" dirty="0" err="1">
                <a:solidFill>
                  <a:srgbClr val="002060"/>
                </a:solidFill>
              </a:rPr>
              <a:t>কলমের</a:t>
            </a:r>
            <a:r>
              <a:rPr lang="en-US" sz="2800" dirty="0">
                <a:solidFill>
                  <a:srgbClr val="002060"/>
                </a:solidFill>
              </a:rPr>
              <a:t> </a:t>
            </a:r>
            <a:r>
              <a:rPr lang="en-US" sz="2800" dirty="0" err="1">
                <a:solidFill>
                  <a:srgbClr val="002060"/>
                </a:solidFill>
              </a:rPr>
              <a:t>সাহায্যে</a:t>
            </a:r>
            <a:r>
              <a:rPr lang="en-US" sz="2800" dirty="0">
                <a:solidFill>
                  <a:srgbClr val="002060"/>
                </a:solidFill>
              </a:rPr>
              <a:t>।</a:t>
            </a:r>
          </a:p>
          <a:p>
            <a:pPr algn="l"/>
            <a:r>
              <a:rPr lang="en-US" sz="2800" dirty="0">
                <a:solidFill>
                  <a:srgbClr val="002060"/>
                </a:solidFill>
              </a:rPr>
              <a:t> ৫. </a:t>
            </a:r>
            <a:r>
              <a:rPr lang="en-US" sz="2800" dirty="0" err="1">
                <a:solidFill>
                  <a:srgbClr val="002060"/>
                </a:solidFill>
              </a:rPr>
              <a:t>শিক্ষা</a:t>
            </a:r>
            <a:r>
              <a:rPr lang="en-US" sz="2800" dirty="0">
                <a:solidFill>
                  <a:srgbClr val="002060"/>
                </a:solidFill>
              </a:rPr>
              <a:t> </a:t>
            </a:r>
            <a:r>
              <a:rPr lang="en-US" sz="2800" dirty="0" err="1">
                <a:solidFill>
                  <a:srgbClr val="002060"/>
                </a:solidFill>
              </a:rPr>
              <a:t>দিয়েছেন</a:t>
            </a:r>
            <a:r>
              <a:rPr lang="en-US" sz="2800" dirty="0">
                <a:solidFill>
                  <a:srgbClr val="002060"/>
                </a:solidFill>
              </a:rPr>
              <a:t> </a:t>
            </a:r>
            <a:r>
              <a:rPr lang="en-US" sz="2800" dirty="0" err="1">
                <a:solidFill>
                  <a:srgbClr val="002060"/>
                </a:solidFill>
              </a:rPr>
              <a:t>মানুষকে</a:t>
            </a:r>
            <a:r>
              <a:rPr lang="en-US" sz="2800" dirty="0">
                <a:solidFill>
                  <a:srgbClr val="002060"/>
                </a:solidFill>
              </a:rPr>
              <a:t> </a:t>
            </a:r>
            <a:r>
              <a:rPr lang="en-US" sz="2800" dirty="0" err="1">
                <a:solidFill>
                  <a:srgbClr val="002060"/>
                </a:solidFill>
              </a:rPr>
              <a:t>যা</a:t>
            </a:r>
            <a:r>
              <a:rPr lang="en-US" sz="2800" dirty="0">
                <a:solidFill>
                  <a:srgbClr val="002060"/>
                </a:solidFill>
              </a:rPr>
              <a:t> </a:t>
            </a:r>
            <a:r>
              <a:rPr lang="en-US" sz="2800" dirty="0" err="1">
                <a:solidFill>
                  <a:srgbClr val="002060"/>
                </a:solidFill>
              </a:rPr>
              <a:t>সে</a:t>
            </a:r>
            <a:r>
              <a:rPr lang="en-US" sz="2800" dirty="0">
                <a:solidFill>
                  <a:srgbClr val="002060"/>
                </a:solidFill>
              </a:rPr>
              <a:t> </a:t>
            </a:r>
            <a:r>
              <a:rPr lang="en-US" sz="2800" dirty="0" err="1">
                <a:solidFill>
                  <a:srgbClr val="002060"/>
                </a:solidFill>
              </a:rPr>
              <a:t>জানত</a:t>
            </a:r>
            <a:r>
              <a:rPr lang="en-US" sz="2800" dirty="0">
                <a:solidFill>
                  <a:srgbClr val="002060"/>
                </a:solidFill>
              </a:rPr>
              <a:t> </a:t>
            </a:r>
            <a:r>
              <a:rPr lang="en-US" sz="2800" dirty="0" err="1">
                <a:solidFill>
                  <a:srgbClr val="002060"/>
                </a:solidFill>
              </a:rPr>
              <a:t>না</a:t>
            </a:r>
            <a:r>
              <a:rPr lang="en-US" sz="2800" dirty="0">
                <a:solidFill>
                  <a:srgbClr val="002060"/>
                </a:solidFill>
              </a:rPr>
              <a:t>। (</a:t>
            </a:r>
            <a:r>
              <a:rPr lang="en-US" sz="2800" dirty="0" err="1">
                <a:solidFill>
                  <a:srgbClr val="002060"/>
                </a:solidFill>
              </a:rPr>
              <a:t>সূরা</a:t>
            </a:r>
            <a:r>
              <a:rPr lang="en-US" sz="2800" dirty="0">
                <a:solidFill>
                  <a:srgbClr val="002060"/>
                </a:solidFill>
              </a:rPr>
              <a:t> </a:t>
            </a:r>
            <a:r>
              <a:rPr lang="en-US" sz="2800" dirty="0" err="1">
                <a:solidFill>
                  <a:srgbClr val="002060"/>
                </a:solidFill>
              </a:rPr>
              <a:t>আলাক</a:t>
            </a:r>
            <a:r>
              <a:rPr lang="en-US" sz="2800" dirty="0">
                <a:solidFill>
                  <a:srgbClr val="002060"/>
                </a:solidFill>
              </a:rPr>
              <a:t> : ১ </a:t>
            </a:r>
            <a:r>
              <a:rPr lang="en-US" sz="2800">
                <a:solidFill>
                  <a:srgbClr val="002060"/>
                </a:solidFill>
              </a:rPr>
              <a:t>-৫)</a:t>
            </a:r>
            <a:r>
              <a:rPr lang="en-US" sz="2800" dirty="0"/>
              <a:t> </a:t>
            </a:r>
          </a:p>
        </p:txBody>
      </p:sp>
      <p:sp>
        <p:nvSpPr>
          <p:cNvPr id="7" name="Rectangle 6"/>
          <p:cNvSpPr/>
          <p:nvPr/>
        </p:nvSpPr>
        <p:spPr>
          <a:xfrm>
            <a:off x="457200" y="0"/>
            <a:ext cx="8229600" cy="2831544"/>
          </a:xfrm>
          <a:prstGeom prst="rect">
            <a:avLst/>
          </a:prstGeom>
        </p:spPr>
        <p:txBody>
          <a:bodyPr wrap="square">
            <a:spAutoFit/>
          </a:bodyPr>
          <a:lstStyle/>
          <a:p>
            <a:r>
              <a:rPr lang="en-US" sz="6600" b="1" baseline="-25000" dirty="0">
                <a:solidFill>
                  <a:srgbClr val="FF0000"/>
                </a:solidFill>
                <a:latin typeface="SutonnyMJ" pitchFamily="2" charset="0"/>
                <a:cs typeface="SutonnyMJ" pitchFamily="2" charset="0"/>
              </a:rPr>
              <a:t> </a:t>
            </a:r>
            <a:r>
              <a:rPr lang="en-US" sz="6600" b="1" dirty="0">
                <a:solidFill>
                  <a:srgbClr val="FF0000"/>
                </a:solidFill>
                <a:latin typeface="SutonnyMJ" pitchFamily="2" charset="0"/>
                <a:cs typeface="SutonnyMJ" pitchFamily="2" charset="0"/>
              </a:rPr>
              <a:t>  </a:t>
            </a:r>
            <a:r>
              <a:rPr lang="en-US" sz="3200" b="1" dirty="0">
                <a:solidFill>
                  <a:srgbClr val="FF0000"/>
                </a:solidFill>
                <a:latin typeface="SutonnyMJ" pitchFamily="2" charset="0"/>
                <a:cs typeface="SutonnyMJ" pitchFamily="2" charset="0"/>
              </a:rPr>
              <a:t>৩) </a:t>
            </a:r>
            <a:r>
              <a:rPr lang="en-US" sz="3200" b="1" dirty="0" err="1">
                <a:solidFill>
                  <a:srgbClr val="FF0000"/>
                </a:solidFill>
                <a:latin typeface="SutonnyMJ" pitchFamily="2" charset="0"/>
                <a:cs typeface="SutonnyMJ" pitchFamily="2" charset="0"/>
              </a:rPr>
              <a:t>সূরা</a:t>
            </a:r>
            <a:r>
              <a:rPr lang="en-US" sz="3200" b="1" dirty="0">
                <a:solidFill>
                  <a:srgbClr val="FF0000"/>
                </a:solidFill>
                <a:latin typeface="SutonnyMJ" pitchFamily="2" charset="0"/>
                <a:cs typeface="SutonnyMJ" pitchFamily="2" charset="0"/>
              </a:rPr>
              <a:t> </a:t>
            </a:r>
            <a:r>
              <a:rPr lang="en-US" sz="3200" b="1" dirty="0" err="1">
                <a:solidFill>
                  <a:srgbClr val="FF0000"/>
                </a:solidFill>
                <a:latin typeface="SutonnyMJ" pitchFamily="2" charset="0"/>
                <a:cs typeface="SutonnyMJ" pitchFamily="2" charset="0"/>
              </a:rPr>
              <a:t>আলাকের</a:t>
            </a:r>
            <a:r>
              <a:rPr lang="en-US" sz="3200" b="1" dirty="0">
                <a:solidFill>
                  <a:srgbClr val="FF0000"/>
                </a:solidFill>
                <a:latin typeface="SutonnyMJ" pitchFamily="2" charset="0"/>
                <a:cs typeface="SutonnyMJ" pitchFamily="2" charset="0"/>
              </a:rPr>
              <a:t> </a:t>
            </a:r>
            <a:r>
              <a:rPr lang="en-US" sz="3200" b="1" dirty="0" err="1">
                <a:solidFill>
                  <a:srgbClr val="FF0000"/>
                </a:solidFill>
                <a:latin typeface="SutonnyMJ" pitchFamily="2" charset="0"/>
                <a:cs typeface="SutonnyMJ" pitchFamily="2" charset="0"/>
              </a:rPr>
              <a:t>প্রথম</a:t>
            </a:r>
            <a:r>
              <a:rPr lang="en-US" sz="3200" b="1" dirty="0">
                <a:solidFill>
                  <a:srgbClr val="FF0000"/>
                </a:solidFill>
                <a:latin typeface="SutonnyMJ" pitchFamily="2" charset="0"/>
                <a:cs typeface="SutonnyMJ" pitchFamily="2" charset="0"/>
              </a:rPr>
              <a:t> ৫টি </a:t>
            </a:r>
            <a:r>
              <a:rPr lang="en-US" sz="3200" b="1" dirty="0" err="1">
                <a:solidFill>
                  <a:srgbClr val="FF0000"/>
                </a:solidFill>
                <a:latin typeface="SutonnyMJ" pitchFamily="2" charset="0"/>
                <a:cs typeface="SutonnyMJ" pitchFamily="2" charset="0"/>
              </a:rPr>
              <a:t>আয়াতের</a:t>
            </a:r>
            <a:r>
              <a:rPr lang="en-US" sz="3200" b="1" dirty="0">
                <a:solidFill>
                  <a:srgbClr val="FF0000"/>
                </a:solidFill>
                <a:latin typeface="SutonnyMJ" pitchFamily="2" charset="0"/>
                <a:cs typeface="SutonnyMJ" pitchFamily="2" charset="0"/>
              </a:rPr>
              <a:t>  </a:t>
            </a:r>
            <a:r>
              <a:rPr lang="en-US" sz="3200" b="1" dirty="0" err="1">
                <a:solidFill>
                  <a:srgbClr val="FF0000"/>
                </a:solidFill>
                <a:latin typeface="SutonnyMJ" pitchFamily="2" charset="0"/>
                <a:cs typeface="SutonnyMJ" pitchFamily="2" charset="0"/>
              </a:rPr>
              <a:t>বাংলা</a:t>
            </a:r>
            <a:r>
              <a:rPr lang="en-US" sz="3200" b="1" dirty="0">
                <a:solidFill>
                  <a:srgbClr val="FF0000"/>
                </a:solidFill>
                <a:latin typeface="SutonnyMJ" pitchFamily="2" charset="0"/>
                <a:cs typeface="SutonnyMJ" pitchFamily="2" charset="0"/>
              </a:rPr>
              <a:t> </a:t>
            </a:r>
            <a:r>
              <a:rPr lang="en-US" sz="3200" b="1" dirty="0" err="1">
                <a:solidFill>
                  <a:srgbClr val="FF0000"/>
                </a:solidFill>
                <a:latin typeface="SutonnyMJ" pitchFamily="2" charset="0"/>
                <a:cs typeface="SutonnyMJ" pitchFamily="2" charset="0"/>
              </a:rPr>
              <a:t>অর্খ</a:t>
            </a:r>
            <a:r>
              <a:rPr lang="en-US" sz="3200" b="1" dirty="0">
                <a:solidFill>
                  <a:srgbClr val="FF0000"/>
                </a:solidFill>
                <a:latin typeface="SutonnyMJ" pitchFamily="2" charset="0"/>
                <a:cs typeface="SutonnyMJ" pitchFamily="2" charset="0"/>
              </a:rPr>
              <a:t> </a:t>
            </a:r>
            <a:r>
              <a:rPr lang="en-US" sz="3200" b="1" dirty="0" err="1">
                <a:solidFill>
                  <a:srgbClr val="FF0000"/>
                </a:solidFill>
                <a:latin typeface="SutonnyMJ" pitchFamily="2" charset="0"/>
                <a:cs typeface="SutonnyMJ" pitchFamily="2" charset="0"/>
              </a:rPr>
              <a:t>বলো</a:t>
            </a:r>
            <a:r>
              <a:rPr lang="en-US" sz="3200" b="1" dirty="0">
                <a:solidFill>
                  <a:srgbClr val="FF0000"/>
                </a:solidFill>
                <a:latin typeface="SutonnyMJ" pitchFamily="2" charset="0"/>
                <a:cs typeface="SutonnyMJ" pitchFamily="2" charset="0"/>
              </a:rPr>
              <a:t> । </a:t>
            </a:r>
            <a:endParaRPr lang="en-US" sz="4000" dirty="0">
              <a:solidFill>
                <a:srgbClr val="FF0000"/>
              </a:solidFill>
            </a:endParaRPr>
          </a:p>
          <a:p>
            <a:r>
              <a:rPr lang="en-US" sz="4000" dirty="0"/>
              <a:t> </a:t>
            </a:r>
            <a:endParaRPr lang="en-US" sz="2000" dirty="0"/>
          </a:p>
          <a:p>
            <a:endParaRPr lang="en-US" sz="6000" baseline="-25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800" decel="100000"/>
                                        <p:tgtEl>
                                          <p:spTgt spid="3">
                                            <p:bg/>
                                          </p:spTgt>
                                        </p:tgtEl>
                                      </p:cBhvr>
                                    </p:animEffect>
                                    <p:anim calcmode="lin" valueType="num">
                                      <p:cBhvr>
                                        <p:cTn id="16" dur="800" decel="100000" fill="hold"/>
                                        <p:tgtEl>
                                          <p:spTgt spid="3">
                                            <p:bg/>
                                          </p:spTgt>
                                        </p:tgtEl>
                                        <p:attrNameLst>
                                          <p:attrName>style.rotation</p:attrName>
                                        </p:attrNameLst>
                                      </p:cBhvr>
                                      <p:tavLst>
                                        <p:tav tm="0">
                                          <p:val>
                                            <p:fltVal val="-90"/>
                                          </p:val>
                                        </p:tav>
                                        <p:tav tm="100000">
                                          <p:val>
                                            <p:fltVal val="0"/>
                                          </p:val>
                                        </p:tav>
                                      </p:tavLst>
                                    </p:anim>
                                    <p:anim calcmode="lin" valueType="num">
                                      <p:cBhvr>
                                        <p:cTn id="17"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800" decel="100000"/>
                                        <p:tgtEl>
                                          <p:spTgt spid="3">
                                            <p:txEl>
                                              <p:pRg st="0" end="0"/>
                                            </p:txEl>
                                          </p:spTgt>
                                        </p:tgtEl>
                                      </p:cBhvr>
                                    </p:animEffect>
                                    <p:anim calcmode="lin" valueType="num">
                                      <p:cBhvr>
                                        <p:cTn id="2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800" decel="100000"/>
                                        <p:tgtEl>
                                          <p:spTgt spid="3">
                                            <p:txEl>
                                              <p:pRg st="1" end="1"/>
                                            </p:txEl>
                                          </p:spTgt>
                                        </p:tgtEl>
                                      </p:cBhvr>
                                    </p:animEffect>
                                    <p:anim calcmode="lin" valueType="num">
                                      <p:cBhvr>
                                        <p:cTn id="3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800" decel="100000"/>
                                        <p:tgtEl>
                                          <p:spTgt spid="3">
                                            <p:txEl>
                                              <p:pRg st="2" end="2"/>
                                            </p:txEl>
                                          </p:spTgt>
                                        </p:tgtEl>
                                      </p:cBhvr>
                                    </p:animEffect>
                                    <p:anim calcmode="lin" valueType="num">
                                      <p:cBhvr>
                                        <p:cTn id="4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fade">
                                      <p:cBhvr>
                                        <p:cTn id="55" dur="800" decel="100000"/>
                                        <p:tgtEl>
                                          <p:spTgt spid="3">
                                            <p:txEl>
                                              <p:pRg st="3" end="3"/>
                                            </p:txEl>
                                          </p:spTgt>
                                        </p:tgtEl>
                                      </p:cBhvr>
                                    </p:animEffect>
                                    <p:anim calcmode="lin" valueType="num">
                                      <p:cBhvr>
                                        <p:cTn id="5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grpId="0"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fade">
                                      <p:cBhvr>
                                        <p:cTn id="65" dur="800" decel="100000"/>
                                        <p:tgtEl>
                                          <p:spTgt spid="3">
                                            <p:txEl>
                                              <p:pRg st="4" end="4"/>
                                            </p:txEl>
                                          </p:spTgt>
                                        </p:tgtEl>
                                      </p:cBhvr>
                                    </p:animEffect>
                                    <p:anim calcmode="lin" valueType="num">
                                      <p:cBhvr>
                                        <p:cTn id="66"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84989B-B5BC-47BE-A714-03E4AF4075A9}"/>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1122672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err="1">
                <a:solidFill>
                  <a:srgbClr val="FF0000"/>
                </a:solidFill>
              </a:rPr>
              <a:t>শূন্যস্থান</a:t>
            </a:r>
            <a:r>
              <a:rPr lang="en-US" dirty="0">
                <a:solidFill>
                  <a:srgbClr val="FF0000"/>
                </a:solidFill>
              </a:rPr>
              <a:t> </a:t>
            </a:r>
            <a:r>
              <a:rPr lang="en-US" dirty="0" err="1">
                <a:solidFill>
                  <a:srgbClr val="FF0000"/>
                </a:solidFill>
              </a:rPr>
              <a:t>পূরণ</a:t>
            </a:r>
            <a:r>
              <a:rPr lang="en-US" dirty="0">
                <a:solidFill>
                  <a:srgbClr val="FF0000"/>
                </a:solidFill>
              </a:rPr>
              <a:t> </a:t>
            </a:r>
            <a:r>
              <a:rPr lang="en-US" dirty="0" err="1">
                <a:solidFill>
                  <a:srgbClr val="FF0000"/>
                </a:solidFill>
              </a:rPr>
              <a:t>করি</a:t>
            </a:r>
            <a:endParaRPr lang="en-US" dirty="0">
              <a:solidFill>
                <a:srgbClr val="FF0000"/>
              </a:solidFill>
            </a:endParaRPr>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r>
              <a:rPr lang="en-US" sz="2400" dirty="0"/>
              <a:t>ক) </a:t>
            </a:r>
            <a:r>
              <a:rPr lang="en-US" sz="2400" dirty="0" err="1"/>
              <a:t>হযরত</a:t>
            </a:r>
            <a:r>
              <a:rPr lang="en-US" sz="2400" dirty="0"/>
              <a:t> </a:t>
            </a:r>
            <a:r>
              <a:rPr lang="en-US" sz="2400" dirty="0" err="1"/>
              <a:t>মোহাম্মদ</a:t>
            </a:r>
            <a:r>
              <a:rPr lang="en-US" sz="2400" dirty="0"/>
              <a:t> (স) _______ </a:t>
            </a:r>
            <a:r>
              <a:rPr lang="en-US" sz="2400" dirty="0" err="1"/>
              <a:t>নামক</a:t>
            </a:r>
            <a:r>
              <a:rPr lang="en-US" sz="2400" dirty="0"/>
              <a:t> </a:t>
            </a:r>
            <a:r>
              <a:rPr lang="en-US" sz="2400" dirty="0" err="1"/>
              <a:t>গুহায়</a:t>
            </a:r>
            <a:r>
              <a:rPr lang="en-US" sz="2400" dirty="0"/>
              <a:t> </a:t>
            </a:r>
            <a:r>
              <a:rPr lang="en-US" sz="2400" dirty="0" err="1"/>
              <a:t>ধ্যানমগ্ন</a:t>
            </a:r>
            <a:r>
              <a:rPr lang="en-US" sz="2400" dirty="0"/>
              <a:t> </a:t>
            </a:r>
            <a:r>
              <a:rPr lang="en-US" sz="2400" dirty="0" err="1"/>
              <a:t>থাকতেন</a:t>
            </a:r>
            <a:r>
              <a:rPr lang="en-US" sz="2400" dirty="0"/>
              <a:t> ।</a:t>
            </a:r>
          </a:p>
          <a:p>
            <a:endParaRPr lang="en-US" sz="2400" dirty="0">
              <a:solidFill>
                <a:srgbClr val="FF0000"/>
              </a:solidFill>
            </a:endParaRPr>
          </a:p>
          <a:p>
            <a:r>
              <a:rPr lang="en-US" sz="2400" dirty="0"/>
              <a:t>খ) </a:t>
            </a:r>
            <a:r>
              <a:rPr lang="en-US" sz="2400" dirty="0" err="1"/>
              <a:t>ফেরেশতা</a:t>
            </a:r>
            <a:r>
              <a:rPr lang="en-US" sz="2400" dirty="0"/>
              <a:t>  ________ (আ) </a:t>
            </a:r>
            <a:r>
              <a:rPr lang="en-US" sz="2400" dirty="0" err="1"/>
              <a:t>আল্লাহর</a:t>
            </a:r>
            <a:r>
              <a:rPr lang="en-US" sz="2400" dirty="0"/>
              <a:t> </a:t>
            </a:r>
            <a:r>
              <a:rPr lang="en-US" sz="2400" dirty="0" err="1"/>
              <a:t>বানি</a:t>
            </a:r>
            <a:r>
              <a:rPr lang="en-US" sz="2400" dirty="0"/>
              <a:t> </a:t>
            </a:r>
            <a:r>
              <a:rPr lang="en-US" sz="2400" dirty="0" err="1"/>
              <a:t>ওহি</a:t>
            </a:r>
            <a:r>
              <a:rPr lang="en-US" sz="2400" dirty="0"/>
              <a:t> </a:t>
            </a:r>
            <a:r>
              <a:rPr lang="en-US" sz="2400" dirty="0" err="1"/>
              <a:t>নিয়ে</a:t>
            </a:r>
            <a:r>
              <a:rPr lang="en-US" sz="2400" dirty="0"/>
              <a:t> </a:t>
            </a:r>
            <a:r>
              <a:rPr lang="en-US" sz="2400" dirty="0" err="1"/>
              <a:t>আসতেন</a:t>
            </a:r>
            <a:r>
              <a:rPr lang="en-US" sz="2400" dirty="0"/>
              <a:t>।</a:t>
            </a:r>
          </a:p>
          <a:p>
            <a:endParaRPr lang="en-US" sz="2400" dirty="0">
              <a:solidFill>
                <a:srgbClr val="FF0000"/>
              </a:solidFill>
            </a:endParaRPr>
          </a:p>
          <a:p>
            <a:r>
              <a:rPr lang="en-US" sz="2400" dirty="0"/>
              <a:t>গ) </a:t>
            </a:r>
            <a:r>
              <a:rPr lang="en-US" sz="2400" dirty="0" err="1"/>
              <a:t>ইকরা</a:t>
            </a:r>
            <a:r>
              <a:rPr lang="en-US" sz="2400" dirty="0"/>
              <a:t> </a:t>
            </a:r>
            <a:r>
              <a:rPr lang="en-US" sz="2400" dirty="0" err="1"/>
              <a:t>শব্দের</a:t>
            </a:r>
            <a:r>
              <a:rPr lang="en-US" sz="2400" dirty="0"/>
              <a:t> </a:t>
            </a:r>
            <a:r>
              <a:rPr lang="en-US" sz="2400" dirty="0" err="1"/>
              <a:t>অর্থ</a:t>
            </a:r>
            <a:r>
              <a:rPr lang="en-US" sz="2400" dirty="0"/>
              <a:t>  _________ </a:t>
            </a:r>
            <a:r>
              <a:rPr lang="as-IN" sz="2400" dirty="0"/>
              <a:t>।</a:t>
            </a:r>
            <a:endParaRPr lang="en-US" sz="2400" dirty="0"/>
          </a:p>
          <a:p>
            <a:endParaRPr lang="en-US" sz="2400" dirty="0">
              <a:solidFill>
                <a:srgbClr val="FF0000"/>
              </a:solidFill>
            </a:endParaRPr>
          </a:p>
          <a:p>
            <a:r>
              <a:rPr lang="en-US" sz="2400" dirty="0"/>
              <a:t>ঘ) </a:t>
            </a:r>
            <a:r>
              <a:rPr lang="en-US" sz="2400" dirty="0" err="1"/>
              <a:t>আল্লাহ</a:t>
            </a:r>
            <a:r>
              <a:rPr lang="en-US" sz="2400" dirty="0"/>
              <a:t> </a:t>
            </a:r>
            <a:r>
              <a:rPr lang="en-US" sz="2400" dirty="0" err="1"/>
              <a:t>তায়ালা</a:t>
            </a:r>
            <a:r>
              <a:rPr lang="en-US" sz="2400" dirty="0"/>
              <a:t> </a:t>
            </a:r>
            <a:r>
              <a:rPr lang="en-US" sz="2400" dirty="0" err="1"/>
              <a:t>মানুষ</a:t>
            </a:r>
            <a:r>
              <a:rPr lang="en-US" sz="2400" dirty="0"/>
              <a:t> </a:t>
            </a:r>
            <a:r>
              <a:rPr lang="en-US" sz="2400" dirty="0" err="1"/>
              <a:t>সুস্টি</a:t>
            </a:r>
            <a:r>
              <a:rPr lang="en-US" sz="2400" dirty="0"/>
              <a:t> </a:t>
            </a:r>
            <a:r>
              <a:rPr lang="en-US" sz="2400" dirty="0" err="1"/>
              <a:t>করেছেন</a:t>
            </a:r>
            <a:r>
              <a:rPr lang="en-US" sz="2400" dirty="0"/>
              <a:t>________ </a:t>
            </a:r>
            <a:r>
              <a:rPr lang="en-US" sz="2400" dirty="0" err="1"/>
              <a:t>থেকে</a:t>
            </a:r>
            <a:r>
              <a:rPr lang="en-US" sz="2400" dirty="0"/>
              <a:t>।</a:t>
            </a:r>
          </a:p>
          <a:p>
            <a:endParaRPr lang="en-US" sz="2400" dirty="0">
              <a:solidFill>
                <a:srgbClr val="FF0000"/>
              </a:solidFill>
            </a:endParaRPr>
          </a:p>
          <a:p>
            <a:r>
              <a:rPr lang="en-US" sz="2200" dirty="0"/>
              <a:t>ঙ) </a:t>
            </a:r>
            <a:r>
              <a:rPr lang="en-US" sz="2200" dirty="0" err="1"/>
              <a:t>হযরত</a:t>
            </a:r>
            <a:r>
              <a:rPr lang="en-US" sz="2200" dirty="0"/>
              <a:t> </a:t>
            </a:r>
            <a:r>
              <a:rPr lang="en-US" sz="2200" dirty="0" err="1"/>
              <a:t>মোহাম্মদ</a:t>
            </a:r>
            <a:r>
              <a:rPr lang="en-US" sz="2200" dirty="0"/>
              <a:t> (স) </a:t>
            </a:r>
            <a:r>
              <a:rPr lang="en-US" sz="2200" dirty="0" err="1"/>
              <a:t>ছিলেন</a:t>
            </a:r>
            <a:r>
              <a:rPr lang="en-US" sz="2200" dirty="0"/>
              <a:t> </a:t>
            </a:r>
            <a:r>
              <a:rPr lang="en-US" sz="2200" dirty="0" err="1"/>
              <a:t>সমগ্র</a:t>
            </a:r>
            <a:r>
              <a:rPr lang="en-US" sz="2200" dirty="0"/>
              <a:t> </a:t>
            </a:r>
            <a:r>
              <a:rPr lang="en-US" sz="2200" dirty="0" err="1"/>
              <a:t>মানবজাতির</a:t>
            </a:r>
            <a:r>
              <a:rPr lang="en-US" sz="2200" dirty="0"/>
              <a:t> </a:t>
            </a:r>
            <a:r>
              <a:rPr lang="en-US" sz="2400" dirty="0"/>
              <a:t>________</a:t>
            </a:r>
            <a:r>
              <a:rPr lang="as-IN" sz="2400" dirty="0"/>
              <a:t>।</a:t>
            </a:r>
            <a:endParaRPr lang="en-US" sz="2400" dirty="0"/>
          </a:p>
          <a:p>
            <a:pPr>
              <a:buNone/>
            </a:pPr>
            <a:r>
              <a:rPr lang="en-US" sz="2800" dirty="0"/>
              <a:t>  </a:t>
            </a:r>
          </a:p>
          <a:p>
            <a:pPr>
              <a:buNone/>
            </a:pPr>
            <a:r>
              <a:rPr lang="en-US" sz="2000" dirty="0"/>
              <a:t>ক) </a:t>
            </a:r>
            <a:r>
              <a:rPr lang="en-US" sz="2000" dirty="0" err="1"/>
              <a:t>হেরা</a:t>
            </a:r>
            <a:r>
              <a:rPr lang="en-US" sz="2000" dirty="0"/>
              <a:t> খ) </a:t>
            </a:r>
            <a:r>
              <a:rPr lang="en-US" sz="2000" dirty="0" err="1"/>
              <a:t>জিবরাঈল</a:t>
            </a:r>
            <a:r>
              <a:rPr lang="en-US" sz="2000" dirty="0"/>
              <a:t>  গ) </a:t>
            </a:r>
            <a:r>
              <a:rPr lang="en-US" sz="2000" dirty="0" err="1"/>
              <a:t>পড়ুন</a:t>
            </a:r>
            <a:r>
              <a:rPr lang="en-US" sz="2000" dirty="0"/>
              <a:t>   ঘ) </a:t>
            </a:r>
            <a:r>
              <a:rPr lang="en-US" sz="2000" dirty="0" err="1"/>
              <a:t>আলাক</a:t>
            </a:r>
            <a:r>
              <a:rPr lang="en-US" sz="2000" dirty="0"/>
              <a:t>  ঙ) </a:t>
            </a:r>
            <a:r>
              <a:rPr lang="en-US" sz="2000" dirty="0" err="1"/>
              <a:t>আদর্শ</a:t>
            </a:r>
            <a:endParaRPr lang="en-US" sz="2000" dirty="0"/>
          </a:p>
          <a:p>
            <a:endParaRPr lang="en-US" dirty="0"/>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1"/>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1"/>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1"/>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1"/>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iterate type="lt">
                                    <p:tmPct val="0"/>
                                  </p:iterate>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p:cTn id="56"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57"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1" y="762001"/>
            <a:ext cx="7793182" cy="5417127"/>
          </a:xfrm>
          <a:prstGeom prst="rect">
            <a:avLst/>
          </a:prstGeom>
        </p:spPr>
      </p:pic>
      <p:sp>
        <p:nvSpPr>
          <p:cNvPr id="3" name="Vertical Scroll 2"/>
          <p:cNvSpPr/>
          <p:nvPr/>
        </p:nvSpPr>
        <p:spPr>
          <a:xfrm>
            <a:off x="4145973" y="762001"/>
            <a:ext cx="4655127" cy="3574473"/>
          </a:xfrm>
          <a:prstGeom prst="verticalScroll">
            <a:avLst/>
          </a:prstGeom>
          <a:solidFill>
            <a:schemeClr val="accent5">
              <a:lumMod val="40000"/>
              <a:lumOff val="6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dirty="0">
                <a:ln w="22225">
                  <a:solidFill>
                    <a:schemeClr val="accent2"/>
                  </a:solidFill>
                  <a:prstDash val="solid"/>
                </a:ln>
                <a:solidFill>
                  <a:schemeClr val="accent1">
                    <a:lumMod val="60000"/>
                    <a:lumOff val="40000"/>
                  </a:schemeClr>
                </a:solidFill>
                <a:latin typeface="NikoshBAN" panose="02000000000000000000" pitchFamily="2" charset="0"/>
                <a:cs typeface="NikoshBAN" panose="02000000000000000000" pitchFamily="2" charset="0"/>
              </a:rPr>
              <a:t> </a:t>
            </a:r>
          </a:p>
        </p:txBody>
      </p:sp>
      <p:sp>
        <p:nvSpPr>
          <p:cNvPr id="5" name="TextBox 4"/>
          <p:cNvSpPr txBox="1"/>
          <p:nvPr/>
        </p:nvSpPr>
        <p:spPr>
          <a:xfrm>
            <a:off x="4478483" y="1143000"/>
            <a:ext cx="3990108" cy="3416320"/>
          </a:xfrm>
          <a:prstGeom prst="rect">
            <a:avLst/>
          </a:prstGeom>
          <a:noFill/>
          <a:ln>
            <a:solidFill>
              <a:schemeClr val="accent1">
                <a:lumMod val="75000"/>
              </a:schemeClr>
            </a:solidFill>
          </a:ln>
        </p:spPr>
        <p:txBody>
          <a:bodyPr wrap="square" rtlCol="0">
            <a:spAutoFit/>
          </a:bodyPr>
          <a:lstStyle/>
          <a:p>
            <a:pPr algn="ctr"/>
            <a:r>
              <a:rPr lang="bn-BD" sz="7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সবাইকে ফুলেল শুভেচ্ছা</a:t>
            </a:r>
            <a:r>
              <a:rPr lang="en-US" sz="7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bn-BD" sz="5400" b="1" dirty="0">
                <a:ln w="22225">
                  <a:solidFill>
                    <a:schemeClr val="accent2"/>
                  </a:solidFill>
                  <a:prstDash val="solid"/>
                </a:ln>
                <a:solidFill>
                  <a:schemeClr val="accent2">
                    <a:lumMod val="40000"/>
                    <a:lumOff val="60000"/>
                  </a:schemeClr>
                </a:solidFill>
              </a:rPr>
              <a:t> </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945175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23EEA7-1E4B-45E2-834F-4628D4457442}"/>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648004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85800"/>
            <a:ext cx="4724400" cy="1569660"/>
          </a:xfrm>
          <a:prstGeom prst="rect">
            <a:avLst/>
          </a:prstGeom>
          <a:solidFill>
            <a:schemeClr val="accent3"/>
          </a:solidFill>
          <a:ln w="19050">
            <a:solidFill>
              <a:srgbClr val="990099"/>
            </a:solidFill>
          </a:ln>
          <a:effectLst>
            <a:innerShdw blurRad="63500" dist="50800" dir="13500000">
              <a:prstClr val="black">
                <a:alpha val="50000"/>
              </a:prstClr>
            </a:innerShdw>
            <a:softEdge rad="127000"/>
          </a:effectLst>
        </p:spPr>
        <p:txBody>
          <a:bodyPr wrap="square" rtlCol="0">
            <a:spAutoFit/>
          </a:bodyPr>
          <a:lstStyle/>
          <a:p>
            <a:r>
              <a:rPr lang="bn-BD" sz="9600" dirty="0">
                <a:latin typeface="NikoshBAN" pitchFamily="2" charset="0"/>
                <a:cs typeface="NikoshBAN" pitchFamily="2" charset="0"/>
              </a:rPr>
              <a:t>বাড়ির কাজ</a:t>
            </a:r>
            <a:endParaRPr lang="en-US" sz="9600" dirty="0">
              <a:latin typeface="NikoshBAN" pitchFamily="2" charset="0"/>
              <a:cs typeface="NikoshBAN" pitchFamily="2" charset="0"/>
            </a:endParaRPr>
          </a:p>
        </p:txBody>
      </p:sp>
      <p:sp>
        <p:nvSpPr>
          <p:cNvPr id="3" name="TextBox 2"/>
          <p:cNvSpPr txBox="1"/>
          <p:nvPr/>
        </p:nvSpPr>
        <p:spPr>
          <a:xfrm>
            <a:off x="1143000" y="2971800"/>
            <a:ext cx="7162800" cy="1384995"/>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as-IN" sz="4400" b="1" dirty="0">
                <a:solidFill>
                  <a:schemeClr val="bg2"/>
                </a:solidFill>
              </a:rPr>
              <a:t> </a:t>
            </a:r>
            <a:r>
              <a:rPr lang="en-US" sz="4000" b="1" dirty="0" err="1">
                <a:solidFill>
                  <a:srgbClr val="FF0000"/>
                </a:solidFill>
              </a:rPr>
              <a:t>সুরা</a:t>
            </a:r>
            <a:r>
              <a:rPr lang="en-US" sz="4000" b="1" dirty="0">
                <a:solidFill>
                  <a:srgbClr val="FF0000"/>
                </a:solidFill>
              </a:rPr>
              <a:t> </a:t>
            </a:r>
            <a:r>
              <a:rPr lang="en-US" sz="4000" b="1" dirty="0" err="1">
                <a:solidFill>
                  <a:srgbClr val="FF0000"/>
                </a:solidFill>
              </a:rPr>
              <a:t>আলাকের</a:t>
            </a:r>
            <a:r>
              <a:rPr lang="en-US" sz="4000" b="1" dirty="0">
                <a:solidFill>
                  <a:srgbClr val="FF0000"/>
                </a:solidFill>
              </a:rPr>
              <a:t> </a:t>
            </a:r>
            <a:r>
              <a:rPr lang="en-US" sz="4000" b="1" dirty="0" err="1">
                <a:solidFill>
                  <a:srgbClr val="FF0000"/>
                </a:solidFill>
              </a:rPr>
              <a:t>প্রথম</a:t>
            </a:r>
            <a:r>
              <a:rPr lang="en-US" sz="4000" b="1" dirty="0">
                <a:solidFill>
                  <a:srgbClr val="FF0000"/>
                </a:solidFill>
              </a:rPr>
              <a:t> </a:t>
            </a:r>
            <a:r>
              <a:rPr lang="en-US" sz="4000" b="1" dirty="0" err="1">
                <a:solidFill>
                  <a:srgbClr val="FF0000"/>
                </a:solidFill>
              </a:rPr>
              <a:t>পাঁচটি</a:t>
            </a:r>
            <a:r>
              <a:rPr lang="en-US" sz="4000" b="1" dirty="0">
                <a:solidFill>
                  <a:srgbClr val="FF0000"/>
                </a:solidFill>
              </a:rPr>
              <a:t> </a:t>
            </a:r>
            <a:r>
              <a:rPr lang="en-US" sz="4000" b="1" dirty="0" err="1">
                <a:solidFill>
                  <a:srgbClr val="FF0000"/>
                </a:solidFill>
              </a:rPr>
              <a:t>আয়াত</a:t>
            </a:r>
            <a:r>
              <a:rPr lang="en-US" sz="4000" b="1" dirty="0">
                <a:solidFill>
                  <a:srgbClr val="FF0000"/>
                </a:solidFill>
              </a:rPr>
              <a:t> </a:t>
            </a:r>
            <a:r>
              <a:rPr lang="en-US" sz="4000" b="1" dirty="0" err="1">
                <a:solidFill>
                  <a:srgbClr val="FF0000"/>
                </a:solidFill>
              </a:rPr>
              <a:t>লিখবে</a:t>
            </a:r>
            <a:r>
              <a:rPr lang="en-US" sz="4000" b="1" dirty="0">
                <a:solidFill>
                  <a:srgbClr val="FF0000"/>
                </a:solidFill>
              </a:rPr>
              <a:t> ।</a:t>
            </a:r>
            <a:endParaRPr lang="en-US" sz="4400" b="1" dirty="0">
              <a:solidFill>
                <a:schemeClr val="bg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E33286-9B1B-480C-A5DF-2BBD229FFD4B}"/>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1504581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051175"/>
          </a:xfrm>
        </p:spPr>
        <p:style>
          <a:lnRef idx="3">
            <a:schemeClr val="lt1"/>
          </a:lnRef>
          <a:fillRef idx="1">
            <a:schemeClr val="accent1"/>
          </a:fillRef>
          <a:effectRef idx="1">
            <a:schemeClr val="accent1"/>
          </a:effectRef>
          <a:fontRef idx="minor">
            <a:schemeClr val="lt1"/>
          </a:fontRef>
        </p:style>
        <p:txBody>
          <a:bodyPr>
            <a:normAutofit/>
          </a:bodyPr>
          <a:lstStyle/>
          <a:p>
            <a:r>
              <a:rPr lang="en-US" sz="3600" dirty="0" err="1">
                <a:solidFill>
                  <a:srgbClr val="002060"/>
                </a:solidFill>
              </a:rPr>
              <a:t>হযরত</a:t>
            </a:r>
            <a:r>
              <a:rPr lang="en-US" sz="3600" dirty="0">
                <a:solidFill>
                  <a:srgbClr val="002060"/>
                </a:solidFill>
              </a:rPr>
              <a:t> </a:t>
            </a:r>
            <a:r>
              <a:rPr lang="en-US" sz="3600" dirty="0" err="1">
                <a:solidFill>
                  <a:srgbClr val="002060"/>
                </a:solidFill>
              </a:rPr>
              <a:t>মোহাম্মদ</a:t>
            </a:r>
            <a:r>
              <a:rPr lang="en-US" sz="3600" dirty="0">
                <a:solidFill>
                  <a:srgbClr val="002060"/>
                </a:solidFill>
              </a:rPr>
              <a:t> (স) </a:t>
            </a:r>
            <a:r>
              <a:rPr lang="en-US" sz="3600" dirty="0" err="1">
                <a:solidFill>
                  <a:srgbClr val="002060"/>
                </a:solidFill>
              </a:rPr>
              <a:t>ছিলেন</a:t>
            </a:r>
            <a:r>
              <a:rPr lang="en-US" sz="3600" dirty="0">
                <a:solidFill>
                  <a:srgbClr val="002060"/>
                </a:solidFill>
              </a:rPr>
              <a:t> </a:t>
            </a:r>
            <a:r>
              <a:rPr lang="en-US" sz="3600" dirty="0" err="1">
                <a:solidFill>
                  <a:srgbClr val="002060"/>
                </a:solidFill>
              </a:rPr>
              <a:t>সমগ্র</a:t>
            </a:r>
            <a:r>
              <a:rPr lang="en-US" sz="3600" dirty="0">
                <a:solidFill>
                  <a:srgbClr val="002060"/>
                </a:solidFill>
              </a:rPr>
              <a:t> </a:t>
            </a:r>
            <a:r>
              <a:rPr lang="en-US" sz="3600" dirty="0" err="1">
                <a:solidFill>
                  <a:srgbClr val="002060"/>
                </a:solidFill>
              </a:rPr>
              <a:t>মানব</a:t>
            </a:r>
            <a:r>
              <a:rPr lang="en-US" sz="3600" dirty="0">
                <a:solidFill>
                  <a:srgbClr val="002060"/>
                </a:solidFill>
              </a:rPr>
              <a:t> </a:t>
            </a:r>
            <a:r>
              <a:rPr lang="en-US" sz="3600" dirty="0" err="1">
                <a:solidFill>
                  <a:srgbClr val="002060"/>
                </a:solidFill>
              </a:rPr>
              <a:t>জাতির</a:t>
            </a:r>
            <a:r>
              <a:rPr lang="en-US" sz="3600" dirty="0">
                <a:solidFill>
                  <a:srgbClr val="002060"/>
                </a:solidFill>
              </a:rPr>
              <a:t> </a:t>
            </a:r>
            <a:r>
              <a:rPr lang="en-US" sz="3600" dirty="0" err="1">
                <a:solidFill>
                  <a:srgbClr val="002060"/>
                </a:solidFill>
              </a:rPr>
              <a:t>পথ</a:t>
            </a:r>
            <a:r>
              <a:rPr lang="en-US" sz="3600" dirty="0">
                <a:solidFill>
                  <a:srgbClr val="002060"/>
                </a:solidFill>
              </a:rPr>
              <a:t> </a:t>
            </a:r>
            <a:r>
              <a:rPr lang="en-US" sz="3600" dirty="0" err="1">
                <a:solidFill>
                  <a:srgbClr val="002060"/>
                </a:solidFill>
              </a:rPr>
              <a:t>প্রদর্শক</a:t>
            </a:r>
            <a:r>
              <a:rPr lang="en-US" sz="3600" dirty="0">
                <a:solidFill>
                  <a:srgbClr val="002060"/>
                </a:solidFill>
              </a:rPr>
              <a:t> । </a:t>
            </a:r>
            <a:r>
              <a:rPr lang="en-US" sz="3600" dirty="0" err="1">
                <a:solidFill>
                  <a:srgbClr val="002060"/>
                </a:solidFill>
              </a:rPr>
              <a:t>তাই</a:t>
            </a:r>
            <a:r>
              <a:rPr lang="en-US" sz="3600" dirty="0">
                <a:solidFill>
                  <a:srgbClr val="002060"/>
                </a:solidFill>
              </a:rPr>
              <a:t> </a:t>
            </a:r>
            <a:r>
              <a:rPr lang="en-US" sz="3600" dirty="0" err="1">
                <a:solidFill>
                  <a:srgbClr val="002060"/>
                </a:solidFill>
              </a:rPr>
              <a:t>আমাদের</a:t>
            </a:r>
            <a:r>
              <a:rPr lang="en-US" sz="3600" dirty="0">
                <a:solidFill>
                  <a:srgbClr val="002060"/>
                </a:solidFill>
              </a:rPr>
              <a:t> </a:t>
            </a:r>
            <a:r>
              <a:rPr lang="en-US" sz="3600" dirty="0" err="1">
                <a:solidFill>
                  <a:srgbClr val="002060"/>
                </a:solidFill>
              </a:rPr>
              <a:t>কোরআন</a:t>
            </a:r>
            <a:r>
              <a:rPr lang="en-US" sz="3600" dirty="0">
                <a:solidFill>
                  <a:srgbClr val="002060"/>
                </a:solidFill>
              </a:rPr>
              <a:t> ও </a:t>
            </a:r>
            <a:r>
              <a:rPr lang="en-US" sz="3600" dirty="0" err="1">
                <a:solidFill>
                  <a:srgbClr val="002060"/>
                </a:solidFill>
              </a:rPr>
              <a:t>রাসূলের</a:t>
            </a:r>
            <a:r>
              <a:rPr lang="en-US" sz="3600" dirty="0">
                <a:solidFill>
                  <a:srgbClr val="002060"/>
                </a:solidFill>
              </a:rPr>
              <a:t> </a:t>
            </a:r>
            <a:r>
              <a:rPr lang="en-US" sz="3600" dirty="0" err="1">
                <a:solidFill>
                  <a:srgbClr val="002060"/>
                </a:solidFill>
              </a:rPr>
              <a:t>দেখানো</a:t>
            </a:r>
            <a:r>
              <a:rPr lang="en-US" sz="3600" dirty="0">
                <a:solidFill>
                  <a:srgbClr val="002060"/>
                </a:solidFill>
              </a:rPr>
              <a:t> </a:t>
            </a:r>
            <a:r>
              <a:rPr lang="en-US" sz="3600" dirty="0" err="1">
                <a:solidFill>
                  <a:srgbClr val="002060"/>
                </a:solidFill>
              </a:rPr>
              <a:t>পথে</a:t>
            </a:r>
            <a:r>
              <a:rPr lang="en-US" sz="3600" dirty="0">
                <a:solidFill>
                  <a:srgbClr val="002060"/>
                </a:solidFill>
              </a:rPr>
              <a:t> </a:t>
            </a:r>
            <a:r>
              <a:rPr lang="en-US" sz="3600" dirty="0" err="1">
                <a:solidFill>
                  <a:srgbClr val="002060"/>
                </a:solidFill>
              </a:rPr>
              <a:t>চলতে</a:t>
            </a:r>
            <a:r>
              <a:rPr lang="en-US" sz="3600" dirty="0">
                <a:solidFill>
                  <a:srgbClr val="002060"/>
                </a:solidFill>
              </a:rPr>
              <a:t> </a:t>
            </a:r>
            <a:r>
              <a:rPr lang="en-US" sz="3600" dirty="0" err="1">
                <a:solidFill>
                  <a:srgbClr val="002060"/>
                </a:solidFill>
              </a:rPr>
              <a:t>হবে</a:t>
            </a:r>
            <a:r>
              <a:rPr lang="en-US" sz="3600" dirty="0">
                <a:solidFill>
                  <a:srgbClr val="002060"/>
                </a:solidFill>
              </a:rPr>
              <a:t>।</a:t>
            </a:r>
            <a:r>
              <a:rPr lang="en-US" sz="4000" dirty="0"/>
              <a:t>।</a:t>
            </a:r>
            <a:endParaRPr lang="en-US" sz="4000" b="1" dirty="0"/>
          </a:p>
        </p:txBody>
      </p:sp>
      <p:sp>
        <p:nvSpPr>
          <p:cNvPr id="3" name="Subtitle 2"/>
          <p:cNvSpPr>
            <a:spLocks noGrp="1"/>
          </p:cNvSpPr>
          <p:nvPr>
            <p:ph type="subTitle" idx="1"/>
          </p:nvPr>
        </p:nvSpPr>
        <p:spPr>
          <a:xfrm>
            <a:off x="1371600" y="457200"/>
            <a:ext cx="6400800" cy="1447800"/>
          </a:xfrm>
        </p:spPr>
        <p:style>
          <a:lnRef idx="3">
            <a:schemeClr val="lt1"/>
          </a:lnRef>
          <a:fillRef idx="1">
            <a:schemeClr val="dk1"/>
          </a:fillRef>
          <a:effectRef idx="1">
            <a:schemeClr val="dk1"/>
          </a:effectRef>
          <a:fontRef idx="minor">
            <a:schemeClr val="lt1"/>
          </a:fontRef>
        </p:style>
        <p:txBody>
          <a:bodyPr>
            <a:normAutofit/>
          </a:bodyPr>
          <a:lstStyle/>
          <a:p>
            <a:r>
              <a:rPr lang="en-US" sz="4000" b="1" dirty="0" err="1">
                <a:solidFill>
                  <a:srgbClr val="0070C0"/>
                </a:solidFill>
              </a:rPr>
              <a:t>আজকের</a:t>
            </a:r>
            <a:r>
              <a:rPr lang="en-US" sz="4000" b="1" dirty="0">
                <a:solidFill>
                  <a:srgbClr val="0070C0"/>
                </a:solidFill>
              </a:rPr>
              <a:t> </a:t>
            </a:r>
            <a:r>
              <a:rPr lang="en-US" sz="4000" b="1" dirty="0" err="1">
                <a:solidFill>
                  <a:srgbClr val="0070C0"/>
                </a:solidFill>
              </a:rPr>
              <a:t>পাঠ</a:t>
            </a:r>
            <a:r>
              <a:rPr lang="en-US" sz="4000" b="1" dirty="0">
                <a:solidFill>
                  <a:srgbClr val="0070C0"/>
                </a:solidFill>
              </a:rPr>
              <a:t> </a:t>
            </a:r>
            <a:r>
              <a:rPr lang="en-US" sz="4000" b="1" dirty="0" err="1">
                <a:solidFill>
                  <a:srgbClr val="0070C0"/>
                </a:solidFill>
              </a:rPr>
              <a:t>শেষে</a:t>
            </a:r>
            <a:r>
              <a:rPr lang="en-US" sz="4000" b="1" dirty="0">
                <a:solidFill>
                  <a:srgbClr val="0070C0"/>
                </a:solidFill>
              </a:rPr>
              <a:t> </a:t>
            </a:r>
            <a:r>
              <a:rPr lang="en-US" sz="4000" b="1" dirty="0" err="1">
                <a:solidFill>
                  <a:srgbClr val="0070C0"/>
                </a:solidFill>
              </a:rPr>
              <a:t>আমরা</a:t>
            </a:r>
            <a:r>
              <a:rPr lang="en-US" sz="4000" b="1" dirty="0">
                <a:solidFill>
                  <a:srgbClr val="0070C0"/>
                </a:solidFill>
              </a:rPr>
              <a:t> </a:t>
            </a:r>
            <a:r>
              <a:rPr lang="en-US" sz="4000" b="1" dirty="0" err="1">
                <a:solidFill>
                  <a:srgbClr val="0070C0"/>
                </a:solidFill>
              </a:rPr>
              <a:t>যা</a:t>
            </a:r>
            <a:r>
              <a:rPr lang="en-US" sz="4000" b="1" dirty="0">
                <a:solidFill>
                  <a:srgbClr val="0070C0"/>
                </a:solidFill>
              </a:rPr>
              <a:t> </a:t>
            </a:r>
            <a:r>
              <a:rPr lang="en-US" sz="4000" b="1" dirty="0" err="1">
                <a:solidFill>
                  <a:srgbClr val="0070C0"/>
                </a:solidFill>
              </a:rPr>
              <a:t>শিখলাম</a:t>
            </a:r>
            <a:endParaRPr lang="en-US" sz="4000" b="1" dirty="0">
              <a:solidFill>
                <a:srgbClr val="0070C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iore-stripes-colorful-cute.jpg"/>
          <p:cNvPicPr>
            <a:picLocks noChangeAspect="1"/>
          </p:cNvPicPr>
          <p:nvPr/>
        </p:nvPicPr>
        <p:blipFill>
          <a:blip r:embed="rId3">
            <a:duotone>
              <a:schemeClr val="accent1">
                <a:shade val="45000"/>
                <a:satMod val="135000"/>
              </a:schemeClr>
              <a:prstClr val="white"/>
            </a:duotone>
          </a:blip>
          <a:stretch>
            <a:fillRect/>
          </a:stretch>
        </p:blipFill>
        <p:spPr>
          <a:xfrm>
            <a:off x="8668578" y="0"/>
            <a:ext cx="475422" cy="6858000"/>
          </a:xfrm>
          <a:prstGeom prst="rect">
            <a:avLst/>
          </a:prstGeom>
          <a:ln>
            <a:solidFill>
              <a:srgbClr val="92D050"/>
            </a:solidFill>
          </a:ln>
        </p:spPr>
        <p:style>
          <a:lnRef idx="1">
            <a:schemeClr val="accent4"/>
          </a:lnRef>
          <a:fillRef idx="2">
            <a:schemeClr val="accent4"/>
          </a:fillRef>
          <a:effectRef idx="1">
            <a:schemeClr val="accent4"/>
          </a:effectRef>
          <a:fontRef idx="minor">
            <a:schemeClr val="dk1"/>
          </a:fontRef>
        </p:style>
      </p:pic>
      <p:cxnSp>
        <p:nvCxnSpPr>
          <p:cNvPr id="23" name="Straight Connector 22"/>
          <p:cNvCxnSpPr/>
          <p:nvPr/>
        </p:nvCxnSpPr>
        <p:spPr>
          <a:xfrm rot="5400000">
            <a:off x="1372394" y="6476206"/>
            <a:ext cx="762000"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275806" y="3428206"/>
            <a:ext cx="6858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2" name="Rounded Rectangle 31"/>
          <p:cNvSpPr/>
          <p:nvPr/>
        </p:nvSpPr>
        <p:spPr>
          <a:xfrm>
            <a:off x="2819400" y="1219200"/>
            <a:ext cx="4876800" cy="3810000"/>
          </a:xfrm>
          <a:prstGeom prst="roundRect">
            <a:avLst/>
          </a:prstGeom>
          <a:gradFill>
            <a:gsLst>
              <a:gs pos="0">
                <a:schemeClr val="accent3">
                  <a:tint val="50000"/>
                  <a:satMod val="300000"/>
                </a:schemeClr>
              </a:gs>
              <a:gs pos="35000">
                <a:schemeClr val="accent6">
                  <a:lumMod val="40000"/>
                  <a:lumOff val="60000"/>
                </a:schemeClr>
              </a:gs>
              <a:gs pos="100000">
                <a:schemeClr val="accent3">
                  <a:tint val="15000"/>
                  <a:satMod val="350000"/>
                </a:schemeClr>
              </a:gs>
            </a:gsLst>
          </a:gradFill>
          <a:ln>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Oval 33"/>
          <p:cNvSpPr/>
          <p:nvPr/>
        </p:nvSpPr>
        <p:spPr>
          <a:xfrm>
            <a:off x="3581400" y="1676400"/>
            <a:ext cx="3505200" cy="2819400"/>
          </a:xfrm>
          <a:prstGeom prst="ellipse">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Bouque_of_pink_rosses.gif"/>
          <p:cNvPicPr>
            <a:picLocks noChangeAspect="1"/>
          </p:cNvPicPr>
          <p:nvPr/>
        </p:nvPicPr>
        <p:blipFill>
          <a:blip r:embed="rId4">
            <a:lum contrast="30000"/>
          </a:blip>
          <a:stretch>
            <a:fillRect/>
          </a:stretch>
        </p:blipFill>
        <p:spPr>
          <a:xfrm>
            <a:off x="4419600" y="1828800"/>
            <a:ext cx="1485900" cy="2000250"/>
          </a:xfrm>
          <a:prstGeom prst="rect">
            <a:avLst/>
          </a:prstGeom>
        </p:spPr>
      </p:pic>
      <p:sp>
        <p:nvSpPr>
          <p:cNvPr id="37" name="TextBox 36"/>
          <p:cNvSpPr txBox="1"/>
          <p:nvPr/>
        </p:nvSpPr>
        <p:spPr>
          <a:xfrm>
            <a:off x="2743200" y="5181600"/>
            <a:ext cx="5410200" cy="1015663"/>
          </a:xfrm>
          <a:prstGeom prst="rect">
            <a:avLst/>
          </a:prstGeom>
          <a:solidFill>
            <a:schemeClr val="bg2"/>
          </a:solidFill>
          <a:ln>
            <a:solidFill>
              <a:srgbClr val="C00000"/>
            </a:solidFill>
          </a:ln>
        </p:spPr>
        <p:txBody>
          <a:bodyPr wrap="square" rtlCol="0">
            <a:spAutoFit/>
          </a:bodyPr>
          <a:lstStyle/>
          <a:p>
            <a:pPr algn="ctr"/>
            <a:r>
              <a:rPr lang="bn-BD" sz="6000" b="1" dirty="0">
                <a:ln>
                  <a:solidFill>
                    <a:srgbClr val="C00000"/>
                  </a:solidFill>
                </a:ln>
                <a:gradFill flip="none" rotWithShape="1">
                  <a:gsLst>
                    <a:gs pos="0">
                      <a:srgbClr val="C00000"/>
                    </a:gs>
                    <a:gs pos="50000">
                      <a:schemeClr val="bg2"/>
                    </a:gs>
                    <a:gs pos="100000">
                      <a:srgbClr val="C00000"/>
                    </a:gs>
                  </a:gsLst>
                  <a:lin ang="2700000" scaled="1"/>
                  <a:tileRect/>
                </a:gradFill>
                <a:effectLst>
                  <a:outerShdw blurRad="38100" dist="38100" dir="2700000" algn="tl">
                    <a:srgbClr val="000000">
                      <a:alpha val="43137"/>
                    </a:srgbClr>
                  </a:outerShdw>
                </a:effectLst>
                <a:latin typeface="NikoshBAN" pitchFamily="2" charset="0"/>
                <a:cs typeface="NikoshBAN" pitchFamily="2" charset="0"/>
              </a:rPr>
              <a:t>আবার</a:t>
            </a:r>
            <a:r>
              <a:rPr lang="bn-BD" sz="6000" b="1" dirty="0">
                <a:gradFill flip="none" rotWithShape="1">
                  <a:gsLst>
                    <a:gs pos="0">
                      <a:srgbClr val="00B050"/>
                    </a:gs>
                    <a:gs pos="50000">
                      <a:schemeClr val="bg1"/>
                    </a:gs>
                    <a:gs pos="100000">
                      <a:srgbClr val="C00000"/>
                    </a:gs>
                  </a:gsLst>
                  <a:lin ang="2700000" scaled="1"/>
                  <a:tileRect/>
                </a:gradFill>
                <a:effectLst>
                  <a:outerShdw blurRad="38100" dist="38100" dir="2700000" algn="tl">
                    <a:srgbClr val="000000">
                      <a:alpha val="43137"/>
                    </a:srgbClr>
                  </a:outerShdw>
                </a:effectLst>
                <a:latin typeface="NikoshBAN" pitchFamily="2" charset="0"/>
                <a:cs typeface="NikoshBAN" pitchFamily="2" charset="0"/>
              </a:rPr>
              <a:t> </a:t>
            </a:r>
            <a:r>
              <a:rPr lang="bn-BD" sz="6000" b="1" dirty="0">
                <a:ln>
                  <a:solidFill>
                    <a:srgbClr val="00B050"/>
                  </a:solidFill>
                </a:ln>
                <a:gradFill flip="none" rotWithShape="1">
                  <a:gsLst>
                    <a:gs pos="0">
                      <a:srgbClr val="00B050"/>
                    </a:gs>
                    <a:gs pos="50000">
                      <a:schemeClr val="bg1"/>
                    </a:gs>
                    <a:gs pos="100000">
                      <a:srgbClr val="C00000"/>
                    </a:gs>
                  </a:gsLst>
                  <a:lin ang="2700000" scaled="1"/>
                  <a:tileRect/>
                </a:gradFill>
                <a:effectLst>
                  <a:outerShdw blurRad="38100" dist="38100" dir="2700000" algn="tl">
                    <a:srgbClr val="000000">
                      <a:alpha val="43137"/>
                    </a:srgbClr>
                  </a:outerShdw>
                </a:effectLst>
                <a:latin typeface="NikoshBAN" pitchFamily="2" charset="0"/>
                <a:cs typeface="NikoshBAN" pitchFamily="2" charset="0"/>
              </a:rPr>
              <a:t>দেখা </a:t>
            </a:r>
            <a:r>
              <a:rPr lang="bn-BD" sz="6000" b="1" dirty="0">
                <a:ln>
                  <a:solidFill>
                    <a:srgbClr val="C00000"/>
                  </a:solidFill>
                </a:ln>
                <a:gradFill flip="none" rotWithShape="1">
                  <a:gsLst>
                    <a:gs pos="0">
                      <a:schemeClr val="bg2"/>
                    </a:gs>
                    <a:gs pos="50000">
                      <a:schemeClr val="bg1"/>
                    </a:gs>
                    <a:gs pos="100000">
                      <a:srgbClr val="C00000"/>
                    </a:gs>
                  </a:gsLst>
                  <a:lin ang="2700000" scaled="1"/>
                  <a:tileRect/>
                </a:gradFill>
                <a:effectLst>
                  <a:outerShdw blurRad="38100" dist="38100" dir="2700000" algn="tl">
                    <a:srgbClr val="000000">
                      <a:alpha val="43137"/>
                    </a:srgbClr>
                  </a:outerShdw>
                </a:effectLst>
                <a:latin typeface="NikoshBAN" pitchFamily="2" charset="0"/>
                <a:cs typeface="NikoshBAN" pitchFamily="2" charset="0"/>
              </a:rPr>
              <a:t>হবে </a:t>
            </a:r>
            <a:endParaRPr lang="en-US" sz="6000" b="1" dirty="0">
              <a:ln>
                <a:solidFill>
                  <a:srgbClr val="C00000"/>
                </a:solidFill>
              </a:ln>
              <a:gradFill flip="none" rotWithShape="1">
                <a:gsLst>
                  <a:gs pos="0">
                    <a:schemeClr val="bg2"/>
                  </a:gs>
                  <a:gs pos="50000">
                    <a:schemeClr val="bg1"/>
                  </a:gs>
                  <a:gs pos="100000">
                    <a:srgbClr val="C00000"/>
                  </a:gs>
                </a:gsLst>
                <a:lin ang="2700000" scaled="1"/>
                <a:tileRect/>
              </a:gradFill>
              <a:effectLst>
                <a:outerShdw blurRad="38100" dist="38100" dir="2700000" algn="tl">
                  <a:srgbClr val="000000">
                    <a:alpha val="43137"/>
                  </a:srgbClr>
                </a:outerShdw>
              </a:effectLst>
              <a:latin typeface="NikoshBAN" pitchFamily="2" charset="0"/>
              <a:cs typeface="NikoshBAN" pitchFamily="2" charset="0"/>
            </a:endParaRPr>
          </a:p>
        </p:txBody>
      </p:sp>
      <p:sp>
        <p:nvSpPr>
          <p:cNvPr id="45" name="TextBox 44"/>
          <p:cNvSpPr txBox="1"/>
          <p:nvPr/>
        </p:nvSpPr>
        <p:spPr>
          <a:xfrm>
            <a:off x="2743200" y="5105400"/>
            <a:ext cx="5410200" cy="1107996"/>
          </a:xfrm>
          <a:prstGeom prst="rect">
            <a:avLst/>
          </a:prstGeom>
          <a:solidFill>
            <a:schemeClr val="bg2"/>
          </a:solidFill>
          <a:ln>
            <a:solidFill>
              <a:srgbClr val="C00000"/>
            </a:solidFill>
          </a:ln>
        </p:spPr>
        <p:txBody>
          <a:bodyPr wrap="square" rtlCol="0">
            <a:spAutoFit/>
          </a:bodyPr>
          <a:lstStyle/>
          <a:p>
            <a:pPr algn="ctr"/>
            <a:r>
              <a:rPr lang="bn-BD" sz="6600" b="1" dirty="0">
                <a:ln w="10541" cmpd="sng">
                  <a:solidFill>
                    <a:srgbClr val="C00000"/>
                  </a:solidFill>
                  <a:prstDash val="solid"/>
                </a:ln>
                <a:gradFill flip="none" rotWithShape="1">
                  <a:gsLst>
                    <a:gs pos="0">
                      <a:schemeClr val="accent1">
                        <a:tint val="40000"/>
                        <a:satMod val="250000"/>
                      </a:schemeClr>
                    </a:gs>
                    <a:gs pos="9000">
                      <a:schemeClr val="accent1">
                        <a:tint val="52000"/>
                        <a:satMod val="300000"/>
                      </a:schemeClr>
                    </a:gs>
                    <a:gs pos="50000">
                      <a:schemeClr val="accent4">
                        <a:lumMod val="60000"/>
                        <a:lumOff val="40000"/>
                      </a:schemeClr>
                    </a:gs>
                    <a:gs pos="79000">
                      <a:schemeClr val="accent1">
                        <a:tint val="52000"/>
                        <a:satMod val="300000"/>
                      </a:schemeClr>
                    </a:gs>
                    <a:gs pos="100000">
                      <a:schemeClr val="accent1">
                        <a:tint val="40000"/>
                        <a:satMod val="250000"/>
                      </a:schemeClr>
                    </a:gs>
                  </a:gsLst>
                  <a:lin ang="2700000" scaled="1"/>
                  <a:tileRect/>
                </a:gradFill>
                <a:latin typeface="NikoshBAN" pitchFamily="2" charset="0"/>
                <a:cs typeface="NikoshBAN" pitchFamily="2" charset="0"/>
              </a:rPr>
              <a:t>খোদাহাফেজ</a:t>
            </a:r>
            <a:r>
              <a:rPr lang="bn-BD" sz="6600" b="1" dirty="0">
                <a:gradFill flip="none" rotWithShape="1">
                  <a:gsLst>
                    <a:gs pos="0">
                      <a:schemeClr val="accent1">
                        <a:tint val="40000"/>
                        <a:satMod val="250000"/>
                      </a:schemeClr>
                    </a:gs>
                    <a:gs pos="9000">
                      <a:schemeClr val="accent1">
                        <a:tint val="52000"/>
                        <a:satMod val="300000"/>
                      </a:schemeClr>
                    </a:gs>
                    <a:gs pos="50000">
                      <a:schemeClr val="accent4">
                        <a:lumMod val="60000"/>
                        <a:lumOff val="40000"/>
                      </a:schemeClr>
                    </a:gs>
                    <a:gs pos="79000">
                      <a:schemeClr val="accent1">
                        <a:tint val="52000"/>
                        <a:satMod val="300000"/>
                      </a:schemeClr>
                    </a:gs>
                    <a:gs pos="100000">
                      <a:schemeClr val="accent1">
                        <a:tint val="40000"/>
                        <a:satMod val="250000"/>
                      </a:schemeClr>
                    </a:gs>
                  </a:gsLst>
                  <a:lin ang="2700000" scaled="1"/>
                  <a:tileRect/>
                </a:gradFill>
                <a:effectLst>
                  <a:outerShdw blurRad="38100" dist="38100" dir="2700000" algn="tl">
                    <a:srgbClr val="000000">
                      <a:alpha val="43137"/>
                    </a:srgbClr>
                  </a:outerShdw>
                </a:effectLst>
                <a:latin typeface="NikoshBAN" pitchFamily="2" charset="0"/>
                <a:cs typeface="NikoshBAN" pitchFamily="2" charset="0"/>
              </a:rPr>
              <a:t> </a:t>
            </a:r>
            <a:endParaRPr lang="en-US" sz="6600" b="1" dirty="0">
              <a:gradFill flip="none" rotWithShape="1">
                <a:gsLst>
                  <a:gs pos="0">
                    <a:schemeClr val="accent1">
                      <a:tint val="40000"/>
                      <a:satMod val="250000"/>
                    </a:schemeClr>
                  </a:gs>
                  <a:gs pos="9000">
                    <a:schemeClr val="accent1">
                      <a:tint val="52000"/>
                      <a:satMod val="300000"/>
                    </a:schemeClr>
                  </a:gs>
                  <a:gs pos="50000">
                    <a:schemeClr val="accent4">
                      <a:lumMod val="60000"/>
                      <a:lumOff val="40000"/>
                    </a:schemeClr>
                  </a:gs>
                  <a:gs pos="79000">
                    <a:schemeClr val="accent1">
                      <a:tint val="52000"/>
                      <a:satMod val="300000"/>
                    </a:schemeClr>
                  </a:gs>
                  <a:gs pos="100000">
                    <a:schemeClr val="accent1">
                      <a:tint val="40000"/>
                      <a:satMod val="250000"/>
                    </a:schemeClr>
                  </a:gs>
                </a:gsLst>
                <a:lin ang="2700000" scaled="1"/>
                <a:tileRect/>
              </a:gradFill>
              <a:effectLst>
                <a:outerShdw blurRad="38100" dist="38100" dir="2700000" algn="tl">
                  <a:srgbClr val="000000">
                    <a:alpha val="43137"/>
                  </a:srgbClr>
                </a:outerShdw>
              </a:effectLst>
              <a:latin typeface="NikoshBAN" pitchFamily="2" charset="0"/>
              <a:cs typeface="NikoshBAN" pitchFamily="2" charset="0"/>
            </a:endParaRPr>
          </a:p>
        </p:txBody>
      </p:sp>
      <p:sp>
        <p:nvSpPr>
          <p:cNvPr id="29" name="Rounded Rectangle 28"/>
          <p:cNvSpPr/>
          <p:nvPr/>
        </p:nvSpPr>
        <p:spPr>
          <a:xfrm>
            <a:off x="2819400" y="1219200"/>
            <a:ext cx="4953000" cy="3810000"/>
          </a:xfrm>
          <a:prstGeom prst="roundRect">
            <a:avLst/>
          </a:prstGeom>
          <a:gradFill flip="none" rotWithShape="1">
            <a:gsLst>
              <a:gs pos="0">
                <a:schemeClr val="accent5">
                  <a:tint val="50000"/>
                  <a:satMod val="300000"/>
                </a:schemeClr>
              </a:gs>
              <a:gs pos="35000">
                <a:schemeClr val="accent6">
                  <a:lumMod val="40000"/>
                  <a:lumOff val="60000"/>
                </a:schemeClr>
              </a:gs>
              <a:gs pos="100000">
                <a:schemeClr val="accent5">
                  <a:tint val="15000"/>
                  <a:satMod val="350000"/>
                </a:schemeClr>
              </a:gs>
            </a:gsLst>
            <a:lin ang="2700000" scaled="1"/>
            <a:tileRect/>
          </a:gradFill>
          <a:ln w="38100">
            <a:solidFill>
              <a:srgbClr val="40F12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49" name="Picture 48" descr="balloons-colourful-rise-animated.gif"/>
          <p:cNvPicPr>
            <a:picLocks noChangeAspect="1"/>
          </p:cNvPicPr>
          <p:nvPr/>
        </p:nvPicPr>
        <p:blipFill>
          <a:blip r:embed="rId5"/>
          <a:stretch>
            <a:fillRect/>
          </a:stretch>
        </p:blipFill>
        <p:spPr>
          <a:xfrm>
            <a:off x="4724400" y="1295400"/>
            <a:ext cx="1143000" cy="3657600"/>
          </a:xfrm>
          <a:prstGeom prst="rect">
            <a:avLst/>
          </a:prstGeom>
        </p:spPr>
      </p:pic>
      <p:sp>
        <p:nvSpPr>
          <p:cNvPr id="35" name="Rectangle 34"/>
          <p:cNvSpPr/>
          <p:nvPr/>
        </p:nvSpPr>
        <p:spPr>
          <a:xfrm>
            <a:off x="990600" y="2438400"/>
            <a:ext cx="152400" cy="335280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143000" y="2590800"/>
            <a:ext cx="152400" cy="335280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38200" y="2209800"/>
            <a:ext cx="152400" cy="335280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0" y="1066800"/>
            <a:ext cx="381000" cy="5486400"/>
          </a:xfrm>
          <a:prstGeom prst="roundRect">
            <a:avLst/>
          </a:prstGeom>
          <a:blipFill>
            <a:blip r:embed="rId6"/>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9" name="Rounded Rectangle 18"/>
          <p:cNvSpPr/>
          <p:nvPr/>
        </p:nvSpPr>
        <p:spPr>
          <a:xfrm>
            <a:off x="381000" y="762000"/>
            <a:ext cx="8229600" cy="304800"/>
          </a:xfrm>
          <a:prstGeom prst="roundRect">
            <a:avLst/>
          </a:prstGeom>
          <a:blipFill>
            <a:blip r:embed="rId6"/>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en-US"/>
          </a:p>
        </p:txBody>
      </p:sp>
      <p:sp>
        <p:nvSpPr>
          <p:cNvPr id="20" name="Rounded Rectangle 19"/>
          <p:cNvSpPr/>
          <p:nvPr/>
        </p:nvSpPr>
        <p:spPr>
          <a:xfrm>
            <a:off x="0" y="6553200"/>
            <a:ext cx="8686800" cy="304800"/>
          </a:xfrm>
          <a:prstGeom prst="roundRect">
            <a:avLst/>
          </a:prstGeom>
          <a:blipFill>
            <a:blip r:embed="rId6"/>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3000" fill="hold"/>
                                        <p:tgtEl>
                                          <p:spTgt spid="37"/>
                                        </p:tgtEl>
                                        <p:attrNameLst>
                                          <p:attrName>ppt_w</p:attrName>
                                        </p:attrNameLst>
                                      </p:cBhvr>
                                      <p:tavLst>
                                        <p:tav tm="0">
                                          <p:val>
                                            <p:fltVal val="0"/>
                                          </p:val>
                                        </p:tav>
                                        <p:tav tm="100000">
                                          <p:val>
                                            <p:strVal val="#ppt_w"/>
                                          </p:val>
                                        </p:tav>
                                      </p:tavLst>
                                    </p:anim>
                                    <p:anim calcmode="lin" valueType="num">
                                      <p:cBhvr>
                                        <p:cTn id="8" dur="3000" fill="hold"/>
                                        <p:tgtEl>
                                          <p:spTgt spid="37"/>
                                        </p:tgtEl>
                                        <p:attrNameLst>
                                          <p:attrName>ppt_h</p:attrName>
                                        </p:attrNameLst>
                                      </p:cBhvr>
                                      <p:tavLst>
                                        <p:tav tm="0">
                                          <p:val>
                                            <p:fltVal val="0"/>
                                          </p:val>
                                        </p:tav>
                                        <p:tav tm="100000">
                                          <p:val>
                                            <p:strVal val="#ppt_h"/>
                                          </p:val>
                                        </p:tav>
                                      </p:tavLst>
                                    </p:anim>
                                    <p:anim calcmode="lin" valueType="num">
                                      <p:cBhvr>
                                        <p:cTn id="9" dur="3000" fill="hold"/>
                                        <p:tgtEl>
                                          <p:spTgt spid="37"/>
                                        </p:tgtEl>
                                        <p:attrNameLst>
                                          <p:attrName>ppt_x</p:attrName>
                                        </p:attrNameLst>
                                      </p:cBhvr>
                                      <p:tavLst>
                                        <p:tav tm="0">
                                          <p:val>
                                            <p:fltVal val="0.5"/>
                                          </p:val>
                                        </p:tav>
                                        <p:tav tm="100000">
                                          <p:val>
                                            <p:strVal val="#ppt_x"/>
                                          </p:val>
                                        </p:tav>
                                      </p:tavLst>
                                    </p:anim>
                                    <p:anim calcmode="lin" valueType="num">
                                      <p:cBhvr>
                                        <p:cTn id="10" dur="3000" fill="hold"/>
                                        <p:tgtEl>
                                          <p:spTgt spid="3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xit" presetSubtype="544" fill="hold" grpId="1" nodeType="clickEffect">
                                  <p:stCondLst>
                                    <p:cond delay="0"/>
                                  </p:stCondLst>
                                  <p:childTnLst>
                                    <p:anim calcmode="lin" valueType="num">
                                      <p:cBhvr>
                                        <p:cTn id="14" dur="3000"/>
                                        <p:tgtEl>
                                          <p:spTgt spid="37"/>
                                        </p:tgtEl>
                                        <p:attrNameLst>
                                          <p:attrName>ppt_w</p:attrName>
                                        </p:attrNameLst>
                                      </p:cBhvr>
                                      <p:tavLst>
                                        <p:tav tm="0">
                                          <p:val>
                                            <p:strVal val="ppt_w"/>
                                          </p:val>
                                        </p:tav>
                                        <p:tav tm="100000">
                                          <p:val>
                                            <p:fltVal val="0"/>
                                          </p:val>
                                        </p:tav>
                                      </p:tavLst>
                                    </p:anim>
                                    <p:anim calcmode="lin" valueType="num">
                                      <p:cBhvr>
                                        <p:cTn id="15" dur="3000"/>
                                        <p:tgtEl>
                                          <p:spTgt spid="37"/>
                                        </p:tgtEl>
                                        <p:attrNameLst>
                                          <p:attrName>ppt_h</p:attrName>
                                        </p:attrNameLst>
                                      </p:cBhvr>
                                      <p:tavLst>
                                        <p:tav tm="0">
                                          <p:val>
                                            <p:strVal val="ppt_h"/>
                                          </p:val>
                                        </p:tav>
                                        <p:tav tm="100000">
                                          <p:val>
                                            <p:fltVal val="0"/>
                                          </p:val>
                                        </p:tav>
                                      </p:tavLst>
                                    </p:anim>
                                    <p:anim calcmode="lin" valueType="num">
                                      <p:cBhvr>
                                        <p:cTn id="16" dur="3000"/>
                                        <p:tgtEl>
                                          <p:spTgt spid="37"/>
                                        </p:tgtEl>
                                        <p:attrNameLst>
                                          <p:attrName>ppt_x</p:attrName>
                                        </p:attrNameLst>
                                      </p:cBhvr>
                                      <p:tavLst>
                                        <p:tav tm="0">
                                          <p:val>
                                            <p:strVal val="ppt_x"/>
                                          </p:val>
                                        </p:tav>
                                        <p:tav tm="100000">
                                          <p:val>
                                            <p:fltVal val="0.5"/>
                                          </p:val>
                                        </p:tav>
                                      </p:tavLst>
                                    </p:anim>
                                    <p:anim calcmode="lin" valueType="num">
                                      <p:cBhvr>
                                        <p:cTn id="17" dur="3000"/>
                                        <p:tgtEl>
                                          <p:spTgt spid="37"/>
                                        </p:tgtEl>
                                        <p:attrNameLst>
                                          <p:attrName>ppt_y</p:attrName>
                                        </p:attrNameLst>
                                      </p:cBhvr>
                                      <p:tavLst>
                                        <p:tav tm="0">
                                          <p:val>
                                            <p:strVal val="ppt_y"/>
                                          </p:val>
                                        </p:tav>
                                        <p:tav tm="100000">
                                          <p:val>
                                            <p:fltVal val="0.5"/>
                                          </p:val>
                                        </p:tav>
                                      </p:tavLst>
                                    </p:anim>
                                    <p:set>
                                      <p:cBhvr>
                                        <p:cTn id="18" dur="1" fill="hold">
                                          <p:stCondLst>
                                            <p:cond delay="2999"/>
                                          </p:stCondLst>
                                        </p:cTn>
                                        <p:tgtEl>
                                          <p:spTgt spid="37"/>
                                        </p:tgtEl>
                                        <p:attrNameLst>
                                          <p:attrName>style.visibility</p:attrName>
                                        </p:attrNameLst>
                                      </p:cBhvr>
                                      <p:to>
                                        <p:strVal val="hidden"/>
                                      </p:to>
                                    </p:set>
                                  </p:childTnLst>
                                </p:cTn>
                              </p:par>
                              <p:par>
                                <p:cTn id="19" presetID="23" presetClass="entr" presetSubtype="528"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3000" fill="hold"/>
                                        <p:tgtEl>
                                          <p:spTgt spid="45"/>
                                        </p:tgtEl>
                                        <p:attrNameLst>
                                          <p:attrName>ppt_w</p:attrName>
                                        </p:attrNameLst>
                                      </p:cBhvr>
                                      <p:tavLst>
                                        <p:tav tm="0">
                                          <p:val>
                                            <p:fltVal val="0"/>
                                          </p:val>
                                        </p:tav>
                                        <p:tav tm="100000">
                                          <p:val>
                                            <p:strVal val="#ppt_w"/>
                                          </p:val>
                                        </p:tav>
                                      </p:tavLst>
                                    </p:anim>
                                    <p:anim calcmode="lin" valueType="num">
                                      <p:cBhvr>
                                        <p:cTn id="22" dur="3000" fill="hold"/>
                                        <p:tgtEl>
                                          <p:spTgt spid="45"/>
                                        </p:tgtEl>
                                        <p:attrNameLst>
                                          <p:attrName>ppt_h</p:attrName>
                                        </p:attrNameLst>
                                      </p:cBhvr>
                                      <p:tavLst>
                                        <p:tav tm="0">
                                          <p:val>
                                            <p:fltVal val="0"/>
                                          </p:val>
                                        </p:tav>
                                        <p:tav tm="100000">
                                          <p:val>
                                            <p:strVal val="#ppt_h"/>
                                          </p:val>
                                        </p:tav>
                                      </p:tavLst>
                                    </p:anim>
                                    <p:anim calcmode="lin" valueType="num">
                                      <p:cBhvr>
                                        <p:cTn id="23" dur="3000" fill="hold"/>
                                        <p:tgtEl>
                                          <p:spTgt spid="45"/>
                                        </p:tgtEl>
                                        <p:attrNameLst>
                                          <p:attrName>ppt_x</p:attrName>
                                        </p:attrNameLst>
                                      </p:cBhvr>
                                      <p:tavLst>
                                        <p:tav tm="0">
                                          <p:val>
                                            <p:fltVal val="0.5"/>
                                          </p:val>
                                        </p:tav>
                                        <p:tav tm="100000">
                                          <p:val>
                                            <p:strVal val="#ppt_x"/>
                                          </p:val>
                                        </p:tav>
                                      </p:tavLst>
                                    </p:anim>
                                    <p:anim calcmode="lin" valueType="num">
                                      <p:cBhvr>
                                        <p:cTn id="24" dur="3000" fill="hold"/>
                                        <p:tgtEl>
                                          <p:spTgt spid="45"/>
                                        </p:tgtEl>
                                        <p:attrNameLst>
                                          <p:attrName>ppt_y</p:attrName>
                                        </p:attrNameLst>
                                      </p:cBhvr>
                                      <p:tavLst>
                                        <p:tav tm="0">
                                          <p:val>
                                            <p:fltVal val="0.5"/>
                                          </p:val>
                                        </p:tav>
                                        <p:tav tm="100000">
                                          <p:val>
                                            <p:strVal val="#ppt_y"/>
                                          </p:val>
                                        </p:tav>
                                      </p:tavLst>
                                    </p:anim>
                                  </p:childTnLst>
                                </p:cTn>
                              </p:par>
                              <p:par>
                                <p:cTn id="25" presetID="29"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3000" fill="hold"/>
                                        <p:tgtEl>
                                          <p:spTgt spid="29"/>
                                        </p:tgtEl>
                                        <p:attrNameLst>
                                          <p:attrName>ppt_x</p:attrName>
                                        </p:attrNameLst>
                                      </p:cBhvr>
                                      <p:tavLst>
                                        <p:tav tm="0">
                                          <p:val>
                                            <p:strVal val="#ppt_x-.2"/>
                                          </p:val>
                                        </p:tav>
                                        <p:tav tm="100000">
                                          <p:val>
                                            <p:strVal val="#ppt_x"/>
                                          </p:val>
                                        </p:tav>
                                      </p:tavLst>
                                    </p:anim>
                                    <p:anim calcmode="lin" valueType="num">
                                      <p:cBhvr>
                                        <p:cTn id="28" dur="3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29" dur="3000"/>
                                        <p:tgtEl>
                                          <p:spTgt spid="29"/>
                                        </p:tgtEl>
                                      </p:cBhvr>
                                    </p:animEffect>
                                  </p:childTnLst>
                                </p:cTn>
                              </p:par>
                              <p:par>
                                <p:cTn id="30" presetID="6" presetClass="entr" presetSubtype="16"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circle(in)">
                                      <p:cBhvr>
                                        <p:cTn id="32" dur="3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45"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54ADAD-8F3B-46D6-A9A2-E7480227BA68}"/>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91685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787560" y="304800"/>
            <a:ext cx="6587836" cy="2036617"/>
          </a:xfrm>
          <a:prstGeom prst="cloudCallou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tx1"/>
                </a:solidFill>
                <a:latin typeface="NikoshBAN" panose="02000000000000000000" pitchFamily="2" charset="0"/>
                <a:cs typeface="NikoshBAN" panose="02000000000000000000" pitchFamily="2" charset="0"/>
              </a:rPr>
              <a:t> </a:t>
            </a:r>
            <a:r>
              <a:rPr lang="en-US" sz="7200" dirty="0" err="1">
                <a:solidFill>
                  <a:schemeClr val="tx1"/>
                </a:solidFill>
                <a:latin typeface="NikoshBAN" panose="02000000000000000000" pitchFamily="2" charset="0"/>
                <a:cs typeface="NikoshBAN" panose="02000000000000000000" pitchFamily="2" charset="0"/>
              </a:rPr>
              <a:t>শিক্ষক</a:t>
            </a:r>
            <a:r>
              <a:rPr lang="en-US" sz="7200" dirty="0">
                <a:solidFill>
                  <a:schemeClr val="tx1"/>
                </a:solidFill>
                <a:latin typeface="NikoshBAN" panose="02000000000000000000" pitchFamily="2" charset="0"/>
                <a:cs typeface="NikoshBAN" panose="02000000000000000000" pitchFamily="2" charset="0"/>
              </a:rPr>
              <a:t> পরিচিতি </a:t>
            </a:r>
          </a:p>
        </p:txBody>
      </p:sp>
      <p:sp>
        <p:nvSpPr>
          <p:cNvPr id="3" name="Rounded Rectangle 2"/>
          <p:cNvSpPr/>
          <p:nvPr/>
        </p:nvSpPr>
        <p:spPr>
          <a:xfrm>
            <a:off x="228600" y="2895600"/>
            <a:ext cx="4267200" cy="3276599"/>
          </a:xfrm>
          <a:prstGeom prst="roundRect">
            <a:avLst/>
          </a:prstGeom>
          <a:solidFill>
            <a:schemeClr val="accent4">
              <a:lumMod val="20000"/>
              <a:lumOff val="8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sz="6000" dirty="0" err="1">
                <a:latin typeface="NikoshBAN" panose="02000000000000000000" pitchFamily="2" charset="0"/>
                <a:cs typeface="NikoshBAN" panose="02000000000000000000" pitchFamily="2" charset="0"/>
              </a:rPr>
              <a:t>আলীম</a:t>
            </a:r>
            <a:r>
              <a:rPr lang="bn-BD" sz="6000" dirty="0">
                <a:latin typeface="NikoshBAN" panose="02000000000000000000" pitchFamily="2" charset="0"/>
                <a:cs typeface="NikoshBAN" panose="02000000000000000000" pitchFamily="2" charset="0"/>
              </a:rPr>
              <a:t> উ</a:t>
            </a:r>
            <a:r>
              <a:rPr lang="en-US" sz="6000" dirty="0" err="1">
                <a:latin typeface="NikoshBAN" panose="02000000000000000000" pitchFamily="2" charset="0"/>
                <a:cs typeface="NikoshBAN" panose="02000000000000000000" pitchFamily="2" charset="0"/>
              </a:rPr>
              <a:t>দ্দি</a:t>
            </a:r>
            <a:r>
              <a:rPr lang="bn-BD" sz="6000" dirty="0">
                <a:latin typeface="NikoshBAN" panose="02000000000000000000" pitchFamily="2" charset="0"/>
                <a:cs typeface="NikoshBAN" panose="02000000000000000000" pitchFamily="2" charset="0"/>
              </a:rPr>
              <a:t>ন</a:t>
            </a:r>
            <a:endParaRPr lang="bn-IN" sz="6000" dirty="0">
              <a:latin typeface="NikoshBAN" panose="02000000000000000000" pitchFamily="2" charset="0"/>
              <a:cs typeface="NikoshBAN" panose="02000000000000000000" pitchFamily="2" charset="0"/>
            </a:endParaRPr>
          </a:p>
          <a:p>
            <a:r>
              <a:rPr lang="bn-IN" sz="4800" dirty="0">
                <a:latin typeface="NikoshBAN" panose="02000000000000000000" pitchFamily="2" charset="0"/>
                <a:cs typeface="NikoshBAN" panose="02000000000000000000" pitchFamily="2" charset="0"/>
              </a:rPr>
              <a:t>সহকার</a:t>
            </a:r>
            <a:r>
              <a:rPr lang="bn-BD" sz="4800" dirty="0">
                <a:latin typeface="NikoshBAN" panose="02000000000000000000" pitchFamily="2" charset="0"/>
                <a:cs typeface="NikoshBAN" panose="02000000000000000000" pitchFamily="2" charset="0"/>
              </a:rPr>
              <a:t>ী</a:t>
            </a:r>
            <a:r>
              <a:rPr lang="bn-IN" sz="4800" dirty="0">
                <a:latin typeface="NikoshBAN" panose="02000000000000000000" pitchFamily="2" charset="0"/>
                <a:cs typeface="NikoshBAN" panose="02000000000000000000" pitchFamily="2" charset="0"/>
              </a:rPr>
              <a:t> শিক্ষক</a:t>
            </a:r>
            <a:endParaRPr lang="en-US" sz="4800" dirty="0">
              <a:latin typeface="NikoshBAN" panose="02000000000000000000" pitchFamily="2" charset="0"/>
              <a:cs typeface="NikoshBAN" panose="02000000000000000000" pitchFamily="2" charset="0"/>
            </a:endParaRPr>
          </a:p>
          <a:p>
            <a:r>
              <a:rPr lang="en-US" sz="2400" dirty="0" err="1">
                <a:latin typeface="NikoshBAN" panose="02000000000000000000" pitchFamily="2" charset="0"/>
                <a:cs typeface="NikoshBAN" panose="02000000000000000000" pitchFamily="2" charset="0"/>
              </a:rPr>
              <a:t>করতেতৈল</a:t>
            </a:r>
            <a:r>
              <a:rPr lang="bn-BD"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সরকারি প্রাথমিক বিদ্যালয়</a:t>
            </a:r>
          </a:p>
          <a:p>
            <a:r>
              <a:rPr lang="en-US" sz="2400" dirty="0" err="1">
                <a:latin typeface="NikoshBAN" panose="02000000000000000000" pitchFamily="2" charset="0"/>
                <a:cs typeface="NikoshBAN" panose="02000000000000000000" pitchFamily="2" charset="0"/>
              </a:rPr>
              <a:t>পলাশ</a:t>
            </a:r>
            <a:r>
              <a:rPr lang="bn-IN"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নরসিংদী</a:t>
            </a:r>
            <a:r>
              <a:rPr lang="bn-BD" sz="2400" dirty="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a:p>
            <a:r>
              <a:rPr lang="en-US" sz="2400" dirty="0">
                <a:latin typeface="NikoshBAN" panose="02000000000000000000" pitchFamily="2" charset="0"/>
                <a:cs typeface="NikoshBAN" panose="02000000000000000000" pitchFamily="2" charset="0"/>
              </a:rPr>
              <a:t>01947474720</a:t>
            </a:r>
          </a:p>
        </p:txBody>
      </p:sp>
      <p:pic>
        <p:nvPicPr>
          <p:cNvPr id="33794" name="Picture 2" descr="https://scontent.fdac28-1.fna.fbcdn.net/v/t1.0-1/c0.62.160.160a/p160x160/12106702_111618579197972_7257760471731591399_n.jpg?_nc_cat=101&amp;_nc_sid=dbb9e7&amp;_nc_eui2=AeFWzxdDvkegrHHKild1SRaxympt7_DVdyrKam3v8NV3Ksmsva61QIzoGWi6JNaOO6qdp4jR5fHsoq7joluT-J-6&amp;_nc_ohc=3qe3rP7B0VoAX-0IKvr&amp;_nc_ht=scontent.fdac28-1.fna&amp;oh=23e9e72d15bb7bdd143479a07ad78d48&amp;oe=5F6A466B"/>
          <p:cNvPicPr>
            <a:picLocks noGrp="1" noChangeAspect="1" noChangeArrowheads="1"/>
          </p:cNvPicPr>
          <p:nvPr>
            <p:ph type="pic" idx="1"/>
          </p:nvPr>
        </p:nvPicPr>
        <p:blipFill>
          <a:blip r:embed="rId2"/>
          <a:srcRect t="19717" b="19717"/>
          <a:stretch>
            <a:fillRect/>
          </a:stretch>
        </p:blipFill>
        <p:spPr bwMode="auto">
          <a:xfrm>
            <a:off x="4038600" y="2895600"/>
            <a:ext cx="5105400" cy="3276599"/>
          </a:xfrm>
          <a:prstGeom prst="rect">
            <a:avLst/>
          </a:prstGeom>
          <a:noFill/>
        </p:spPr>
      </p:pic>
    </p:spTree>
    <p:extLst>
      <p:ext uri="{BB962C8B-B14F-4D97-AF65-F5344CB8AC3E}">
        <p14:creationId xmlns:p14="http://schemas.microsoft.com/office/powerpoint/2010/main" val="397517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3794"/>
                                        </p:tgtEl>
                                        <p:attrNameLst>
                                          <p:attrName>style.visibility</p:attrName>
                                        </p:attrNameLst>
                                      </p:cBhvr>
                                      <p:to>
                                        <p:strVal val="visible"/>
                                      </p:to>
                                    </p:set>
                                    <p:anim calcmode="lin" valueType="num">
                                      <p:cBhvr>
                                        <p:cTn id="17" dur="500" fill="hold"/>
                                        <p:tgtEl>
                                          <p:spTgt spid="33794"/>
                                        </p:tgtEl>
                                        <p:attrNameLst>
                                          <p:attrName>ppt_w</p:attrName>
                                        </p:attrNameLst>
                                      </p:cBhvr>
                                      <p:tavLst>
                                        <p:tav tm="0">
                                          <p:val>
                                            <p:fltVal val="0"/>
                                          </p:val>
                                        </p:tav>
                                        <p:tav tm="100000">
                                          <p:val>
                                            <p:strVal val="#ppt_w"/>
                                          </p:val>
                                        </p:tav>
                                      </p:tavLst>
                                    </p:anim>
                                    <p:anim calcmode="lin" valueType="num">
                                      <p:cBhvr>
                                        <p:cTn id="18" dur="500" fill="hold"/>
                                        <p:tgtEl>
                                          <p:spTgt spid="337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AAFB29-8167-473C-BF4A-7F961CA309C0}"/>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144661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133600" y="0"/>
            <a:ext cx="4852556" cy="2327563"/>
          </a:xfrm>
          <a:prstGeom prst="horizontalScroll">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flipH="1">
            <a:off x="2362200" y="457201"/>
            <a:ext cx="4419600" cy="1323439"/>
          </a:xfrm>
          <a:prstGeom prst="rect">
            <a:avLst/>
          </a:prstGeom>
          <a:noFill/>
        </p:spPr>
        <p:txBody>
          <a:bodyPr wrap="square" rtlCol="0">
            <a:spAutoFit/>
          </a:bodyPr>
          <a:lstStyle/>
          <a:p>
            <a:pPr algn="ctr"/>
            <a:r>
              <a:rPr lang="bn-BD" sz="8000" dirty="0">
                <a:latin typeface="NikoshBAN" panose="02000000000000000000" pitchFamily="2" charset="0"/>
                <a:cs typeface="NikoshBAN" panose="02000000000000000000" pitchFamily="2" charset="0"/>
              </a:rPr>
              <a:t>পাঠ পরিচিতি </a:t>
            </a:r>
            <a:endParaRPr lang="en-US" sz="8000" dirty="0">
              <a:latin typeface="NikoshBAN" panose="02000000000000000000" pitchFamily="2" charset="0"/>
              <a:cs typeface="NikoshBAN" panose="02000000000000000000" pitchFamily="2" charset="0"/>
            </a:endParaRPr>
          </a:p>
        </p:txBody>
      </p:sp>
      <p:sp>
        <p:nvSpPr>
          <p:cNvPr id="7" name="TextBox 6"/>
          <p:cNvSpPr txBox="1"/>
          <p:nvPr/>
        </p:nvSpPr>
        <p:spPr>
          <a:xfrm>
            <a:off x="304800" y="1676400"/>
            <a:ext cx="8686800" cy="44627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BD" sz="3600" dirty="0">
                <a:ln w="22225">
                  <a:solidFill>
                    <a:schemeClr val="accent2"/>
                  </a:solidFill>
                  <a:prstDash val="solid"/>
                </a:ln>
                <a:solidFill>
                  <a:schemeClr val="tx1"/>
                </a:solidFill>
                <a:latin typeface="SutonnyMJ" pitchFamily="2" charset="0"/>
                <a:cs typeface="NikoshBAN" panose="02000000000000000000" pitchFamily="2" charset="0"/>
              </a:rPr>
              <a:t>শ্রেণি: </a:t>
            </a:r>
            <a:r>
              <a:rPr lang="en-US" sz="3600" dirty="0" err="1">
                <a:ln w="22225">
                  <a:solidFill>
                    <a:schemeClr val="accent2"/>
                  </a:solidFill>
                  <a:prstDash val="solid"/>
                </a:ln>
                <a:solidFill>
                  <a:schemeClr val="tx1"/>
                </a:solidFill>
                <a:latin typeface="SutonnyMJ" pitchFamily="2" charset="0"/>
                <a:cs typeface="SutonnyMJ" pitchFamily="2" charset="0"/>
              </a:rPr>
              <a:t>পঞ্চম</a:t>
            </a:r>
            <a:endParaRPr lang="bn-BD" sz="3600" dirty="0">
              <a:ln w="22225">
                <a:solidFill>
                  <a:schemeClr val="accent2"/>
                </a:solidFill>
                <a:prstDash val="solid"/>
              </a:ln>
              <a:solidFill>
                <a:schemeClr val="tx1"/>
              </a:solidFill>
              <a:latin typeface="SutonnyMJ" pitchFamily="2" charset="0"/>
              <a:cs typeface="NikoshBAN" panose="02000000000000000000" pitchFamily="2" charset="0"/>
            </a:endParaRPr>
          </a:p>
          <a:p>
            <a:pPr algn="ctr"/>
            <a:r>
              <a:rPr lang="bn-BD" sz="3600" dirty="0">
                <a:ln w="22225">
                  <a:solidFill>
                    <a:schemeClr val="accent2"/>
                  </a:solidFill>
                  <a:prstDash val="solid"/>
                </a:ln>
                <a:solidFill>
                  <a:schemeClr val="tx1"/>
                </a:solidFill>
                <a:latin typeface="SutonnyMJ" pitchFamily="2" charset="0"/>
                <a:cs typeface="NikoshBAN" panose="02000000000000000000" pitchFamily="2" charset="0"/>
              </a:rPr>
              <a:t>বিষয়: </a:t>
            </a:r>
            <a:r>
              <a:rPr lang="en-US" sz="3600" dirty="0" err="1">
                <a:ln w="22225">
                  <a:solidFill>
                    <a:schemeClr val="accent2"/>
                  </a:solidFill>
                  <a:prstDash val="solid"/>
                </a:ln>
                <a:solidFill>
                  <a:schemeClr val="tx1"/>
                </a:solidFill>
                <a:latin typeface="SutonnyMJ" pitchFamily="2" charset="0"/>
                <a:cs typeface="SutonnyMJ" pitchFamily="2" charset="0"/>
              </a:rPr>
              <a:t>ইসলাম</a:t>
            </a:r>
            <a:r>
              <a:rPr lang="en-US" sz="3600" dirty="0">
                <a:ln w="22225">
                  <a:solidFill>
                    <a:schemeClr val="accent2"/>
                  </a:solidFill>
                  <a:prstDash val="solid"/>
                </a:ln>
                <a:solidFill>
                  <a:schemeClr val="tx1"/>
                </a:solidFill>
                <a:latin typeface="SutonnyMJ" pitchFamily="2" charset="0"/>
                <a:cs typeface="SutonnyMJ" pitchFamily="2" charset="0"/>
              </a:rPr>
              <a:t> ও </a:t>
            </a:r>
            <a:r>
              <a:rPr lang="en-US" sz="3600" dirty="0" err="1">
                <a:ln w="22225">
                  <a:solidFill>
                    <a:schemeClr val="accent2"/>
                  </a:solidFill>
                  <a:prstDash val="solid"/>
                </a:ln>
                <a:solidFill>
                  <a:schemeClr val="tx1"/>
                </a:solidFill>
                <a:latin typeface="SutonnyMJ" pitchFamily="2" charset="0"/>
                <a:cs typeface="SutonnyMJ" pitchFamily="2" charset="0"/>
              </a:rPr>
              <a:t>নৈতিক</a:t>
            </a:r>
            <a:r>
              <a:rPr lang="en-US" sz="3600" dirty="0">
                <a:ln w="22225">
                  <a:solidFill>
                    <a:schemeClr val="accent2"/>
                  </a:solidFill>
                  <a:prstDash val="solid"/>
                </a:ln>
                <a:solidFill>
                  <a:schemeClr val="tx1"/>
                </a:solidFill>
                <a:latin typeface="SutonnyMJ" pitchFamily="2" charset="0"/>
                <a:cs typeface="SutonnyMJ" pitchFamily="2" charset="0"/>
              </a:rPr>
              <a:t> </a:t>
            </a:r>
            <a:r>
              <a:rPr lang="en-US" sz="3600" dirty="0" err="1">
                <a:ln w="22225">
                  <a:solidFill>
                    <a:schemeClr val="accent2"/>
                  </a:solidFill>
                  <a:prstDash val="solid"/>
                </a:ln>
                <a:solidFill>
                  <a:schemeClr val="tx1"/>
                </a:solidFill>
                <a:latin typeface="SutonnyMJ" pitchFamily="2" charset="0"/>
                <a:cs typeface="SutonnyMJ" pitchFamily="2" charset="0"/>
              </a:rPr>
              <a:t>শিক্ষা</a:t>
            </a:r>
            <a:r>
              <a:rPr lang="bn-BD" sz="3600" dirty="0">
                <a:ln w="22225">
                  <a:solidFill>
                    <a:schemeClr val="accent2"/>
                  </a:solidFill>
                  <a:prstDash val="solid"/>
                </a:ln>
                <a:solidFill>
                  <a:schemeClr val="tx1"/>
                </a:solidFill>
                <a:latin typeface="SutonnyMJ" pitchFamily="2" charset="0"/>
                <a:cs typeface="NikoshBAN" panose="02000000000000000000" pitchFamily="2" charset="0"/>
              </a:rPr>
              <a:t> </a:t>
            </a:r>
          </a:p>
          <a:p>
            <a:r>
              <a:rPr lang="bn-BD" sz="3600" dirty="0">
                <a:ln w="22225">
                  <a:solidFill>
                    <a:schemeClr val="accent2"/>
                  </a:solidFill>
                  <a:prstDash val="solid"/>
                </a:ln>
                <a:solidFill>
                  <a:schemeClr val="tx1"/>
                </a:solidFill>
                <a:latin typeface="SutonnyMJ" pitchFamily="2" charset="0"/>
                <a:cs typeface="NikoshBAN" panose="02000000000000000000" pitchFamily="2" charset="0"/>
              </a:rPr>
              <a:t>অধ্যায়: </a:t>
            </a:r>
            <a:r>
              <a:rPr lang="en-US" sz="3600" dirty="0" err="1">
                <a:ln w="22225">
                  <a:solidFill>
                    <a:schemeClr val="accent2"/>
                  </a:solidFill>
                  <a:prstDash val="solid"/>
                </a:ln>
                <a:solidFill>
                  <a:schemeClr val="tx1"/>
                </a:solidFill>
                <a:latin typeface="SutonnyMJ" pitchFamily="2" charset="0"/>
                <a:cs typeface="NikoshBAN" panose="02000000000000000000" pitchFamily="2" charset="0"/>
              </a:rPr>
              <a:t>পঞ্চম</a:t>
            </a:r>
            <a:r>
              <a:rPr lang="en-US" sz="2800" dirty="0">
                <a:ln w="22225">
                  <a:solidFill>
                    <a:schemeClr val="accent2"/>
                  </a:solidFill>
                  <a:prstDash val="solid"/>
                </a:ln>
                <a:solidFill>
                  <a:schemeClr val="tx1"/>
                </a:solidFill>
                <a:latin typeface="SutonnyMJ" pitchFamily="2" charset="0"/>
                <a:cs typeface="SutonnyMJ" pitchFamily="2" charset="0"/>
              </a:rPr>
              <a:t> </a:t>
            </a:r>
            <a:r>
              <a:rPr lang="as-IN" sz="3200" b="1" dirty="0">
                <a:solidFill>
                  <a:srgbClr val="FF0000"/>
                </a:solidFill>
              </a:rPr>
              <a:t>মহানবি (স)-এর জীবনাদর্শ ও অন্যা</a:t>
            </a:r>
            <a:r>
              <a:rPr lang="en-US" sz="2800" b="1" dirty="0" err="1">
                <a:solidFill>
                  <a:srgbClr val="FF0000"/>
                </a:solidFill>
              </a:rPr>
              <a:t>ন্য</a:t>
            </a:r>
            <a:r>
              <a:rPr lang="en-US" sz="3200" b="1" dirty="0">
                <a:solidFill>
                  <a:srgbClr val="FF0000"/>
                </a:solidFill>
              </a:rPr>
              <a:t> </a:t>
            </a:r>
            <a:r>
              <a:rPr lang="as-IN" sz="3200" b="1" dirty="0">
                <a:solidFill>
                  <a:srgbClr val="FF0000"/>
                </a:solidFill>
              </a:rPr>
              <a:t>নবিগণের পরিচয়</a:t>
            </a:r>
            <a:endParaRPr lang="bn-BD" sz="3200" dirty="0">
              <a:ln w="22225">
                <a:solidFill>
                  <a:schemeClr val="accent2"/>
                </a:solidFill>
                <a:prstDash val="solid"/>
              </a:ln>
              <a:solidFill>
                <a:schemeClr val="tx1"/>
              </a:solidFill>
              <a:latin typeface="SutonnyMJ" pitchFamily="2" charset="0"/>
              <a:cs typeface="NikoshBAN" panose="02000000000000000000" pitchFamily="2" charset="0"/>
            </a:endParaRPr>
          </a:p>
          <a:p>
            <a:r>
              <a:rPr lang="en-US" sz="3600" dirty="0" err="1">
                <a:ln w="22225">
                  <a:solidFill>
                    <a:schemeClr val="accent2"/>
                  </a:solidFill>
                  <a:prstDash val="solid"/>
                </a:ln>
                <a:solidFill>
                  <a:schemeClr val="tx1"/>
                </a:solidFill>
                <a:latin typeface="SutonnyMJ" pitchFamily="2" charset="0"/>
                <a:cs typeface="NikoshBAN" panose="02000000000000000000" pitchFamily="2" charset="0"/>
              </a:rPr>
              <a:t>পাঠ</a:t>
            </a:r>
            <a:r>
              <a:rPr lang="en-US" sz="3600" dirty="0">
                <a:ln w="22225">
                  <a:solidFill>
                    <a:schemeClr val="accent2"/>
                  </a:solidFill>
                  <a:prstDash val="solid"/>
                </a:ln>
                <a:solidFill>
                  <a:schemeClr val="tx1"/>
                </a:solidFill>
                <a:latin typeface="SutonnyMJ" pitchFamily="2" charset="0"/>
                <a:cs typeface="NikoshBAN" panose="02000000000000000000" pitchFamily="2" charset="0"/>
              </a:rPr>
              <a:t> : </a:t>
            </a:r>
            <a:r>
              <a:rPr lang="en-US" sz="3600" b="1" dirty="0" err="1">
                <a:ln w="22225">
                  <a:solidFill>
                    <a:schemeClr val="accent2"/>
                  </a:solidFill>
                  <a:prstDash val="solid"/>
                </a:ln>
                <a:solidFill>
                  <a:srgbClr val="FFFF00"/>
                </a:solidFill>
                <a:latin typeface="SutonnyMJ" pitchFamily="2" charset="0"/>
                <a:cs typeface="NikoshBAN" panose="02000000000000000000" pitchFamily="2" charset="0"/>
              </a:rPr>
              <a:t>নবুয়ত</a:t>
            </a:r>
            <a:r>
              <a:rPr lang="en-US" sz="3600" b="1" dirty="0">
                <a:ln w="22225">
                  <a:solidFill>
                    <a:schemeClr val="accent2"/>
                  </a:solidFill>
                  <a:prstDash val="solid"/>
                </a:ln>
                <a:solidFill>
                  <a:srgbClr val="FFFF00"/>
                </a:solidFill>
                <a:latin typeface="SutonnyMJ" pitchFamily="2" charset="0"/>
                <a:cs typeface="NikoshBAN" panose="02000000000000000000" pitchFamily="2" charset="0"/>
              </a:rPr>
              <a:t> </a:t>
            </a:r>
            <a:r>
              <a:rPr lang="en-US" sz="3600" b="1" dirty="0" err="1">
                <a:ln w="22225">
                  <a:solidFill>
                    <a:schemeClr val="accent2"/>
                  </a:solidFill>
                  <a:prstDash val="solid"/>
                </a:ln>
                <a:solidFill>
                  <a:srgbClr val="FFFF00"/>
                </a:solidFill>
                <a:latin typeface="SutonnyMJ" pitchFamily="2" charset="0"/>
                <a:cs typeface="NikoshBAN" panose="02000000000000000000" pitchFamily="2" charset="0"/>
              </a:rPr>
              <a:t>লাভ</a:t>
            </a:r>
            <a:endParaRPr lang="en-US" sz="4000" b="1" dirty="0">
              <a:ln w="22225">
                <a:solidFill>
                  <a:schemeClr val="accent2"/>
                </a:solidFill>
                <a:prstDash val="solid"/>
              </a:ln>
              <a:solidFill>
                <a:schemeClr val="tx1"/>
              </a:solidFill>
              <a:latin typeface="SutonnyMJ" pitchFamily="2" charset="0"/>
              <a:cs typeface="SutonnyMJ" pitchFamily="2" charset="0"/>
            </a:endParaRPr>
          </a:p>
          <a:p>
            <a:r>
              <a:rPr lang="en-US" sz="3600" dirty="0" err="1">
                <a:ln w="22225">
                  <a:solidFill>
                    <a:schemeClr val="accent2"/>
                  </a:solidFill>
                  <a:prstDash val="solid"/>
                </a:ln>
                <a:solidFill>
                  <a:schemeClr val="tx1"/>
                </a:solidFill>
                <a:latin typeface="SutonnyMJ" pitchFamily="2" charset="0"/>
                <a:cs typeface="SutonnyMJ" pitchFamily="2" charset="0"/>
              </a:rPr>
              <a:t>তারিখঃ</a:t>
            </a:r>
            <a:r>
              <a:rPr lang="en-US" sz="3600" dirty="0">
                <a:ln w="22225">
                  <a:solidFill>
                    <a:schemeClr val="accent2"/>
                  </a:solidFill>
                  <a:prstDash val="solid"/>
                </a:ln>
                <a:solidFill>
                  <a:schemeClr val="tx1"/>
                </a:solidFill>
                <a:latin typeface="SutonnyMJ" pitchFamily="2" charset="0"/>
                <a:cs typeface="SutonnyMJ" pitchFamily="2" charset="0"/>
              </a:rPr>
              <a:t> ২৯/১১/২০২০ </a:t>
            </a:r>
            <a:r>
              <a:rPr lang="en-US" sz="3600" dirty="0" err="1">
                <a:ln w="22225">
                  <a:solidFill>
                    <a:schemeClr val="accent2"/>
                  </a:solidFill>
                  <a:prstDash val="solid"/>
                </a:ln>
                <a:solidFill>
                  <a:schemeClr val="tx1"/>
                </a:solidFill>
                <a:latin typeface="SutonnyMJ" pitchFamily="2" charset="0"/>
                <a:cs typeface="SutonnyMJ" pitchFamily="2" charset="0"/>
              </a:rPr>
              <a:t>খ্রি</a:t>
            </a:r>
            <a:r>
              <a:rPr lang="en-US" sz="3600" dirty="0">
                <a:ln w="22225">
                  <a:solidFill>
                    <a:schemeClr val="accent2"/>
                  </a:solidFill>
                  <a:prstDash val="solid"/>
                </a:ln>
                <a:solidFill>
                  <a:schemeClr val="tx1"/>
                </a:solidFill>
                <a:latin typeface="SutonnyMJ" pitchFamily="2" charset="0"/>
                <a:cs typeface="SutonnyMJ" pitchFamily="2" charset="0"/>
              </a:rPr>
              <a:t>.</a:t>
            </a:r>
            <a:endParaRPr lang="en-US" sz="2400" dirty="0">
              <a:solidFill>
                <a:schemeClr val="tx1"/>
              </a:solidFill>
              <a:latin typeface="SutonnyMJ" pitchFamily="2" charset="0"/>
              <a:cs typeface="SutonnyMJ" pitchFamily="2" charset="0"/>
            </a:endParaRPr>
          </a:p>
          <a:p>
            <a:pPr algn="ctr"/>
            <a:endParaRPr lang="bn-BD" sz="3600" b="1" dirty="0">
              <a:ln w="22225">
                <a:solidFill>
                  <a:schemeClr val="accent2"/>
                </a:solidFill>
                <a:prstDash val="solid"/>
              </a:ln>
              <a:solidFill>
                <a:srgbClr val="FF0000"/>
              </a:solidFill>
              <a:latin typeface="NikoshBAN" panose="02000000000000000000" pitchFamily="2" charset="0"/>
              <a:cs typeface="NikoshBAN" panose="02000000000000000000" pitchFamily="2" charset="0"/>
            </a:endParaRPr>
          </a:p>
          <a:p>
            <a:pPr algn="ctr"/>
            <a:r>
              <a:rPr lang="bn-BD" sz="3600" b="1" dirty="0">
                <a:ln w="22225">
                  <a:solidFill>
                    <a:schemeClr val="accent2"/>
                  </a:solidFill>
                  <a:prstDash val="solid"/>
                </a:ln>
                <a:solidFill>
                  <a:srgbClr val="00B0F0"/>
                </a:solidFill>
                <a:latin typeface="NikoshBAN" panose="02000000000000000000" pitchFamily="2" charset="0"/>
                <a:cs typeface="NikoshBAN" panose="02000000000000000000" pitchFamily="2" charset="0"/>
              </a:rPr>
              <a:t> </a:t>
            </a:r>
            <a:endParaRPr lang="en-US" sz="3600" b="1" dirty="0">
              <a:ln w="22225">
                <a:solidFill>
                  <a:schemeClr val="accent2"/>
                </a:solidFill>
                <a:prstDash val="solid"/>
              </a:ln>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41384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additive="base">
                                        <p:cTn id="3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79B149-6A0E-425D-9FF0-6274F157EDBA}"/>
              </a:ext>
            </a:extLst>
          </p:cNvPr>
          <p:cNvPicPr>
            <a:picLocks noChangeAspect="1"/>
          </p:cNvPicPr>
          <p:nvPr/>
        </p:nvPicPr>
        <p:blipFill>
          <a:blip r:embed="rId2"/>
          <a:stretch>
            <a:fillRect/>
          </a:stretch>
        </p:blipFill>
        <p:spPr>
          <a:xfrm>
            <a:off x="456843" y="341108"/>
            <a:ext cx="8230313" cy="6175783"/>
          </a:xfrm>
          <a:prstGeom prst="rect">
            <a:avLst/>
          </a:prstGeom>
        </p:spPr>
      </p:pic>
    </p:spTree>
    <p:extLst>
      <p:ext uri="{BB962C8B-B14F-4D97-AF65-F5344CB8AC3E}">
        <p14:creationId xmlns:p14="http://schemas.microsoft.com/office/powerpoint/2010/main" val="40826210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2023</TotalTime>
  <Words>778</Words>
  <Application>Microsoft Office PowerPoint</Application>
  <PresentationFormat>On-screen Show (4:3)</PresentationFormat>
  <Paragraphs>75</Paragraphs>
  <Slides>45</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NikoshBAN</vt:lpstr>
      <vt:lpstr>SutonnyMJ</vt:lpstr>
      <vt:lpstr>Trebuchet MS</vt:lpstr>
      <vt:lpstr>Wingdings 3</vt:lpstr>
      <vt:lpstr>Facet</vt:lpstr>
      <vt:lpstr>PowerPoint Presentation</vt:lpstr>
      <vt:lpstr>শুভেচ্ছা সবাইকে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এসো আমরা একটি ভিডিও দেখি</vt:lpstr>
      <vt:lpstr>PowerPoint Presentation</vt:lpstr>
      <vt:lpstr>আজকের পাঠ</vt:lpstr>
      <vt:lpstr>PowerPoint Presentation</vt:lpstr>
      <vt:lpstr>                                      </vt:lpstr>
      <vt:lpstr>PowerPoint Presentation</vt:lpstr>
      <vt:lpstr>PowerPoint Presentation</vt:lpstr>
      <vt:lpstr>PowerPoint Presentation</vt:lpstr>
      <vt:lpstr>PowerPoint Presentation</vt:lpstr>
      <vt:lpstr>তোমরা সবাই ১০৯ পৃষ্ঠা খুলবে</vt:lpstr>
      <vt:lpstr>PowerPoint Presentation</vt:lpstr>
      <vt:lpstr>  নবুয়ত লাভ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মূল্যায়ন</vt:lpstr>
      <vt:lpstr>PowerPoint Presentation</vt:lpstr>
      <vt:lpstr>PowerPoint Presentation</vt:lpstr>
      <vt:lpstr>PowerPoint Presentation</vt:lpstr>
      <vt:lpstr>PowerPoint Presentation</vt:lpstr>
      <vt:lpstr>PowerPoint Presentation</vt:lpstr>
      <vt:lpstr>শূন্যস্থান পূরণ করি</vt:lpstr>
      <vt:lpstr>PowerPoint Presentation</vt:lpstr>
      <vt:lpstr>PowerPoint Presentation</vt:lpstr>
      <vt:lpstr>PowerPoint Presentation</vt:lpstr>
      <vt:lpstr>হযরত মোহাম্মদ (স) ছিলেন সমগ্র মানব জাতির পথ প্রদর্শক । তাই আমাদের কোরআন ও রাসূলের দেখানো পথে চলতে হবে।।</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শুভেচ্ছা সবাইকে</dc:title>
  <dc:creator>MD Masfiq Marjuq</dc:creator>
  <cp:lastModifiedBy>dell</cp:lastModifiedBy>
  <cp:revision>319</cp:revision>
  <dcterms:created xsi:type="dcterms:W3CDTF">2006-08-16T00:00:00Z</dcterms:created>
  <dcterms:modified xsi:type="dcterms:W3CDTF">2021-03-23T17:32:48Z</dcterms:modified>
</cp:coreProperties>
</file>