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57" r:id="rId2"/>
    <p:sldId id="259" r:id="rId3"/>
    <p:sldId id="273" r:id="rId4"/>
    <p:sldId id="275" r:id="rId5"/>
    <p:sldId id="262" r:id="rId6"/>
    <p:sldId id="263" r:id="rId7"/>
    <p:sldId id="258" r:id="rId8"/>
    <p:sldId id="276" r:id="rId9"/>
    <p:sldId id="279" r:id="rId10"/>
    <p:sldId id="271" r:id="rId11"/>
    <p:sldId id="280" r:id="rId12"/>
    <p:sldId id="282" r:id="rId13"/>
    <p:sldId id="283" r:id="rId14"/>
    <p:sldId id="285" r:id="rId15"/>
    <p:sldId id="286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L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6" autoAdjust="0"/>
    <p:restoredTop sz="94660"/>
  </p:normalViewPr>
  <p:slideViewPr>
    <p:cSldViewPr>
      <p:cViewPr varScale="1">
        <p:scale>
          <a:sx n="77" d="100"/>
          <a:sy n="77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3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61232-836D-4ACA-BBC0-26D1BDA5C97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6CBD1-D48A-464A-A918-ABEDF810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CBD1-D48A-464A-A918-ABEDF810E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CBD1-D48A-464A-A918-ABEDF810EB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6CBD1-D48A-464A-A918-ABEDF810EB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1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62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4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02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3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5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8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9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44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02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9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7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9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0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0E58CB-5B4B-42B5-B939-5CA4E39B25B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F38A4E-75F2-4DC1-A876-3D469D1F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0A3817-76A8-4F85-8AC2-BC6C83D88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2400"/>
            <a:ext cx="8915400" cy="655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61516-8DB0-4122-A202-39BE1B0C142E}"/>
              </a:ext>
            </a:extLst>
          </p:cNvPr>
          <p:cNvSpPr txBox="1"/>
          <p:nvPr/>
        </p:nvSpPr>
        <p:spPr>
          <a:xfrm>
            <a:off x="838200" y="2321004"/>
            <a:ext cx="7315200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86960" y="5001015"/>
            <a:ext cx="34290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2" y="663335"/>
            <a:ext cx="3909538" cy="4191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32" y="762000"/>
            <a:ext cx="3909537" cy="4191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71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-5203" r="2618" b="9289"/>
          <a:stretch/>
        </p:blipFill>
        <p:spPr>
          <a:xfrm>
            <a:off x="614821" y="1066800"/>
            <a:ext cx="3733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own Arrow 3"/>
          <p:cNvSpPr/>
          <p:nvPr/>
        </p:nvSpPr>
        <p:spPr>
          <a:xfrm>
            <a:off x="1295400" y="457200"/>
            <a:ext cx="2133600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F3E8E-3F4B-4076-A756-1BA89598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358662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4E24F-EFCD-48FA-8AC2-E0BE120AF1B6}"/>
              </a:ext>
            </a:extLst>
          </p:cNvPr>
          <p:cNvSpPr txBox="1"/>
          <p:nvPr/>
        </p:nvSpPr>
        <p:spPr>
          <a:xfrm>
            <a:off x="5410200" y="457200"/>
            <a:ext cx="152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8897E-7B4E-4FBD-AF5F-56D128D92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1" y="3848100"/>
            <a:ext cx="358662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A08D32-9BBE-4EA2-B307-CE3016E8E60C}"/>
              </a:ext>
            </a:extLst>
          </p:cNvPr>
          <p:cNvSpPr txBox="1"/>
          <p:nvPr/>
        </p:nvSpPr>
        <p:spPr>
          <a:xfrm>
            <a:off x="856990" y="5799551"/>
            <a:ext cx="1886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55846" y="588906"/>
            <a:ext cx="571500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পাইকারী ও খুচরা বাণিজ্য খাত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04" y="1392167"/>
            <a:ext cx="4657595" cy="2192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6" y="1465388"/>
            <a:ext cx="3048000" cy="1984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12" y="3488159"/>
            <a:ext cx="3112794" cy="1550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Up Arrow 5"/>
          <p:cNvSpPr/>
          <p:nvPr/>
        </p:nvSpPr>
        <p:spPr>
          <a:xfrm>
            <a:off x="616288" y="5211916"/>
            <a:ext cx="3269912" cy="106031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876800" y="1736876"/>
            <a:ext cx="2875160" cy="1055090"/>
          </a:xfrm>
          <a:prstGeom prst="upArrow">
            <a:avLst>
              <a:gd name="adj1" fmla="val 50000"/>
              <a:gd name="adj2" fmla="val 3972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পাইকারি বাণিজ্য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84E2F7-7D63-459C-9C38-54ED462BE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657600"/>
            <a:ext cx="4549188" cy="1747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70CAF4-9194-4C9F-A7B6-832DAAAE8856}"/>
              </a:ext>
            </a:extLst>
          </p:cNvPr>
          <p:cNvSpPr txBox="1"/>
          <p:nvPr/>
        </p:nvSpPr>
        <p:spPr>
          <a:xfrm>
            <a:off x="4964558" y="5598802"/>
            <a:ext cx="2787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ও সেবা খাত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5257800"/>
            <a:ext cx="47244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 খাত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542924"/>
            <a:ext cx="386080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86" y="3159126"/>
            <a:ext cx="3684814" cy="2405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542925"/>
            <a:ext cx="40005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59125"/>
            <a:ext cx="3935186" cy="2405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12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71501" y="1792676"/>
            <a:ext cx="218215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ওবনজ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266" y="2622403"/>
            <a:ext cx="1651414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1001241" y="3561127"/>
            <a:ext cx="168551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061" y="4419034"/>
            <a:ext cx="356219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পাইকারী ও খুচরা বাণিজ্য খাত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331" y="5110262"/>
            <a:ext cx="33528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 খাত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3484" y="5624255"/>
            <a:ext cx="272249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ও সেবা খাত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3822888" y="606488"/>
            <a:ext cx="2286000" cy="903747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 বছরে অবদান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6658616" y="606488"/>
            <a:ext cx="2193471" cy="94746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অথ বছরে অবদান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622488" y="606487"/>
            <a:ext cx="2353528" cy="947461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 খাত সমুহ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73496" y="1720489"/>
            <a:ext cx="2590800" cy="828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১১.১২ 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১.৯৬ 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07365" y="2561314"/>
            <a:ext cx="2590800" cy="8676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৬.৬১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৬.২৩ 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13612" y="3518013"/>
            <a:ext cx="2484553" cy="6229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৩.৬৮ 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৬.২৩।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41131" y="2401359"/>
            <a:ext cx="1514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9358" y="3223757"/>
            <a:ext cx="1514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9359" y="4146015"/>
            <a:ext cx="1514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31DAD136-8058-483B-A9CC-3F0841392D62}"/>
              </a:ext>
            </a:extLst>
          </p:cNvPr>
          <p:cNvSpPr/>
          <p:nvPr/>
        </p:nvSpPr>
        <p:spPr>
          <a:xfrm>
            <a:off x="3352768" y="1768328"/>
            <a:ext cx="2590800" cy="81245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১৩.০৯ 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১৪'৩৩ শতাংশ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44C5F2DC-4901-42A1-9611-399AA147D0EB}"/>
              </a:ext>
            </a:extLst>
          </p:cNvPr>
          <p:cNvSpPr/>
          <p:nvPr/>
        </p:nvSpPr>
        <p:spPr>
          <a:xfrm>
            <a:off x="3352768" y="2641053"/>
            <a:ext cx="2590800" cy="828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৩.৬৮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৬.১৮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C4BA70-0839-4F4A-816B-99A22EB3BA41}"/>
              </a:ext>
            </a:extLst>
          </p:cNvPr>
          <p:cNvSpPr txBox="1"/>
          <p:nvPr/>
        </p:nvSpPr>
        <p:spPr>
          <a:xfrm>
            <a:off x="3329723" y="3610273"/>
            <a:ext cx="248455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১৯.০০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হার১০.৩১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D8272B-C46F-468A-80C4-189977048DEB}"/>
              </a:ext>
            </a:extLst>
          </p:cNvPr>
          <p:cNvSpPr txBox="1"/>
          <p:nvPr/>
        </p:nvSpPr>
        <p:spPr>
          <a:xfrm>
            <a:off x="3960201" y="4357478"/>
            <a:ext cx="21039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১৪.০৩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৬.১৮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A547A8-5718-49FE-9D2F-8089AA673292}"/>
              </a:ext>
            </a:extLst>
          </p:cNvPr>
          <p:cNvSpPr txBox="1"/>
          <p:nvPr/>
        </p:nvSpPr>
        <p:spPr>
          <a:xfrm>
            <a:off x="6316921" y="4239251"/>
            <a:ext cx="2103949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৩.৬৮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৬.১৮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A1F1EA-C6D2-4BA8-AF60-6944CCDEFEDF}"/>
              </a:ext>
            </a:extLst>
          </p:cNvPr>
          <p:cNvSpPr txBox="1"/>
          <p:nvPr/>
        </p:nvSpPr>
        <p:spPr>
          <a:xfrm>
            <a:off x="3932017" y="5036256"/>
            <a:ext cx="2103948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১১.৫০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৬.২৭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C0022-62B2-441D-BFC0-3C98448DFA06}"/>
              </a:ext>
            </a:extLst>
          </p:cNvPr>
          <p:cNvSpPr txBox="1"/>
          <p:nvPr/>
        </p:nvSpPr>
        <p:spPr>
          <a:xfrm>
            <a:off x="6361796" y="4983907"/>
            <a:ext cx="2103948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১১.২৬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৬.৭৬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46A4C9-88DC-4BF5-9FD4-16BEAE6259AE}"/>
              </a:ext>
            </a:extLst>
          </p:cNvPr>
          <p:cNvSpPr txBox="1"/>
          <p:nvPr/>
        </p:nvSpPr>
        <p:spPr>
          <a:xfrm>
            <a:off x="3819358" y="5687829"/>
            <a:ext cx="22541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১.৮৮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৪.৭৬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A913AA-7448-4891-B9C2-242EF46F83CE}"/>
              </a:ext>
            </a:extLst>
          </p:cNvPr>
          <p:cNvSpPr txBox="1"/>
          <p:nvPr/>
        </p:nvSpPr>
        <p:spPr>
          <a:xfrm>
            <a:off x="6361797" y="5667927"/>
            <a:ext cx="23025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৩.৬৮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৬.১৮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27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19200" y="381000"/>
            <a:ext cx="6934200" cy="57150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বতমা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 প্রযুক্তি নিভর। কৃষি, শিল্প, যোগা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,সেবা প্রভৃতি খাতের উন্নয়েনে  প্রযুক্তির বিকাশকে কাজে লাগিয়ে  আমরা আমাদের জাতীয় উন্নয়নকে ত্বরান্বিত ও জাতীয় আয় বৃ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দ্ধি</a:t>
            </a: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পারি।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b="9225"/>
          <a:stretch/>
        </p:blipFill>
        <p:spPr>
          <a:xfrm>
            <a:off x="679984" y="1760834"/>
            <a:ext cx="3777716" cy="273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  <a:prstDash val="dashDot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760833"/>
            <a:ext cx="3894672" cy="2917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Horizontal Scroll 5"/>
          <p:cNvSpPr/>
          <p:nvPr/>
        </p:nvSpPr>
        <p:spPr>
          <a:xfrm>
            <a:off x="2743200" y="541633"/>
            <a:ext cx="3429000" cy="12192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7030A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645984" y="5029200"/>
            <a:ext cx="7583616" cy="990600"/>
          </a:xfrm>
          <a:prstGeom prst="doubleWave">
            <a:avLst>
              <a:gd name="adj1" fmla="val 6250"/>
              <a:gd name="adj2" fmla="val 36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আয়ের বিভিন্ন খাত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নাম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866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7" t="12421" r="19491" b="7766"/>
          <a:stretch/>
        </p:blipFill>
        <p:spPr>
          <a:xfrm>
            <a:off x="4343400" y="2209800"/>
            <a:ext cx="2514600" cy="210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t="15331" r="13371" b="12283"/>
          <a:stretch/>
        </p:blipFill>
        <p:spPr>
          <a:xfrm>
            <a:off x="1143000" y="2209800"/>
            <a:ext cx="2667000" cy="210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lowchart: Punched Tape 3"/>
          <p:cNvSpPr/>
          <p:nvPr/>
        </p:nvSpPr>
        <p:spPr>
          <a:xfrm>
            <a:off x="3405547" y="430903"/>
            <a:ext cx="2421194" cy="1424194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জোড়ায় কাজ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77544" y="4648200"/>
            <a:ext cx="8077200" cy="16032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  <a:prstDash val="lgDash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ও বনজ খাতের অন্তভূক্ত সম্পদ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575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8" t="8163" r="38463" b="15201"/>
          <a:stretch/>
        </p:blipFill>
        <p:spPr>
          <a:xfrm>
            <a:off x="4876800" y="2088244"/>
            <a:ext cx="2371862" cy="226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7" t="10508" r="8103" b="11290"/>
          <a:stretch/>
        </p:blipFill>
        <p:spPr>
          <a:xfrm>
            <a:off x="1447800" y="2073630"/>
            <a:ext cx="2514600" cy="226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rved Down Ribbon 4"/>
          <p:cNvSpPr/>
          <p:nvPr/>
        </p:nvSpPr>
        <p:spPr>
          <a:xfrm>
            <a:off x="2590800" y="549630"/>
            <a:ext cx="4267200" cy="1524000"/>
          </a:xfrm>
          <a:prstGeom prst="ellipseRibb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  <a:prstDash val="sys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2500" y="5105400"/>
            <a:ext cx="7239000" cy="99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অন্তভূক্ত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481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295400" y="762000"/>
            <a:ext cx="6324600" cy="1066800"/>
          </a:xfrm>
          <a:prstGeom prst="ribbon2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0484" y="2286000"/>
            <a:ext cx="7413916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জিডিপিতে মৎস্য খাতের অবদন কত?</a:t>
            </a:r>
          </a:p>
          <a:p>
            <a:pPr algn="ctr"/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২/২০১২-১৩ অথ বছরে স্বাস্থ্য ও সেবা খাতে অবদান কত শতাংশ?</a:t>
            </a:r>
          </a:p>
          <a:p>
            <a:pPr algn="ctr"/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খাতে কী কী সম্পদ যুক্ত করলে আয় বাড়বে?</a:t>
            </a:r>
          </a:p>
          <a:p>
            <a:endParaRPr lang="bn-BD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F46033F6-FC9C-403F-8F2A-19C79E834B86}"/>
              </a:ext>
            </a:extLst>
          </p:cNvPr>
          <p:cNvSpPr/>
          <p:nvPr/>
        </p:nvSpPr>
        <p:spPr>
          <a:xfrm>
            <a:off x="1285969" y="2512250"/>
            <a:ext cx="3810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297531D-F8C5-4818-B8EE-4FF11F9035E0}"/>
              </a:ext>
            </a:extLst>
          </p:cNvPr>
          <p:cNvSpPr/>
          <p:nvPr/>
        </p:nvSpPr>
        <p:spPr>
          <a:xfrm>
            <a:off x="1196610" y="3166999"/>
            <a:ext cx="3810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B719E84-C2A4-485F-A259-2C329E3C8D1B}"/>
              </a:ext>
            </a:extLst>
          </p:cNvPr>
          <p:cNvSpPr/>
          <p:nvPr/>
        </p:nvSpPr>
        <p:spPr>
          <a:xfrm>
            <a:off x="1196610" y="4334658"/>
            <a:ext cx="3810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122E6B-359B-411C-A02F-CC0FEFF2B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99A289-EB4B-45DA-A98D-A8681DCE3C7D}"/>
              </a:ext>
            </a:extLst>
          </p:cNvPr>
          <p:cNvSpPr txBox="1"/>
          <p:nvPr/>
        </p:nvSpPr>
        <p:spPr>
          <a:xfrm>
            <a:off x="2133600" y="-304800"/>
            <a:ext cx="50292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B2F16D-72DE-4F64-8147-E2F1F9A7D7C3}"/>
              </a:ext>
            </a:extLst>
          </p:cNvPr>
          <p:cNvSpPr txBox="1">
            <a:spLocks/>
          </p:cNvSpPr>
          <p:nvPr/>
        </p:nvSpPr>
        <p:spPr>
          <a:xfrm>
            <a:off x="1066800" y="1999032"/>
            <a:ext cx="2514599" cy="5863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F7156F-9CAE-4EDC-88D9-712F51B4F2FB}"/>
              </a:ext>
            </a:extLst>
          </p:cNvPr>
          <p:cNvSpPr txBox="1">
            <a:spLocks/>
          </p:cNvSpPr>
          <p:nvPr/>
        </p:nvSpPr>
        <p:spPr>
          <a:xfrm>
            <a:off x="338571" y="2443851"/>
            <a:ext cx="3971056" cy="3657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দিলরুবা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ভালুকা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মোবাইলঃ০১৭২৮৩০০১৬৪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dilrubattcw@gmail.com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08C31-BEA8-403A-8191-6833270F97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67" y="1295400"/>
            <a:ext cx="382788" cy="3978217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CACA9B6-B8A7-4986-AB5D-79ABC4DA7D50}"/>
              </a:ext>
            </a:extLst>
          </p:cNvPr>
          <p:cNvSpPr txBox="1">
            <a:spLocks/>
          </p:cNvSpPr>
          <p:nvPr/>
        </p:nvSpPr>
        <p:spPr>
          <a:xfrm>
            <a:off x="4818271" y="1493331"/>
            <a:ext cx="2725529" cy="5057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76C9B6D1-0517-4A04-A178-E6280176F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0" y="1999032"/>
            <a:ext cx="2725529" cy="20588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559F3C-C313-45D9-8F0F-F48A60109179}"/>
              </a:ext>
            </a:extLst>
          </p:cNvPr>
          <p:cNvSpPr txBox="1"/>
          <p:nvPr/>
        </p:nvSpPr>
        <p:spPr>
          <a:xfrm>
            <a:off x="4818270" y="4057890"/>
            <a:ext cx="27255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6ষ্ঠ,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২,৩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তারিখঃ24/03/2021</a:t>
            </a: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3701845" y="914400"/>
            <a:ext cx="1989018" cy="190500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3" y="911942"/>
            <a:ext cx="2832766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63" y="964329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1419754" y="3657600"/>
            <a:ext cx="65532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 জাতীয় আয়ে বিভিন্ন  খাতের গুরুত্ব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অনবে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2D8A40-5915-4B08-B193-3471B96D9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543800" cy="40885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40D782-032D-4EEE-B76C-0F43A018A676}"/>
              </a:ext>
            </a:extLst>
          </p:cNvPr>
          <p:cNvSpPr txBox="1"/>
          <p:nvPr/>
        </p:nvSpPr>
        <p:spPr>
          <a:xfrm>
            <a:off x="2133600" y="4876800"/>
            <a:ext cx="4578262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939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"/>
            <a:ext cx="4552167" cy="2828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CACD63-38F5-40FC-944A-628FD50C0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67" y="0"/>
            <a:ext cx="4422311" cy="290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01076C-A49D-44C4-AA90-5D61153075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3" t="9441" r="8999" b="14906"/>
          <a:stretch/>
        </p:blipFill>
        <p:spPr>
          <a:xfrm>
            <a:off x="169521" y="3727491"/>
            <a:ext cx="4098070" cy="2382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C2DAFE-737C-4F21-BD9E-3094933CD0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3" b="5883"/>
          <a:stretch/>
        </p:blipFill>
        <p:spPr>
          <a:xfrm>
            <a:off x="4606447" y="3727491"/>
            <a:ext cx="4098071" cy="2423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70AAD4-7B0A-4419-9EE3-36D2E39CABFF}"/>
              </a:ext>
            </a:extLst>
          </p:cNvPr>
          <p:cNvSpPr txBox="1"/>
          <p:nvPr/>
        </p:nvSpPr>
        <p:spPr>
          <a:xfrm>
            <a:off x="732263" y="2762311"/>
            <a:ext cx="30876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A2ADF-D979-4D5B-B5B9-AAC0777E1F00}"/>
              </a:ext>
            </a:extLst>
          </p:cNvPr>
          <p:cNvSpPr txBox="1"/>
          <p:nvPr/>
        </p:nvSpPr>
        <p:spPr>
          <a:xfrm>
            <a:off x="5030497" y="2791538"/>
            <a:ext cx="32499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F03D3F-04ED-4E04-8F38-E81C225033D2}"/>
              </a:ext>
            </a:extLst>
          </p:cNvPr>
          <p:cNvSpPr txBox="1"/>
          <p:nvPr/>
        </p:nvSpPr>
        <p:spPr>
          <a:xfrm>
            <a:off x="625704" y="5959435"/>
            <a:ext cx="3127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7B0D0-A52E-4A0A-A9F3-44B1752C8341}"/>
              </a:ext>
            </a:extLst>
          </p:cNvPr>
          <p:cNvSpPr txBox="1"/>
          <p:nvPr/>
        </p:nvSpPr>
        <p:spPr>
          <a:xfrm>
            <a:off x="5390994" y="6109307"/>
            <a:ext cx="2889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97" y="297838"/>
            <a:ext cx="44005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97" y="3610255"/>
            <a:ext cx="4157960" cy="275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D4DDB-D656-4FFF-8BD1-ADF4AD9BC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-5203" r="2618" b="9289"/>
          <a:stretch/>
        </p:blipFill>
        <p:spPr>
          <a:xfrm>
            <a:off x="165626" y="152400"/>
            <a:ext cx="4309196" cy="285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30589-2C2D-4E15-B8FA-C4D4811EE578}"/>
              </a:ext>
            </a:extLst>
          </p:cNvPr>
          <p:cNvSpPr txBox="1"/>
          <p:nvPr/>
        </p:nvSpPr>
        <p:spPr>
          <a:xfrm>
            <a:off x="5120004" y="3105835"/>
            <a:ext cx="3237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3104C-3F92-4612-8949-917D9EE954E6}"/>
              </a:ext>
            </a:extLst>
          </p:cNvPr>
          <p:cNvSpPr txBox="1"/>
          <p:nvPr/>
        </p:nvSpPr>
        <p:spPr>
          <a:xfrm>
            <a:off x="838200" y="2902370"/>
            <a:ext cx="243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ECCB6C-4FA1-4391-A162-997591AFE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1" y="3610255"/>
            <a:ext cx="4309196" cy="275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2EB26A-4B9F-4CED-9D1C-41F382CCD5EE}"/>
              </a:ext>
            </a:extLst>
          </p:cNvPr>
          <p:cNvSpPr txBox="1"/>
          <p:nvPr/>
        </p:nvSpPr>
        <p:spPr>
          <a:xfrm>
            <a:off x="518777" y="6382310"/>
            <a:ext cx="2834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0CE6F-027E-4497-AE86-482B28D359E5}"/>
              </a:ext>
            </a:extLst>
          </p:cNvPr>
          <p:cNvSpPr txBox="1"/>
          <p:nvPr/>
        </p:nvSpPr>
        <p:spPr>
          <a:xfrm>
            <a:off x="4724400" y="6417416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914400" y="685800"/>
            <a:ext cx="7315200" cy="25908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066799" y="3012510"/>
            <a:ext cx="7010401" cy="3124200"/>
          </a:xfrm>
          <a:prstGeom prst="doubleWave">
            <a:avLst>
              <a:gd name="adj1" fmla="val 6250"/>
              <a:gd name="adj2" fmla="val -62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আয়ে বিভিন্ন খাতের অবদান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67552" y="685800"/>
            <a:ext cx="4038600" cy="990600"/>
          </a:xfrm>
          <a:prstGeom prst="cloudCallout">
            <a:avLst>
              <a:gd name="adj1" fmla="val -17"/>
              <a:gd name="adj2" fmla="val 157785"/>
            </a:avLst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7593" y="2133600"/>
            <a:ext cx="7634702" cy="3657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জাতীয় উৎপাদন বা আয় বৃ্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দ্ধিতে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খাত ভূমিকা পালন করে তা ব্যাখ্যা করতে পারবে।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আয়ের বিভিন্ন খাতের তালিকা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37C17A70-323E-40D4-9122-F8AFBECBF880}"/>
              </a:ext>
            </a:extLst>
          </p:cNvPr>
          <p:cNvSpPr/>
          <p:nvPr/>
        </p:nvSpPr>
        <p:spPr>
          <a:xfrm>
            <a:off x="946193" y="2667000"/>
            <a:ext cx="4572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460ABAB1-B10B-4024-9E2B-9FEA61DB53C4}"/>
              </a:ext>
            </a:extLst>
          </p:cNvPr>
          <p:cNvSpPr/>
          <p:nvPr/>
        </p:nvSpPr>
        <p:spPr>
          <a:xfrm>
            <a:off x="946193" y="4572000"/>
            <a:ext cx="4572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43200" y="5181600"/>
            <a:ext cx="35052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ওবনজ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9624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A5F407-3EDA-4F96-A623-4D171A6EE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38100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39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0" y="533400"/>
            <a:ext cx="3578680" cy="28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90264"/>
            <a:ext cx="3810000" cy="2747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00"/>
          <a:stretch/>
        </p:blipFill>
        <p:spPr>
          <a:xfrm>
            <a:off x="787052" y="3930841"/>
            <a:ext cx="3733800" cy="169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t="14877" r="27500" b="25833"/>
          <a:stretch/>
        </p:blipFill>
        <p:spPr>
          <a:xfrm>
            <a:off x="4818345" y="3831206"/>
            <a:ext cx="3581400" cy="189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A2A881-5CB7-430F-BA6E-5C29FD5AFD36}"/>
              </a:ext>
            </a:extLst>
          </p:cNvPr>
          <p:cNvSpPr txBox="1"/>
          <p:nvPr/>
        </p:nvSpPr>
        <p:spPr>
          <a:xfrm>
            <a:off x="871640" y="3445701"/>
            <a:ext cx="2045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B0AEF-B303-43F2-B8B7-A909EFE08F77}"/>
              </a:ext>
            </a:extLst>
          </p:cNvPr>
          <p:cNvSpPr txBox="1"/>
          <p:nvPr/>
        </p:nvSpPr>
        <p:spPr>
          <a:xfrm>
            <a:off x="5427182" y="3322590"/>
            <a:ext cx="2045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F68E22-F819-4CC8-8800-CEF47093C999}"/>
              </a:ext>
            </a:extLst>
          </p:cNvPr>
          <p:cNvSpPr txBox="1"/>
          <p:nvPr/>
        </p:nvSpPr>
        <p:spPr>
          <a:xfrm>
            <a:off x="1142999" y="5622181"/>
            <a:ext cx="2800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1349A-FDA0-4668-9906-35DA079CC5E8}"/>
              </a:ext>
            </a:extLst>
          </p:cNvPr>
          <p:cNvSpPr txBox="1"/>
          <p:nvPr/>
        </p:nvSpPr>
        <p:spPr>
          <a:xfrm>
            <a:off x="5285948" y="5770927"/>
            <a:ext cx="2114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12" y="826882"/>
            <a:ext cx="3973612" cy="4383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8147"/>
          <a:stretch/>
        </p:blipFill>
        <p:spPr>
          <a:xfrm>
            <a:off x="457201" y="762000"/>
            <a:ext cx="3973612" cy="4383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Up Arrow 3"/>
          <p:cNvSpPr/>
          <p:nvPr/>
        </p:nvSpPr>
        <p:spPr>
          <a:xfrm>
            <a:off x="1371600" y="5181600"/>
            <a:ext cx="3059212" cy="914400"/>
          </a:xfrm>
          <a:prstGeom prst="upArrow">
            <a:avLst>
              <a:gd name="adj1" fmla="val 50000"/>
              <a:gd name="adj2" fmla="val 3942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অভ্যন্তরিন মৎস্য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410200" y="5145945"/>
            <a:ext cx="2994224" cy="1102455"/>
          </a:xfrm>
          <a:prstGeom prst="upArrow">
            <a:avLst>
              <a:gd name="adj1" fmla="val 50000"/>
              <a:gd name="adj2" fmla="val 4772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মৎস্য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491</TotalTime>
  <Words>356</Words>
  <Application>Microsoft Office PowerPoint</Application>
  <PresentationFormat>On-screen Show (4:3)</PresentationFormat>
  <Paragraphs>95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BFM</cp:lastModifiedBy>
  <cp:revision>109</cp:revision>
  <dcterms:created xsi:type="dcterms:W3CDTF">2015-05-01T10:00:34Z</dcterms:created>
  <dcterms:modified xsi:type="dcterms:W3CDTF">2021-03-24T17:25:58Z</dcterms:modified>
</cp:coreProperties>
</file>