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0" r:id="rId2"/>
    <p:sldId id="321" r:id="rId3"/>
    <p:sldId id="259" r:id="rId4"/>
    <p:sldId id="261" r:id="rId5"/>
    <p:sldId id="296" r:id="rId6"/>
    <p:sldId id="315" r:id="rId7"/>
    <p:sldId id="262" r:id="rId8"/>
    <p:sldId id="263" r:id="rId9"/>
    <p:sldId id="319" r:id="rId10"/>
    <p:sldId id="265" r:id="rId11"/>
    <p:sldId id="266" r:id="rId12"/>
    <p:sldId id="267" r:id="rId13"/>
    <p:sldId id="268" r:id="rId14"/>
    <p:sldId id="269" r:id="rId15"/>
    <p:sldId id="286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43BD2ECB-BB69-494D-836F-5ABDBEF9ACD3}">
          <p14:sldIdLst>
            <p14:sldId id="321"/>
            <p14:sldId id="290"/>
            <p14:sldId id="259"/>
            <p14:sldId id="261"/>
            <p14:sldId id="296"/>
            <p14:sldId id="315"/>
            <p14:sldId id="262"/>
            <p14:sldId id="263"/>
            <p14:sldId id="317"/>
            <p14:sldId id="319"/>
          </p14:sldIdLst>
        </p14:section>
        <p14:section name="Untitled Section" id="{5590EFBA-3B54-4A66-A514-BB41053FE9A6}">
          <p14:sldIdLst>
            <p14:sldId id="265"/>
            <p14:sldId id="266"/>
            <p14:sldId id="267"/>
            <p14:sldId id="268"/>
            <p14:sldId id="269"/>
            <p14:sldId id="286"/>
            <p14:sldId id="27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FF33"/>
    <a:srgbClr val="C907A4"/>
    <a:srgbClr val="FEDAFA"/>
    <a:srgbClr val="2D09C7"/>
    <a:srgbClr val="1ABE12"/>
    <a:srgbClr val="C8C808"/>
    <a:srgbClr val="BF1122"/>
    <a:srgbClr val="CA350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57BF45-326D-4CC5-A30A-2E1FB187B1D0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B5B24EA-E311-4AA8-87D9-28002117B293}" type="pres">
      <dgm:prSet presAssocID="{5457BF45-326D-4CC5-A30A-2E1FB187B1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8E7F046-4F40-44C8-8829-54C5DEBBEC4E}" type="presOf" srcId="{5457BF45-326D-4CC5-A30A-2E1FB187B1D0}" destId="{1B5B24EA-E311-4AA8-87D9-28002117B293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DC9EC-B1AF-4636-92E3-A2F867C24F0A}" type="datetimeFigureOut">
              <a:rPr lang="en-US" smtClean="0"/>
              <a:pPr/>
              <a:t>26/3/2021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B6A7A-3900-4988-AABF-8FD3C23CD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757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B6A7A-3900-4988-AABF-8FD3C23CDC8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0504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CE225-1303-4B60-8557-07B15406916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775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CE225-1303-4B60-8557-07B15406916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11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1371600"/>
            <a:ext cx="4133088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অনলাইন ক্লাসে  </a:t>
            </a:r>
          </a:p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6B03405-7833-48CE-AF39-7F68979E4F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95400"/>
            <a:ext cx="30480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1862048"/>
          </a:xfrm>
          <a:prstGeom prst="rect">
            <a:avLst/>
          </a:prstGeom>
          <a:solidFill>
            <a:srgbClr val="66FF33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C907A4"/>
                </a:solidFill>
                <a:latin typeface="NikoshBAN" pitchFamily="2" charset="0"/>
                <a:cs typeface="NikoshBAN" pitchFamily="2" charset="0"/>
              </a:rPr>
              <a:t>সমস্যাঃ০২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514600"/>
            <a:ext cx="8686800" cy="36625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      </a:t>
            </a:r>
            <a:r>
              <a:rPr lang="en-US" sz="8000" b="1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secA+tanA</a:t>
            </a:r>
            <a:r>
              <a:rPr lang="en-US" sz="8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=5/2 </a:t>
            </a:r>
            <a:r>
              <a:rPr lang="bn-BD" sz="72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হলে,</a:t>
            </a:r>
            <a:r>
              <a:rPr lang="en-US" sz="8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secA-tanA</a:t>
            </a:r>
            <a:r>
              <a:rPr lang="bn-BD" sz="80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এর মান </a:t>
            </a:r>
            <a:r>
              <a:rPr lang="en-US" sz="72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bn-BD" sz="72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কর ।</a:t>
            </a:r>
            <a:endParaRPr lang="en-US" sz="7200" b="1" dirty="0">
              <a:solidFill>
                <a:srgbClr val="2D09C7"/>
              </a:solidFill>
              <a:latin typeface="+mj-lt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721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0"/>
            <a:ext cx="8534400" cy="686341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>
                <a:latin typeface="+mj-lt"/>
                <a:cs typeface="NikoshBAN" pitchFamily="2" charset="0"/>
              </a:rPr>
              <a:t>    </a:t>
            </a:r>
            <a:r>
              <a:rPr lang="en-US" sz="3600" b="1" dirty="0">
                <a:solidFill>
                  <a:srgbClr val="FF0000"/>
                </a:solidFill>
                <a:latin typeface="+mj-lt"/>
                <a:cs typeface="NikoshBAN" pitchFamily="2" charset="0"/>
              </a:rPr>
              <a:t>  </a:t>
            </a:r>
            <a:r>
              <a:rPr lang="en-US" sz="3600" b="1" dirty="0" err="1">
                <a:solidFill>
                  <a:srgbClr val="C907A4"/>
                </a:solidFill>
                <a:latin typeface="+mj-lt"/>
                <a:cs typeface="NikoshBAN" pitchFamily="2" charset="0"/>
              </a:rPr>
              <a:t>secA+tanA</a:t>
            </a:r>
            <a:r>
              <a:rPr lang="en-US" sz="36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=5/2 </a:t>
            </a: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>
                <a:latin typeface="+mj-lt"/>
                <a:cs typeface="NikoshBAN" pitchFamily="2" charset="0"/>
              </a:rPr>
              <a:t>      </a:t>
            </a:r>
            <a:r>
              <a:rPr lang="en-US" sz="36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sec</a:t>
            </a:r>
            <a:r>
              <a:rPr lang="en-US" sz="3600" b="1" baseline="30000" dirty="0">
                <a:solidFill>
                  <a:srgbClr val="C907A4"/>
                </a:solidFill>
                <a:latin typeface="+mj-lt"/>
                <a:cs typeface="NikoshBAN" pitchFamily="2" charset="0"/>
              </a:rPr>
              <a:t>2</a:t>
            </a:r>
            <a:r>
              <a:rPr lang="en-US" sz="36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A-tan</a:t>
            </a:r>
            <a:r>
              <a:rPr lang="en-US" sz="3600" b="1" baseline="30000" dirty="0">
                <a:solidFill>
                  <a:srgbClr val="C907A4"/>
                </a:solidFill>
                <a:latin typeface="+mj-lt"/>
                <a:cs typeface="NikoshBAN" pitchFamily="2" charset="0"/>
              </a:rPr>
              <a:t>2</a:t>
            </a:r>
            <a:r>
              <a:rPr lang="en-US" sz="36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A=1 </a:t>
            </a:r>
          </a:p>
          <a:p>
            <a:r>
              <a:rPr lang="en-US" sz="2800" b="1" dirty="0">
                <a:latin typeface="+mj-lt"/>
                <a:cs typeface="NikoshBAN" pitchFamily="2" charset="0"/>
              </a:rPr>
              <a:t>   </a:t>
            </a:r>
            <a:r>
              <a:rPr lang="bn-BD" sz="2400" b="1" dirty="0">
                <a:latin typeface="+mj-lt"/>
                <a:cs typeface="NikoshBAN" pitchFamily="2" charset="0"/>
              </a:rPr>
              <a:t>বা,</a:t>
            </a:r>
            <a:r>
              <a:rPr lang="en-US" sz="3600" b="1" dirty="0">
                <a:latin typeface="+mj-lt"/>
                <a:cs typeface="NikoshBAN" pitchFamily="2" charset="0"/>
              </a:rPr>
              <a:t> (</a:t>
            </a:r>
            <a:r>
              <a:rPr lang="en-US" sz="3600" b="1" dirty="0" err="1">
                <a:latin typeface="+mj-lt"/>
                <a:cs typeface="NikoshBAN" pitchFamily="2" charset="0"/>
              </a:rPr>
              <a:t>secA+tanA</a:t>
            </a:r>
            <a:r>
              <a:rPr lang="en-US" sz="3600" b="1" dirty="0">
                <a:latin typeface="+mj-lt"/>
                <a:cs typeface="NikoshBAN" pitchFamily="2" charset="0"/>
              </a:rPr>
              <a:t>)(</a:t>
            </a:r>
            <a:r>
              <a:rPr lang="en-US" sz="3600" b="1" dirty="0" err="1">
                <a:latin typeface="+mj-lt"/>
                <a:cs typeface="NikoshBAN" pitchFamily="2" charset="0"/>
              </a:rPr>
              <a:t>secA-tanA</a:t>
            </a:r>
            <a:r>
              <a:rPr lang="en-US" sz="3600" b="1" dirty="0">
                <a:latin typeface="+mj-lt"/>
                <a:cs typeface="NikoshBAN" pitchFamily="2" charset="0"/>
              </a:rPr>
              <a:t>)=1 </a:t>
            </a:r>
          </a:p>
          <a:p>
            <a:r>
              <a:rPr lang="en-US" sz="24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   </a:t>
            </a:r>
            <a:r>
              <a:rPr lang="bn-BD" sz="24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বা</a:t>
            </a:r>
            <a:r>
              <a:rPr lang="bn-BD" sz="28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,</a:t>
            </a:r>
            <a:r>
              <a:rPr lang="en-US" sz="36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 5/2(</a:t>
            </a:r>
            <a:r>
              <a:rPr lang="en-US" sz="3600" b="1" dirty="0" err="1">
                <a:solidFill>
                  <a:srgbClr val="C907A4"/>
                </a:solidFill>
                <a:latin typeface="+mj-lt"/>
                <a:cs typeface="NikoshBAN" pitchFamily="2" charset="0"/>
              </a:rPr>
              <a:t>secA-tanA</a:t>
            </a:r>
            <a:r>
              <a:rPr lang="en-US" sz="36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)=1 </a:t>
            </a:r>
          </a:p>
          <a:p>
            <a:r>
              <a:rPr lang="en-US" sz="2400" b="1" dirty="0">
                <a:latin typeface="+mj-lt"/>
                <a:cs typeface="NikoshBAN" pitchFamily="2" charset="0"/>
              </a:rPr>
              <a:t>   </a:t>
            </a:r>
            <a:r>
              <a:rPr lang="bn-BD" sz="2400" b="1" dirty="0">
                <a:latin typeface="+mj-lt"/>
                <a:cs typeface="NikoshBAN" pitchFamily="2" charset="0"/>
              </a:rPr>
              <a:t>বা,</a:t>
            </a:r>
            <a:r>
              <a:rPr lang="en-US" sz="3600" b="1" dirty="0">
                <a:latin typeface="+mj-lt"/>
                <a:cs typeface="NikoshBAN" pitchFamily="2" charset="0"/>
              </a:rPr>
              <a:t> </a:t>
            </a:r>
            <a:r>
              <a:rPr lang="en-US" sz="3600" b="1" dirty="0" err="1">
                <a:latin typeface="+mj-lt"/>
                <a:cs typeface="NikoshBAN" pitchFamily="2" charset="0"/>
              </a:rPr>
              <a:t>secA-tanA</a:t>
            </a:r>
            <a:r>
              <a:rPr lang="en-US" sz="3600" b="1" dirty="0">
                <a:latin typeface="+mj-lt"/>
                <a:cs typeface="NikoshBAN" pitchFamily="2" charset="0"/>
              </a:rPr>
              <a:t>=2/5</a:t>
            </a:r>
          </a:p>
          <a:p>
            <a:r>
              <a:rPr lang="en-US" sz="3600" b="1" dirty="0">
                <a:latin typeface="+mj-lt"/>
                <a:cs typeface="NikoshBAN" pitchFamily="2" charset="0"/>
              </a:rPr>
              <a:t>            </a:t>
            </a:r>
            <a:r>
              <a:rPr lang="en-US" sz="3600" b="1" dirty="0">
                <a:solidFill>
                  <a:srgbClr val="FF0000"/>
                </a:solidFill>
                <a:latin typeface="+mj-lt"/>
                <a:cs typeface="NikoshBAN" pitchFamily="2" charset="0"/>
              </a:rPr>
              <a:t>  Ans. 2/5</a:t>
            </a:r>
          </a:p>
          <a:p>
            <a:endParaRPr lang="en-US" sz="4000" b="1" dirty="0">
              <a:latin typeface="+mj-lt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145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0"/>
            <a:ext cx="640080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074" y="1200329"/>
            <a:ext cx="9144000" cy="59093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5400" b="1" dirty="0">
              <a:solidFill>
                <a:srgbClr val="FF0000"/>
              </a:solidFill>
              <a:latin typeface="+mj-lt"/>
            </a:endParaRPr>
          </a:p>
          <a:p>
            <a:endParaRPr lang="en-US" sz="5400" b="1" dirty="0">
              <a:solidFill>
                <a:srgbClr val="FF0000"/>
              </a:solidFill>
              <a:latin typeface="+mj-lt"/>
            </a:endParaRPr>
          </a:p>
          <a:p>
            <a:endParaRPr lang="en-US" sz="5400" b="1" dirty="0">
              <a:solidFill>
                <a:srgbClr val="FF0000"/>
              </a:solidFill>
              <a:latin typeface="+mj-lt"/>
            </a:endParaRPr>
          </a:p>
          <a:p>
            <a:endParaRPr lang="en-US" sz="5400" b="1" dirty="0">
              <a:solidFill>
                <a:srgbClr val="FF0000"/>
              </a:solidFill>
              <a:latin typeface="+mj-lt"/>
            </a:endParaRPr>
          </a:p>
          <a:p>
            <a:endParaRPr lang="en-US" sz="5400" b="1" dirty="0">
              <a:solidFill>
                <a:srgbClr val="FF0000"/>
              </a:solidFill>
              <a:latin typeface="+mj-lt"/>
            </a:endParaRPr>
          </a:p>
          <a:p>
            <a:endParaRPr lang="en-US" sz="5400" b="1" dirty="0">
              <a:solidFill>
                <a:srgbClr val="FF0000"/>
              </a:solidFill>
              <a:latin typeface="+mj-lt"/>
            </a:endParaRPr>
          </a:p>
          <a:p>
            <a:endParaRPr lang="en-US" sz="5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43087"/>
            <a:ext cx="3886200" cy="3414713"/>
          </a:xfrm>
          <a:prstGeom prst="rect">
            <a:avLst/>
          </a:prstGeom>
          <a:solidFill>
            <a:srgbClr val="66FF33"/>
          </a:solidFill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229101" y="1424928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1000" y="5105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58200" y="5257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8968F1E-D481-40ED-A28C-09D7FFD6406F}"/>
              </a:ext>
            </a:extLst>
          </p:cNvPr>
          <p:cNvSpPr txBox="1"/>
          <p:nvPr/>
        </p:nvSpPr>
        <p:spPr>
          <a:xfrm>
            <a:off x="304800" y="1600200"/>
            <a:ext cx="35814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1A84624-6CDC-4202-9C99-A574B8D0325D}"/>
              </a:ext>
            </a:extLst>
          </p:cNvPr>
          <p:cNvSpPr txBox="1"/>
          <p:nvPr/>
        </p:nvSpPr>
        <p:spPr>
          <a:xfrm>
            <a:off x="304800" y="1843087"/>
            <a:ext cx="3924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A4314E7-B8C0-4C80-820E-9B6B8DBEBDCF}"/>
              </a:ext>
            </a:extLst>
          </p:cNvPr>
          <p:cNvSpPr txBox="1"/>
          <p:nvPr/>
        </p:nvSpPr>
        <p:spPr>
          <a:xfrm>
            <a:off x="413084" y="1610647"/>
            <a:ext cx="3745832" cy="3970318"/>
          </a:xfrm>
          <a:prstGeom prst="rect">
            <a:avLst/>
          </a:prstGeom>
          <a:solidFill>
            <a:srgbClr val="66FF33"/>
          </a:solidFill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907A4"/>
                </a:solidFill>
                <a:latin typeface="+mj-lt"/>
              </a:rPr>
              <a:t>  </a:t>
            </a:r>
          </a:p>
          <a:p>
            <a:r>
              <a:rPr lang="en-US" sz="3600" b="1" dirty="0">
                <a:solidFill>
                  <a:srgbClr val="C907A4"/>
                </a:solidFill>
                <a:latin typeface="+mj-lt"/>
              </a:rPr>
              <a:t>   </a:t>
            </a:r>
            <a:r>
              <a:rPr lang="en-US" sz="3600" b="1" dirty="0" err="1">
                <a:solidFill>
                  <a:srgbClr val="C907A4"/>
                </a:solidFill>
                <a:latin typeface="+mj-lt"/>
              </a:rPr>
              <a:t>sinA</a:t>
            </a:r>
            <a:r>
              <a:rPr lang="en-US" sz="3600" b="1" dirty="0">
                <a:solidFill>
                  <a:srgbClr val="C907A4"/>
                </a:solidFill>
                <a:latin typeface="+mj-lt"/>
              </a:rPr>
              <a:t>= </a:t>
            </a:r>
            <a:r>
              <a:rPr lang="bn-BD" sz="3600" b="1" dirty="0">
                <a:solidFill>
                  <a:srgbClr val="C907A4"/>
                </a:solidFill>
                <a:latin typeface="NikoshBAN" pitchFamily="2" charset="0"/>
                <a:cs typeface="NikoshBAN" pitchFamily="2" charset="0"/>
              </a:rPr>
              <a:t>কী?</a:t>
            </a:r>
            <a:endParaRPr lang="en-US" sz="3600" b="1" dirty="0">
              <a:solidFill>
                <a:srgbClr val="C907A4"/>
              </a:solidFill>
              <a:latin typeface="+mj-lt"/>
            </a:endParaRPr>
          </a:p>
          <a:p>
            <a:r>
              <a:rPr lang="en-US" sz="3600" b="1" dirty="0">
                <a:solidFill>
                  <a:srgbClr val="C907A4"/>
                </a:solidFill>
                <a:latin typeface="+mj-lt"/>
              </a:rPr>
              <a:t>   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cosA</a:t>
            </a:r>
            <a:r>
              <a:rPr lang="en-US" sz="3600" b="1" dirty="0">
                <a:latin typeface="+mj-lt"/>
              </a:rPr>
              <a:t>=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কী?</a:t>
            </a:r>
            <a:endParaRPr lang="en-US" sz="3600" b="1" dirty="0">
              <a:latin typeface="+mj-lt"/>
            </a:endParaRPr>
          </a:p>
          <a:p>
            <a:r>
              <a:rPr lang="en-US" sz="3600" b="1" dirty="0">
                <a:solidFill>
                  <a:srgbClr val="C907A4"/>
                </a:solidFill>
                <a:latin typeface="+mj-lt"/>
              </a:rPr>
              <a:t>    </a:t>
            </a:r>
            <a:r>
              <a:rPr lang="en-US" sz="3600" b="1" dirty="0" err="1">
                <a:solidFill>
                  <a:srgbClr val="C907A4"/>
                </a:solidFill>
                <a:latin typeface="+mj-lt"/>
              </a:rPr>
              <a:t>tanA</a:t>
            </a:r>
            <a:r>
              <a:rPr lang="en-US" sz="3600" b="1" dirty="0">
                <a:solidFill>
                  <a:srgbClr val="C907A4"/>
                </a:solidFill>
                <a:latin typeface="+mj-lt"/>
              </a:rPr>
              <a:t>= </a:t>
            </a:r>
            <a:r>
              <a:rPr lang="bn-BD" sz="3600" b="1" dirty="0">
                <a:solidFill>
                  <a:srgbClr val="C907A4"/>
                </a:solidFill>
                <a:latin typeface="NikoshBAN" pitchFamily="2" charset="0"/>
                <a:cs typeface="NikoshBAN" pitchFamily="2" charset="0"/>
              </a:rPr>
              <a:t>কী?</a:t>
            </a:r>
            <a:endParaRPr lang="en-US" sz="3600" b="1" dirty="0">
              <a:solidFill>
                <a:srgbClr val="C907A4"/>
              </a:solidFill>
              <a:latin typeface="+mj-lt"/>
            </a:endParaRPr>
          </a:p>
          <a:p>
            <a:r>
              <a:rPr lang="en-US" sz="3600" b="1" dirty="0" err="1">
                <a:latin typeface="+mj-lt"/>
              </a:rPr>
              <a:t>cosecA</a:t>
            </a:r>
            <a:r>
              <a:rPr lang="en-US" sz="3600" b="1" dirty="0">
                <a:latin typeface="+mj-lt"/>
              </a:rPr>
              <a:t>=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কী?</a:t>
            </a:r>
            <a:r>
              <a:rPr lang="en-US" sz="3600" b="1" dirty="0">
                <a:latin typeface="+mj-lt"/>
              </a:rPr>
              <a:t> </a:t>
            </a:r>
          </a:p>
          <a:p>
            <a:r>
              <a:rPr lang="en-US" sz="3600" b="1" dirty="0">
                <a:solidFill>
                  <a:srgbClr val="C907A4"/>
                </a:solidFill>
                <a:latin typeface="+mj-lt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+mj-lt"/>
              </a:rPr>
              <a:t>secA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= </a:t>
            </a:r>
            <a:r>
              <a:rPr lang="bn-BD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কী?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  <a:p>
            <a:r>
              <a:rPr lang="en-US" sz="3600" b="1" dirty="0">
                <a:solidFill>
                  <a:srgbClr val="C907A4"/>
                </a:solidFill>
                <a:latin typeface="+mj-lt"/>
              </a:rPr>
              <a:t>      </a:t>
            </a:r>
            <a:r>
              <a:rPr lang="en-US" sz="3600" b="1" dirty="0" err="1">
                <a:latin typeface="+mj-lt"/>
              </a:rPr>
              <a:t>cotA</a:t>
            </a:r>
            <a:r>
              <a:rPr lang="en-US" sz="3600" b="1" dirty="0">
                <a:latin typeface="+mj-lt"/>
              </a:rPr>
              <a:t>=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কী?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09826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  <p:bldP spid="8" grpId="0"/>
      <p:bldP spid="1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52400"/>
            <a:ext cx="67056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686800" cy="378565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                  </a:t>
            </a:r>
            <a:endParaRPr lang="en-US" sz="4000" b="1" u="sng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dirty="0">
                <a:latin typeface="+mj-lt"/>
                <a:cs typeface="NikoshBAN" pitchFamily="2" charset="0"/>
              </a:rPr>
              <a:t>                  </a:t>
            </a:r>
            <a:r>
              <a:rPr lang="en-US" sz="4000" b="1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cosA</a:t>
            </a:r>
            <a:r>
              <a:rPr lang="en-US" sz="4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=4/5</a:t>
            </a:r>
            <a:r>
              <a:rPr lang="en-US" sz="40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হলে,</a:t>
            </a:r>
            <a:r>
              <a:rPr lang="en-US" sz="4000" b="1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A</a:t>
            </a:r>
            <a:r>
              <a:rPr lang="en-US" sz="4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কোণের অন্যান্য </a:t>
            </a:r>
            <a:r>
              <a:rPr lang="en-US" sz="4000" b="1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ত্রি</a:t>
            </a:r>
            <a:r>
              <a:rPr lang="bn-BD" sz="4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কোণমিতিক অনুপাতসমূহ </a:t>
            </a:r>
            <a:r>
              <a:rPr lang="en-US" sz="4000" b="1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নির্ণ</a:t>
            </a:r>
            <a:r>
              <a:rPr lang="bn-BD" sz="4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য় কর । </a:t>
            </a:r>
          </a:p>
          <a:p>
            <a:r>
              <a:rPr lang="en-US" sz="4000" dirty="0">
                <a:latin typeface="+mj-lt"/>
                <a:cs typeface="NikoshBAN" pitchFamily="2" charset="0"/>
              </a:rPr>
              <a:t>                      </a:t>
            </a:r>
            <a:endParaRPr lang="en-US" sz="4000" b="1" u="sng" dirty="0">
              <a:solidFill>
                <a:srgbClr val="FF0000"/>
              </a:solidFill>
              <a:latin typeface="+mj-lt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dirty="0">
                <a:latin typeface="+mj-lt"/>
                <a:cs typeface="NikoshBAN" pitchFamily="2" charset="0"/>
              </a:rPr>
              <a:t>            </a:t>
            </a:r>
            <a:r>
              <a:rPr lang="en-US" sz="4000" b="1" dirty="0" err="1">
                <a:latin typeface="+mj-lt"/>
                <a:cs typeface="NikoshBAN" pitchFamily="2" charset="0"/>
              </a:rPr>
              <a:t>cotB</a:t>
            </a:r>
            <a:r>
              <a:rPr lang="en-US" sz="4000" b="1" dirty="0">
                <a:latin typeface="+mj-lt"/>
                <a:cs typeface="NikoshBAN" pitchFamily="2" charset="0"/>
              </a:rPr>
              <a:t>=11/5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হলে,</a:t>
            </a:r>
            <a:r>
              <a:rPr lang="en-US" sz="4000" b="1" dirty="0">
                <a:latin typeface="+mj-lt"/>
                <a:cs typeface="NikoshBAN" pitchFamily="2" charset="0"/>
              </a:rPr>
              <a:t>B </a:t>
            </a:r>
            <a:r>
              <a:rPr lang="bn-BD" sz="4000" b="1" dirty="0">
                <a:latin typeface="+mj-lt"/>
                <a:cs typeface="NikoshBAN" pitchFamily="2" charset="0"/>
              </a:rPr>
              <a:t>কোণের অন্যান্য </a:t>
            </a:r>
            <a:r>
              <a:rPr lang="en-US" sz="4000" b="1" dirty="0" err="1">
                <a:latin typeface="+mj-lt"/>
                <a:cs typeface="NikoshBAN" pitchFamily="2" charset="0"/>
              </a:rPr>
              <a:t>ত্রি</a:t>
            </a:r>
            <a:r>
              <a:rPr lang="bn-BD" sz="4000" b="1" dirty="0">
                <a:latin typeface="+mj-lt"/>
                <a:cs typeface="NikoshBAN" pitchFamily="2" charset="0"/>
              </a:rPr>
              <a:t>কোণমিতিক অনুপাতসমূহ  </a:t>
            </a:r>
            <a:r>
              <a:rPr lang="en-US" sz="4000" b="1" dirty="0" err="1">
                <a:latin typeface="+mj-lt"/>
                <a:cs typeface="NikoshBAN" pitchFamily="2" charset="0"/>
              </a:rPr>
              <a:t>নির্ণ</a:t>
            </a:r>
            <a:r>
              <a:rPr lang="bn-BD" sz="4000" b="1" dirty="0">
                <a:latin typeface="+mj-lt"/>
                <a:cs typeface="NikoshBAN" pitchFamily="2" charset="0"/>
              </a:rPr>
              <a:t>য় কর ।</a:t>
            </a:r>
            <a:r>
              <a:rPr lang="en-US" sz="4000" b="1" dirty="0">
                <a:latin typeface="+mj-lt"/>
                <a:cs typeface="NikoshBAN" pitchFamily="2" charset="0"/>
              </a:rPr>
              <a:t>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45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2400"/>
            <a:ext cx="6934200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610600" cy="3970318"/>
          </a:xfrm>
          <a:prstGeom prst="rect">
            <a:avLst/>
          </a:prstGeom>
          <a:solidFill>
            <a:srgbClr val="66FF33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সূক্ষ্মকোণের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? 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২।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সূক্ষ্মকোণ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? 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অতিভুজ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?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 ৪।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অতিভুজ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?  </a:t>
            </a:r>
          </a:p>
          <a:p>
            <a:r>
              <a:rPr lang="en-US" sz="3600" b="1" dirty="0">
                <a:solidFill>
                  <a:srgbClr val="BF112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? 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 ৬। </a:t>
            </a:r>
            <a:r>
              <a:rPr lang="en-US" sz="3600" b="1" dirty="0">
                <a:latin typeface="+mj-lt"/>
                <a:cs typeface="NikoshBAN" pitchFamily="2" charset="0"/>
              </a:rPr>
              <a:t>sec</a:t>
            </a:r>
            <a:r>
              <a:rPr lang="en-US" sz="3600" b="1" baseline="30000" dirty="0">
                <a:latin typeface="+mj-lt"/>
                <a:cs typeface="NikoshBAN" pitchFamily="2" charset="0"/>
              </a:rPr>
              <a:t>2</a:t>
            </a:r>
            <a:r>
              <a:rPr lang="el-GR" sz="3600" b="1" dirty="0">
                <a:latin typeface="Calibri"/>
                <a:cs typeface="NikoshBAN" pitchFamily="2" charset="0"/>
              </a:rPr>
              <a:t>θ</a:t>
            </a:r>
            <a:r>
              <a:rPr lang="en-US" sz="3600" b="1" dirty="0">
                <a:latin typeface="Calibri"/>
                <a:cs typeface="NikoshBAN" pitchFamily="2" charset="0"/>
              </a:rPr>
              <a:t>-1=</a:t>
            </a:r>
            <a:r>
              <a:rPr lang="bn-BD" sz="3600" b="1" dirty="0">
                <a:latin typeface="Calibri"/>
                <a:cs typeface="NikoshBAN" pitchFamily="2" charset="0"/>
              </a:rPr>
              <a:t>কত ?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  ৭</a:t>
            </a:r>
            <a:r>
              <a:rPr lang="bn-BD" sz="3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1+cosec</a:t>
            </a:r>
            <a:r>
              <a:rPr lang="en-US" sz="3600" b="1" baseline="300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2</a:t>
            </a:r>
            <a:r>
              <a:rPr lang="el-GR" sz="3600" b="1" dirty="0">
                <a:solidFill>
                  <a:srgbClr val="2D09C7"/>
                </a:solidFill>
                <a:latin typeface="Calibri"/>
                <a:cs typeface="NikoshBAN" pitchFamily="2" charset="0"/>
              </a:rPr>
              <a:t>θ</a:t>
            </a:r>
            <a:r>
              <a:rPr lang="en-US" sz="3600" b="1" dirty="0">
                <a:solidFill>
                  <a:srgbClr val="2D09C7"/>
                </a:solidFill>
                <a:latin typeface="Calibri"/>
                <a:cs typeface="NikoshBAN" pitchFamily="2" charset="0"/>
              </a:rPr>
              <a:t>=</a:t>
            </a:r>
            <a:r>
              <a:rPr lang="bn-BD" sz="3600" b="1" dirty="0">
                <a:solidFill>
                  <a:srgbClr val="2D09C7"/>
                </a:solidFill>
                <a:latin typeface="Calibri"/>
                <a:cs typeface="NikoshBAN" pitchFamily="2" charset="0"/>
              </a:rPr>
              <a:t>কত ?</a:t>
            </a:r>
            <a:endParaRPr lang="bn-BD" sz="3600" b="1" dirty="0">
              <a:solidFill>
                <a:srgbClr val="2D09C7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392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3306763"/>
          </a:xfrm>
          <a:solidFill>
            <a:schemeClr val="bg2">
              <a:lumMod val="75000"/>
            </a:schemeClr>
          </a:solidFill>
          <a:ln w="190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       </a:t>
            </a:r>
            <a:r>
              <a:rPr lang="en-US" sz="4000" b="1" dirty="0"/>
              <a:t>13secA=15 </a:t>
            </a:r>
            <a:r>
              <a:rPr lang="en-US" sz="4000" b="1" dirty="0" err="1"/>
              <a:t>এবং</a:t>
            </a:r>
            <a:r>
              <a:rPr lang="en-US" sz="4000" b="1" dirty="0"/>
              <a:t> B= </a:t>
            </a:r>
            <a:r>
              <a:rPr lang="en-US" sz="4000" b="1" dirty="0" err="1"/>
              <a:t>এক</a:t>
            </a:r>
            <a:r>
              <a:rPr lang="en-US" sz="4000" b="1" dirty="0"/>
              <a:t> </a:t>
            </a:r>
            <a:r>
              <a:rPr lang="en-US" sz="4000" b="1" dirty="0" err="1"/>
              <a:t>সমকোণ</a:t>
            </a:r>
            <a:r>
              <a:rPr lang="en-US" sz="4000" b="1" dirty="0"/>
              <a:t> </a:t>
            </a:r>
            <a:r>
              <a:rPr lang="en-US" sz="4000" b="1" dirty="0" err="1"/>
              <a:t>হলে</a:t>
            </a:r>
            <a:r>
              <a:rPr lang="en-US" sz="4000" b="1" dirty="0"/>
              <a:t>, C </a:t>
            </a:r>
            <a:r>
              <a:rPr lang="en-US" sz="4000" b="1" dirty="0" err="1"/>
              <a:t>কোণের</a:t>
            </a:r>
            <a:r>
              <a:rPr lang="en-US" sz="4000" b="1" dirty="0"/>
              <a:t> </a:t>
            </a:r>
            <a:r>
              <a:rPr lang="en-US" sz="4000" b="1" dirty="0" err="1"/>
              <a:t>অন্যান্য</a:t>
            </a:r>
            <a:r>
              <a:rPr lang="en-US" sz="4000" b="1" dirty="0"/>
              <a:t> </a:t>
            </a:r>
            <a:r>
              <a:rPr lang="en-US" sz="4000" b="1" dirty="0" err="1"/>
              <a:t>ত্রিকোণমিতিক</a:t>
            </a:r>
            <a:r>
              <a:rPr lang="en-US" sz="4000" b="1" dirty="0"/>
              <a:t> </a:t>
            </a:r>
            <a:r>
              <a:rPr lang="en-US" sz="4000" b="1" dirty="0" err="1"/>
              <a:t>অনুপাতগুলো</a:t>
            </a:r>
            <a:r>
              <a:rPr lang="en-US" sz="4000" b="1" dirty="0"/>
              <a:t> </a:t>
            </a:r>
            <a:r>
              <a:rPr lang="en-US" sz="4000" b="1" dirty="0" err="1"/>
              <a:t>নির্ণয়</a:t>
            </a:r>
            <a:r>
              <a:rPr lang="en-US" sz="4000" b="1" dirty="0"/>
              <a:t> </a:t>
            </a:r>
            <a:r>
              <a:rPr lang="en-US" sz="4000" b="1" dirty="0" err="1"/>
              <a:t>করো</a:t>
            </a:r>
            <a:r>
              <a:rPr lang="en-US" sz="4000" b="1" dirty="0"/>
              <a:t>।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274638"/>
            <a:ext cx="4343400" cy="1143000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ড়ি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র কাজ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92736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1981200"/>
            <a:ext cx="4572000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সকলকে </a:t>
            </a:r>
          </a:p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80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33400"/>
            <a:ext cx="3328416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514600"/>
            <a:ext cx="3849329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বিলাস কান্তি দাস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উরকিরচর উচ্চ বিদ্যালয়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রাউজান, চট্টগ্রাম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E-mail: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bilashm1967@gmail.com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2514600"/>
            <a:ext cx="3124200" cy="31700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শ্রেণি-৯ম ও ১০ম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বিষয়-গণিত      অধ্যায়-৯ম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ত্রিকোণমিতিক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অনুপাত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সময়-৪৫ মিনিট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G_20201230_1700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381000"/>
            <a:ext cx="1447801" cy="1772817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4061655810"/>
              </p:ext>
            </p:extLst>
          </p:nvPr>
        </p:nvGraphicFramePr>
        <p:xfrm>
          <a:off x="62345" y="-1172"/>
          <a:ext cx="9081655" cy="1628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3548" y="1066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5040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2623" y="3587958"/>
            <a:ext cx="342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</a:t>
            </a:r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7799"/>
            <a:ext cx="3117273" cy="2101333"/>
          </a:xfrm>
          <a:prstGeom prst="rect">
            <a:avLst/>
          </a:prstGeom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 flipV="1">
            <a:off x="3429000" y="3257490"/>
            <a:ext cx="445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θ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73622" y="2376417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লম্ব বা</a:t>
            </a:r>
            <a:r>
              <a:rPr lang="en-US" sz="1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বিপরীত বাহু</a:t>
            </a:r>
            <a:endParaRPr lang="en-US" sz="1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5548" y="3657352"/>
            <a:ext cx="2506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ভূমি বা সন্নিহিত বাহু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600200"/>
            <a:ext cx="3124200" cy="2179951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5562600" y="1219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62600" y="36824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832272" y="3733800"/>
            <a:ext cx="69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37468" y="1781999"/>
            <a:ext cx="130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θ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 rot="3802735">
            <a:off x="5799419" y="1772719"/>
            <a:ext cx="917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₎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4665748" y="2310155"/>
            <a:ext cx="194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b="1" dirty="0">
                <a:solidFill>
                  <a:srgbClr val="FF0000"/>
                </a:solidFill>
              </a:rPr>
              <a:t>ভূমি বা সন্নিহিত বাহু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42837">
            <a:off x="6685772" y="2225073"/>
            <a:ext cx="1538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FF0000"/>
                </a:solidFill>
              </a:rPr>
              <a:t>   </a:t>
            </a:r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অতিভুজ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399" y="3886200"/>
            <a:ext cx="2743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লম্ব বা বিপরীত বাহু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4196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       ABC </a:t>
            </a:r>
            <a:r>
              <a:rPr lang="bn-BD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এিভুজের </a:t>
            </a:r>
            <a:r>
              <a:rPr lang="en-US" sz="2800" b="1" dirty="0">
                <a:solidFill>
                  <a:srgbClr val="2D09C7"/>
                </a:solidFill>
                <a:latin typeface="Calibri"/>
                <a:cs typeface="NikoshBAN" pitchFamily="2" charset="0"/>
              </a:rPr>
              <a:t>θ</a:t>
            </a:r>
            <a:r>
              <a:rPr lang="bn-BD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কোণের জন্য 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AB </a:t>
            </a:r>
            <a:r>
              <a:rPr lang="en-US" sz="28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বাহুকে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লম্ব বা বিপরীত বাহু,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BC </a:t>
            </a:r>
            <a:r>
              <a:rPr lang="en-US" sz="28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বাহুকে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ভূমি বা সন্নিহিত বাহু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AC </a:t>
            </a:r>
            <a:r>
              <a:rPr lang="en-US" sz="28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বাহুকে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অতিভুজ </a:t>
            </a:r>
            <a:r>
              <a:rPr lang="en-US" sz="28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       DEF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এিভুজের  </a:t>
            </a:r>
            <a:r>
              <a:rPr lang="en-US" sz="2800" b="1" dirty="0">
                <a:latin typeface="Calibri"/>
                <a:cs typeface="NikoshBAN" pitchFamily="2" charset="0"/>
              </a:rPr>
              <a:t>θ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কোণের জন্য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DE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বাহুকে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ভূমি বা সন্নিহিত বাহু,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EF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বাহুকে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লম্ব বা বিপরীত বাহু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DF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বাহুকে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অতিভুজ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Arc 8"/>
          <p:cNvSpPr/>
          <p:nvPr/>
        </p:nvSpPr>
        <p:spPr>
          <a:xfrm rot="12825060">
            <a:off x="3612286" y="3058966"/>
            <a:ext cx="311609" cy="553533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514600" y="381000"/>
            <a:ext cx="4027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নিচের চিত্র দুটি লক্ষ্য কর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2042837">
            <a:off x="2037574" y="2225074"/>
            <a:ext cx="1538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FF0000"/>
                </a:solidFill>
              </a:rPr>
              <a:t>   </a:t>
            </a:r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অতিভুজ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355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6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" grpId="0"/>
      <p:bldP spid="4" grpId="0"/>
      <p:bldP spid="5" grpId="0"/>
      <p:bldP spid="9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229600" cy="15696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C907A4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b="1" dirty="0">
                <a:solidFill>
                  <a:srgbClr val="C907A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C907A4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dirty="0">
                <a:solidFill>
                  <a:srgbClr val="C907A4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209801"/>
            <a:ext cx="8686800" cy="4524315"/>
          </a:xfrm>
          <a:prstGeom prst="rect">
            <a:avLst/>
          </a:prstGeom>
          <a:solidFill>
            <a:srgbClr val="C8C80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96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সূক্ষকোণের</a:t>
            </a:r>
            <a:r>
              <a:rPr lang="en-US" sz="9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9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96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9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06555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1"/>
            <a:ext cx="51816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225689"/>
            <a:ext cx="9144000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. . .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  ১।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সূক্ষ্মকোণের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 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সূক্ষ্মকোণের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অনুপাতগুলোর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পারস্পরিক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।সূক্ষ্মকোণের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50594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47"/>
          <p:cNvGrpSpPr>
            <a:grpSpLocks/>
          </p:cNvGrpSpPr>
          <p:nvPr/>
        </p:nvGrpSpPr>
        <p:grpSpPr bwMode="auto">
          <a:xfrm>
            <a:off x="1312690" y="3066885"/>
            <a:ext cx="2802110" cy="3714915"/>
            <a:chOff x="1143000" y="609600"/>
            <a:chExt cx="3514758" cy="5113642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1143000" y="609600"/>
              <a:ext cx="762000" cy="369310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12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6420" name="TextBox 8"/>
            <p:cNvSpPr txBox="1">
              <a:spLocks noChangeArrowheads="1"/>
            </p:cNvSpPr>
            <p:nvPr/>
          </p:nvSpPr>
          <p:spPr bwMode="auto">
            <a:xfrm>
              <a:off x="2355462" y="886552"/>
              <a:ext cx="609600" cy="6770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700" b="1" dirty="0">
                  <a:solidFill>
                    <a:srgbClr val="FF0000"/>
                  </a:solidFill>
                </a:rPr>
                <a:t>=</a:t>
              </a:r>
            </a:p>
          </p:txBody>
        </p:sp>
        <p:sp>
          <p:nvSpPr>
            <p:cNvPr id="16421" name="TextBox 9"/>
            <p:cNvSpPr txBox="1">
              <a:spLocks noChangeArrowheads="1"/>
            </p:cNvSpPr>
            <p:nvPr/>
          </p:nvSpPr>
          <p:spPr bwMode="auto">
            <a:xfrm>
              <a:off x="3014658" y="714726"/>
              <a:ext cx="1066801" cy="55396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bn-BD" sz="2100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লম্ব</a:t>
              </a:r>
              <a:endParaRPr lang="en-US" sz="21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422" name="TextBox 10"/>
            <p:cNvSpPr txBox="1">
              <a:spLocks noChangeArrowheads="1"/>
            </p:cNvSpPr>
            <p:nvPr/>
          </p:nvSpPr>
          <p:spPr bwMode="auto">
            <a:xfrm>
              <a:off x="2821541" y="1228795"/>
              <a:ext cx="1836217" cy="49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bn-BD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অতিভুজ</a:t>
              </a:r>
              <a:endPara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5" name="Straight Connector 14"/>
            <p:cNvCxnSpPr>
              <a:cxnSpLocks/>
            </p:cNvCxnSpPr>
            <p:nvPr/>
          </p:nvCxnSpPr>
          <p:spPr>
            <a:xfrm>
              <a:off x="2905237" y="1190674"/>
              <a:ext cx="1219200" cy="23812"/>
            </a:xfrm>
            <a:prstGeom prst="lin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27" name="TextBox 8"/>
            <p:cNvSpPr txBox="1">
              <a:spLocks noChangeArrowheads="1"/>
            </p:cNvSpPr>
            <p:nvPr/>
          </p:nvSpPr>
          <p:spPr bwMode="auto">
            <a:xfrm>
              <a:off x="2425851" y="2576876"/>
              <a:ext cx="609600" cy="6770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700" b="1" dirty="0"/>
                <a:t>=</a:t>
              </a:r>
            </a:p>
          </p:txBody>
        </p:sp>
        <p:sp>
          <p:nvSpPr>
            <p:cNvPr id="16428" name="TextBox 9"/>
            <p:cNvSpPr txBox="1">
              <a:spLocks noChangeArrowheads="1"/>
            </p:cNvSpPr>
            <p:nvPr/>
          </p:nvSpPr>
          <p:spPr bwMode="auto">
            <a:xfrm>
              <a:off x="2981208" y="2370267"/>
              <a:ext cx="1066801" cy="55396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bn-BD" sz="2100" b="1" dirty="0">
                  <a:latin typeface="NikoshBAN" pitchFamily="2" charset="0"/>
                  <a:cs typeface="NikoshBAN" pitchFamily="2" charset="0"/>
                </a:rPr>
                <a:t>ভূ্মি</a:t>
              </a:r>
              <a:endParaRPr lang="en-US" sz="21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429" name="TextBox 10"/>
            <p:cNvSpPr txBox="1">
              <a:spLocks noChangeArrowheads="1"/>
            </p:cNvSpPr>
            <p:nvPr/>
          </p:nvSpPr>
          <p:spPr bwMode="auto">
            <a:xfrm>
              <a:off x="2996659" y="2969509"/>
              <a:ext cx="1537674" cy="49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bn-BD" b="1" dirty="0">
                  <a:latin typeface="NikoshBAN" pitchFamily="2" charset="0"/>
                  <a:cs typeface="NikoshBAN" pitchFamily="2" charset="0"/>
                </a:rPr>
                <a:t>অতিভুজ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2" name="Straight Connector 21"/>
            <p:cNvCxnSpPr>
              <a:cxnSpLocks/>
            </p:cNvCxnSpPr>
            <p:nvPr/>
          </p:nvCxnSpPr>
          <p:spPr>
            <a:xfrm>
              <a:off x="2947892" y="2874008"/>
              <a:ext cx="1176545" cy="4771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4" name="TextBox 8"/>
            <p:cNvSpPr txBox="1">
              <a:spLocks noChangeArrowheads="1"/>
            </p:cNvSpPr>
            <p:nvPr/>
          </p:nvSpPr>
          <p:spPr bwMode="auto">
            <a:xfrm>
              <a:off x="2323345" y="4674336"/>
              <a:ext cx="554182" cy="6770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700" b="1" dirty="0">
                  <a:solidFill>
                    <a:srgbClr val="EB05AF"/>
                  </a:solidFill>
                </a:rPr>
                <a:t>=</a:t>
              </a:r>
            </a:p>
          </p:txBody>
        </p:sp>
        <p:sp>
          <p:nvSpPr>
            <p:cNvPr id="16435" name="TextBox 9"/>
            <p:cNvSpPr txBox="1">
              <a:spLocks noChangeArrowheads="1"/>
            </p:cNvSpPr>
            <p:nvPr/>
          </p:nvSpPr>
          <p:spPr bwMode="auto">
            <a:xfrm>
              <a:off x="2868869" y="4495658"/>
              <a:ext cx="1066801" cy="55396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bn-BD" sz="2100" b="1" dirty="0">
                  <a:solidFill>
                    <a:srgbClr val="EB05AF"/>
                  </a:solidFill>
                  <a:latin typeface="NikoshBAN" pitchFamily="2" charset="0"/>
                  <a:cs typeface="NikoshBAN" pitchFamily="2" charset="0"/>
                </a:rPr>
                <a:t>লম্ব</a:t>
              </a:r>
              <a:endParaRPr lang="en-US" sz="2100" b="1" dirty="0">
                <a:solidFill>
                  <a:srgbClr val="EB05AF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436" name="TextBox 10"/>
            <p:cNvSpPr txBox="1">
              <a:spLocks noChangeArrowheads="1"/>
            </p:cNvSpPr>
            <p:nvPr/>
          </p:nvSpPr>
          <p:spPr bwMode="auto">
            <a:xfrm>
              <a:off x="2964785" y="5169278"/>
              <a:ext cx="1219200" cy="55396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bn-BD" sz="2100" b="1" dirty="0">
                  <a:solidFill>
                    <a:srgbClr val="EB05AF"/>
                  </a:solidFill>
                  <a:latin typeface="NikoshBAN" pitchFamily="2" charset="0"/>
                  <a:cs typeface="NikoshBAN" pitchFamily="2" charset="0"/>
                </a:rPr>
                <a:t>ভূমি</a:t>
              </a:r>
              <a:endParaRPr lang="en-US" sz="2100" b="1" dirty="0">
                <a:solidFill>
                  <a:srgbClr val="EB05AF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9" name="Straight Connector 28"/>
            <p:cNvCxnSpPr>
              <a:cxnSpLocks/>
            </p:cNvCxnSpPr>
            <p:nvPr/>
          </p:nvCxnSpPr>
          <p:spPr>
            <a:xfrm>
              <a:off x="2799267" y="5047565"/>
              <a:ext cx="1219200" cy="23812"/>
            </a:xfrm>
            <a:prstGeom prst="line">
              <a:avLst/>
            </a:prstGeom>
            <a:grpFill/>
            <a:ln w="38100">
              <a:solidFill>
                <a:srgbClr val="EB05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474228" y="898276"/>
              <a:ext cx="1102466" cy="67706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700" b="1" dirty="0">
                  <a:solidFill>
                    <a:srgbClr val="FF0000"/>
                  </a:solidFill>
                </a:rPr>
                <a:t>sin</a:t>
              </a:r>
              <a:r>
                <a:rPr lang="el-GR" sz="2700" b="1" dirty="0">
                  <a:solidFill>
                    <a:srgbClr val="FF0000"/>
                  </a:solidFill>
                </a:rPr>
                <a:t>θ</a:t>
              </a:r>
              <a:endParaRPr lang="en-US" sz="3300" b="1" dirty="0">
                <a:solidFill>
                  <a:srgbClr val="FF0000"/>
                </a:solidFill>
              </a:endParaRPr>
            </a:p>
          </p:txBody>
        </p:sp>
        <p:sp>
          <p:nvSpPr>
            <p:cNvPr id="16442" name="TextBox 47"/>
            <p:cNvSpPr txBox="1">
              <a:spLocks noChangeArrowheads="1"/>
            </p:cNvSpPr>
            <p:nvPr/>
          </p:nvSpPr>
          <p:spPr bwMode="auto">
            <a:xfrm>
              <a:off x="1472121" y="2528800"/>
              <a:ext cx="1295732" cy="6770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 dirty="0"/>
                <a:t>cos</a:t>
              </a:r>
              <a:r>
                <a:rPr lang="el-GR" sz="1200" b="1" dirty="0"/>
                <a:t> </a:t>
              </a:r>
              <a:r>
                <a:rPr lang="el-GR" sz="2700" b="1" dirty="0"/>
                <a:t>θ</a:t>
              </a:r>
              <a:endParaRPr lang="en-US" sz="1500" b="1" dirty="0"/>
            </a:p>
          </p:txBody>
        </p:sp>
        <p:sp>
          <p:nvSpPr>
            <p:cNvPr id="16443" name="TextBox 48"/>
            <p:cNvSpPr txBox="1">
              <a:spLocks noChangeArrowheads="1"/>
            </p:cNvSpPr>
            <p:nvPr/>
          </p:nvSpPr>
          <p:spPr bwMode="auto">
            <a:xfrm>
              <a:off x="1312675" y="4674336"/>
              <a:ext cx="1359599" cy="6770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>
                  <a:solidFill>
                    <a:srgbClr val="EB05AF"/>
                  </a:solidFill>
                </a:rPr>
                <a:t>  </a:t>
              </a:r>
              <a:r>
                <a:rPr lang="en-US" sz="2400" b="1" dirty="0">
                  <a:solidFill>
                    <a:srgbClr val="EB05AF"/>
                  </a:solidFill>
                </a:rPr>
                <a:t>tan</a:t>
              </a:r>
              <a:r>
                <a:rPr lang="el-GR" sz="1500" b="1" dirty="0">
                  <a:solidFill>
                    <a:srgbClr val="EB05AF"/>
                  </a:solidFill>
                </a:rPr>
                <a:t> </a:t>
              </a:r>
              <a:r>
                <a:rPr lang="el-GR" sz="2700" b="1" dirty="0">
                  <a:solidFill>
                    <a:srgbClr val="EB05AF"/>
                  </a:solidFill>
                </a:rPr>
                <a:t>θ</a:t>
              </a:r>
              <a:endParaRPr lang="en-US" sz="1500" b="1" dirty="0">
                <a:solidFill>
                  <a:srgbClr val="EB05AF"/>
                </a:solidFill>
              </a:endParaRPr>
            </a:p>
          </p:txBody>
        </p:sp>
      </p:grpSp>
      <p:grpSp>
        <p:nvGrpSpPr>
          <p:cNvPr id="16387" name="Group 88"/>
          <p:cNvGrpSpPr>
            <a:grpSpLocks/>
          </p:cNvGrpSpPr>
          <p:nvPr/>
        </p:nvGrpSpPr>
        <p:grpSpPr bwMode="auto">
          <a:xfrm>
            <a:off x="4419600" y="3143256"/>
            <a:ext cx="4476716" cy="3562344"/>
            <a:chOff x="4807508" y="1513536"/>
            <a:chExt cx="4599275" cy="4198085"/>
          </a:xfrm>
        </p:grpSpPr>
        <p:sp>
          <p:nvSpPr>
            <p:cNvPr id="16392" name="TextBox 8"/>
            <p:cNvSpPr txBox="1">
              <a:spLocks noChangeArrowheads="1"/>
            </p:cNvSpPr>
            <p:nvPr/>
          </p:nvSpPr>
          <p:spPr bwMode="auto">
            <a:xfrm>
              <a:off x="5904722" y="1662742"/>
              <a:ext cx="381482" cy="586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700" b="1" dirty="0">
                  <a:solidFill>
                    <a:srgbClr val="FF0000"/>
                  </a:solidFill>
                </a:rPr>
                <a:t>=</a:t>
              </a:r>
            </a:p>
          </p:txBody>
        </p:sp>
        <p:sp>
          <p:nvSpPr>
            <p:cNvPr id="16393" name="TextBox 9"/>
            <p:cNvSpPr txBox="1">
              <a:spLocks noChangeArrowheads="1"/>
            </p:cNvSpPr>
            <p:nvPr/>
          </p:nvSpPr>
          <p:spPr bwMode="auto">
            <a:xfrm>
              <a:off x="6464636" y="1914994"/>
              <a:ext cx="1001995" cy="47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bn-BD" sz="2100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লম্ব</a:t>
              </a:r>
              <a:endParaRPr lang="en-US" sz="21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394" name="TextBox 10"/>
            <p:cNvSpPr txBox="1">
              <a:spLocks noChangeArrowheads="1"/>
            </p:cNvSpPr>
            <p:nvPr/>
          </p:nvSpPr>
          <p:spPr bwMode="auto">
            <a:xfrm>
              <a:off x="6334985" y="1513536"/>
              <a:ext cx="1261297" cy="426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bn-BD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অতিভুজ</a:t>
              </a:r>
              <a:endParaRPr lang="en-US" sz="21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6" name="Straight Connector 55"/>
            <p:cNvCxnSpPr>
              <a:cxnSpLocks/>
            </p:cNvCxnSpPr>
            <p:nvPr/>
          </p:nvCxnSpPr>
          <p:spPr>
            <a:xfrm flipV="1">
              <a:off x="6436092" y="1949574"/>
              <a:ext cx="1160190" cy="106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9" name="TextBox 8"/>
            <p:cNvSpPr txBox="1">
              <a:spLocks noChangeArrowheads="1"/>
            </p:cNvSpPr>
            <p:nvPr/>
          </p:nvSpPr>
          <p:spPr bwMode="auto">
            <a:xfrm>
              <a:off x="5904492" y="3182338"/>
              <a:ext cx="381712" cy="586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700" b="1" dirty="0"/>
                <a:t>=</a:t>
              </a:r>
            </a:p>
          </p:txBody>
        </p:sp>
        <p:sp>
          <p:nvSpPr>
            <p:cNvPr id="16400" name="TextBox 9"/>
            <p:cNvSpPr txBox="1">
              <a:spLocks noChangeArrowheads="1"/>
            </p:cNvSpPr>
            <p:nvPr/>
          </p:nvSpPr>
          <p:spPr bwMode="auto">
            <a:xfrm>
              <a:off x="6607164" y="3527142"/>
              <a:ext cx="842097" cy="47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bn-BD" sz="2100" b="1" dirty="0">
                  <a:latin typeface="NikoshBAN" pitchFamily="2" charset="0"/>
                  <a:cs typeface="NikoshBAN" pitchFamily="2" charset="0"/>
                </a:rPr>
                <a:t>ভূ্মি</a:t>
              </a:r>
              <a:endParaRPr lang="en-US" sz="21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401" name="TextBox 10"/>
            <p:cNvSpPr txBox="1">
              <a:spLocks noChangeArrowheads="1"/>
            </p:cNvSpPr>
            <p:nvPr/>
          </p:nvSpPr>
          <p:spPr bwMode="auto">
            <a:xfrm>
              <a:off x="6315256" y="2995693"/>
              <a:ext cx="1490855" cy="47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bn-BD" sz="2100" b="1" dirty="0">
                  <a:latin typeface="NikoshBAN" pitchFamily="2" charset="0"/>
                  <a:cs typeface="NikoshBAN" pitchFamily="2" charset="0"/>
                </a:rPr>
                <a:t>অতিভুজ</a:t>
              </a:r>
              <a:endParaRPr lang="en-US" sz="21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3" name="Straight Connector 62"/>
            <p:cNvCxnSpPr>
              <a:cxnSpLocks/>
            </p:cNvCxnSpPr>
            <p:nvPr/>
          </p:nvCxnSpPr>
          <p:spPr>
            <a:xfrm>
              <a:off x="6367293" y="3455163"/>
              <a:ext cx="1321838" cy="114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6" name="TextBox 8"/>
            <p:cNvSpPr txBox="1">
              <a:spLocks noChangeArrowheads="1"/>
            </p:cNvSpPr>
            <p:nvPr/>
          </p:nvSpPr>
          <p:spPr bwMode="auto">
            <a:xfrm>
              <a:off x="5881855" y="5010671"/>
              <a:ext cx="322482" cy="586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700" b="1" dirty="0">
                  <a:solidFill>
                    <a:srgbClr val="EB05AF"/>
                  </a:solidFill>
                </a:rPr>
                <a:t>=</a:t>
              </a:r>
            </a:p>
          </p:txBody>
        </p:sp>
        <p:sp>
          <p:nvSpPr>
            <p:cNvPr id="16407" name="TextBox 9"/>
            <p:cNvSpPr txBox="1">
              <a:spLocks noChangeArrowheads="1"/>
            </p:cNvSpPr>
            <p:nvPr/>
          </p:nvSpPr>
          <p:spPr bwMode="auto">
            <a:xfrm>
              <a:off x="6339641" y="5231677"/>
              <a:ext cx="667996" cy="47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bn-BD" sz="2100" b="1" dirty="0">
                  <a:solidFill>
                    <a:srgbClr val="EB05AF"/>
                  </a:solidFill>
                  <a:latin typeface="NikoshBAN" pitchFamily="2" charset="0"/>
                  <a:cs typeface="NikoshBAN" pitchFamily="2" charset="0"/>
                </a:rPr>
                <a:t>লম্ব</a:t>
              </a:r>
              <a:endParaRPr lang="en-US" sz="2100" b="1" dirty="0">
                <a:solidFill>
                  <a:srgbClr val="EB05AF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408" name="TextBox 10"/>
            <p:cNvSpPr txBox="1">
              <a:spLocks noChangeArrowheads="1"/>
            </p:cNvSpPr>
            <p:nvPr/>
          </p:nvSpPr>
          <p:spPr bwMode="auto">
            <a:xfrm>
              <a:off x="6223190" y="4797592"/>
              <a:ext cx="763424" cy="47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bn-BD" sz="2100" b="1" dirty="0">
                  <a:solidFill>
                    <a:srgbClr val="EB05AF"/>
                  </a:solidFill>
                  <a:latin typeface="NikoshBAN" pitchFamily="2" charset="0"/>
                  <a:cs typeface="NikoshBAN" pitchFamily="2" charset="0"/>
                </a:rPr>
                <a:t>ভূমি</a:t>
              </a:r>
              <a:endParaRPr lang="en-US" sz="2100" b="1" dirty="0">
                <a:solidFill>
                  <a:srgbClr val="EB05AF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70" name="Straight Connector 69"/>
            <p:cNvCxnSpPr>
              <a:cxnSpLocks/>
            </p:cNvCxnSpPr>
            <p:nvPr/>
          </p:nvCxnSpPr>
          <p:spPr>
            <a:xfrm>
              <a:off x="6301937" y="5274102"/>
              <a:ext cx="663696" cy="0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4807508" y="1646854"/>
              <a:ext cx="1261297" cy="5865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700" b="1" dirty="0">
                  <a:solidFill>
                    <a:srgbClr val="FF0000"/>
                  </a:solidFill>
                </a:rPr>
                <a:t>cosec</a:t>
              </a:r>
              <a:r>
                <a:rPr lang="el-GR" sz="2700" b="1" dirty="0">
                  <a:solidFill>
                    <a:srgbClr val="FF0000"/>
                  </a:solidFill>
                </a:rPr>
                <a:t>θ</a:t>
              </a:r>
              <a:endParaRPr lang="en-US" sz="3000" b="1" dirty="0">
                <a:solidFill>
                  <a:srgbClr val="FF0000"/>
                </a:solidFill>
              </a:endParaRPr>
            </a:p>
          </p:txBody>
        </p:sp>
        <p:sp>
          <p:nvSpPr>
            <p:cNvPr id="16414" name="TextBox 47"/>
            <p:cNvSpPr txBox="1">
              <a:spLocks noChangeArrowheads="1"/>
            </p:cNvSpPr>
            <p:nvPr/>
          </p:nvSpPr>
          <p:spPr bwMode="auto">
            <a:xfrm>
              <a:off x="4990782" y="3152378"/>
              <a:ext cx="1078024" cy="586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 dirty="0"/>
                <a:t>sec</a:t>
              </a:r>
              <a:r>
                <a:rPr lang="el-GR" sz="1200" b="1" dirty="0"/>
                <a:t> </a:t>
              </a:r>
              <a:r>
                <a:rPr lang="el-GR" sz="2700" b="1" dirty="0"/>
                <a:t>θ</a:t>
              </a:r>
              <a:endParaRPr lang="en-US" sz="1500" b="1" dirty="0"/>
            </a:p>
          </p:txBody>
        </p:sp>
        <p:sp>
          <p:nvSpPr>
            <p:cNvPr id="16415" name="TextBox 48"/>
            <p:cNvSpPr txBox="1">
              <a:spLocks noChangeArrowheads="1"/>
            </p:cNvSpPr>
            <p:nvPr/>
          </p:nvSpPr>
          <p:spPr bwMode="auto">
            <a:xfrm>
              <a:off x="5072304" y="5010670"/>
              <a:ext cx="996501" cy="586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>
                  <a:solidFill>
                    <a:srgbClr val="EB05AF"/>
                  </a:solidFill>
                </a:rPr>
                <a:t>  </a:t>
              </a:r>
              <a:r>
                <a:rPr lang="en-US" sz="2400" b="1" dirty="0">
                  <a:solidFill>
                    <a:srgbClr val="EB05AF"/>
                  </a:solidFill>
                </a:rPr>
                <a:t>cot</a:t>
              </a:r>
              <a:r>
                <a:rPr lang="el-GR" sz="2700" b="1" dirty="0">
                  <a:solidFill>
                    <a:srgbClr val="EB05AF"/>
                  </a:solidFill>
                </a:rPr>
                <a:t>θ</a:t>
              </a:r>
              <a:endParaRPr lang="en-US" sz="1500" b="1" dirty="0">
                <a:solidFill>
                  <a:srgbClr val="EB05AF"/>
                </a:solidFill>
              </a:endParaRPr>
            </a:p>
          </p:txBody>
        </p:sp>
        <p:sp>
          <p:nvSpPr>
            <p:cNvPr id="16416" name="TextBox 76"/>
            <p:cNvSpPr txBox="1">
              <a:spLocks noChangeArrowheads="1"/>
            </p:cNvSpPr>
            <p:nvPr/>
          </p:nvSpPr>
          <p:spPr bwMode="auto">
            <a:xfrm>
              <a:off x="9120499" y="4114800"/>
              <a:ext cx="286284" cy="319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sz="1200" b="1"/>
            </a:p>
          </p:txBody>
        </p:sp>
      </p:grpSp>
      <p:cxnSp>
        <p:nvCxnSpPr>
          <p:cNvPr id="91" name="Straight Connector 90"/>
          <p:cNvCxnSpPr>
            <a:cxnSpLocks/>
          </p:cNvCxnSpPr>
          <p:nvPr/>
        </p:nvCxnSpPr>
        <p:spPr>
          <a:xfrm>
            <a:off x="4293884" y="3276600"/>
            <a:ext cx="9542" cy="3505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>
            <a:extLst>
              <a:ext uri="{FF2B5EF4-FFF2-40B4-BE49-F238E27FC236}">
                <a16:creationId xmlns="" xmlns:a16="http://schemas.microsoft.com/office/drawing/2014/main" id="{717DD95E-D070-4E95-B92D-2E008C8FE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162" y="231527"/>
            <a:ext cx="3187891" cy="2398888"/>
          </a:xfrm>
          <a:prstGeom prst="rect">
            <a:avLst/>
          </a:prstGeom>
          <a:noFill/>
        </p:spPr>
      </p:pic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21009D3D-CC25-4174-AC5E-EC3BF65A7414}"/>
              </a:ext>
            </a:extLst>
          </p:cNvPr>
          <p:cNvSpPr txBox="1"/>
          <p:nvPr/>
        </p:nvSpPr>
        <p:spPr>
          <a:xfrm>
            <a:off x="3202404" y="-128743"/>
            <a:ext cx="668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76980F19-6077-4B21-8418-01631BAED5FA}"/>
              </a:ext>
            </a:extLst>
          </p:cNvPr>
          <p:cNvSpPr txBox="1"/>
          <p:nvPr/>
        </p:nvSpPr>
        <p:spPr>
          <a:xfrm>
            <a:off x="2743200" y="2438400"/>
            <a:ext cx="49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07091D6C-BC16-43CC-8751-D5ED20381315}"/>
              </a:ext>
            </a:extLst>
          </p:cNvPr>
          <p:cNvSpPr txBox="1"/>
          <p:nvPr/>
        </p:nvSpPr>
        <p:spPr>
          <a:xfrm>
            <a:off x="6408726" y="2601217"/>
            <a:ext cx="542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9690AF7A-CE08-430A-99CB-BB269BF95D55}"/>
              </a:ext>
            </a:extLst>
          </p:cNvPr>
          <p:cNvSpPr txBox="1"/>
          <p:nvPr/>
        </p:nvSpPr>
        <p:spPr>
          <a:xfrm>
            <a:off x="5559997" y="2152181"/>
            <a:ext cx="605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libri"/>
              </a:rPr>
              <a:t>θ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EE49A02D-5F16-4D64-A77C-C2C32B81F308}"/>
              </a:ext>
            </a:extLst>
          </p:cNvPr>
          <p:cNvSpPr txBox="1"/>
          <p:nvPr/>
        </p:nvSpPr>
        <p:spPr>
          <a:xfrm rot="16200000">
            <a:off x="2444969" y="920640"/>
            <a:ext cx="884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লম্ব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578940BB-7A27-494B-8369-7DE428EB8051}"/>
              </a:ext>
            </a:extLst>
          </p:cNvPr>
          <p:cNvSpPr txBox="1"/>
          <p:nvPr/>
        </p:nvSpPr>
        <p:spPr>
          <a:xfrm>
            <a:off x="4209675" y="2609561"/>
            <a:ext cx="1114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ভূমি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88E4338C-237F-47C9-BFED-6811B82B923E}"/>
              </a:ext>
            </a:extLst>
          </p:cNvPr>
          <p:cNvSpPr txBox="1"/>
          <p:nvPr/>
        </p:nvSpPr>
        <p:spPr>
          <a:xfrm rot="2326629">
            <a:off x="4143064" y="1023416"/>
            <a:ext cx="174677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অতিভুজ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Arc 53">
            <a:extLst>
              <a:ext uri="{FF2B5EF4-FFF2-40B4-BE49-F238E27FC236}">
                <a16:creationId xmlns="" xmlns:a16="http://schemas.microsoft.com/office/drawing/2014/main" id="{7A128DB9-527F-48AB-B575-238ACC83C683}"/>
              </a:ext>
            </a:extLst>
          </p:cNvPr>
          <p:cNvSpPr/>
          <p:nvPr/>
        </p:nvSpPr>
        <p:spPr>
          <a:xfrm rot="13311873">
            <a:off x="5387335" y="2052108"/>
            <a:ext cx="660172" cy="629246"/>
          </a:xfrm>
          <a:prstGeom prst="arc">
            <a:avLst>
              <a:gd name="adj1" fmla="val 16860278"/>
              <a:gd name="adj2" fmla="val 102435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29984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2D09C7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সূক্ষ্মকোণের</a:t>
            </a:r>
            <a:r>
              <a:rPr lang="en-US" sz="3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ত্রি</a:t>
            </a:r>
            <a:r>
              <a:rPr lang="bn-BD" sz="3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কোণমিতিক অনুপাত</a:t>
            </a:r>
            <a:r>
              <a:rPr lang="en-US" sz="3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sz="3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অভেদাবলি</a:t>
            </a:r>
            <a:endParaRPr lang="en-US" sz="3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1"/>
            <a:ext cx="9144000" cy="5638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0072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599" y="152400"/>
            <a:ext cx="5638801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latin typeface="NikoshBAN" pitchFamily="2" charset="0"/>
                <a:cs typeface="NikoshBAN" pitchFamily="2" charset="0"/>
              </a:rPr>
              <a:t>সমস্যাঃ০১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295401"/>
            <a:ext cx="8382000" cy="61863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tanA</a:t>
            </a:r>
            <a:r>
              <a:rPr lang="en-US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 =    </a:t>
            </a:r>
            <a:r>
              <a:rPr lang="bn-BD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হলে,</a:t>
            </a:r>
            <a:r>
              <a:rPr lang="en-US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A</a:t>
            </a:r>
            <a:r>
              <a:rPr lang="bn-BD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কোণের অন্যান্য</a:t>
            </a:r>
            <a:r>
              <a:rPr lang="en-US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ত্রি</a:t>
            </a:r>
            <a:r>
              <a:rPr lang="bn-BD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কোণমিতিক অনুপাতসমূহ </a:t>
            </a:r>
            <a:r>
              <a:rPr lang="en-US" sz="6600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নির্ণয়</a:t>
            </a:r>
            <a:r>
              <a:rPr lang="bn-BD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 কর।</a:t>
            </a:r>
            <a:endParaRPr lang="en-US" sz="6600" dirty="0">
              <a:solidFill>
                <a:srgbClr val="2D09C7"/>
              </a:solidFill>
              <a:latin typeface="+mj-lt"/>
              <a:cs typeface="NikoshBAN" pitchFamily="2" charset="0"/>
            </a:endParaRPr>
          </a:p>
          <a:p>
            <a:endParaRPr lang="en-US" sz="6600" dirty="0">
              <a:solidFill>
                <a:srgbClr val="2D09C7"/>
              </a:solidFill>
              <a:latin typeface="+mj-lt"/>
              <a:cs typeface="NikoshBAN" pitchFamily="2" charset="0"/>
            </a:endParaRPr>
          </a:p>
          <a:p>
            <a:endParaRPr lang="en-US" sz="6600" dirty="0">
              <a:solidFill>
                <a:srgbClr val="2D09C7"/>
              </a:solidFill>
              <a:latin typeface="+mj-lt"/>
              <a:cs typeface="NikoshBAN" pitchFamily="2" charset="0"/>
            </a:endParaRPr>
          </a:p>
          <a:p>
            <a:endParaRPr lang="en-US" sz="6600" dirty="0">
              <a:solidFill>
                <a:srgbClr val="2D09C7"/>
              </a:solidFill>
              <a:latin typeface="+mj-lt"/>
              <a:cs typeface="NikoshBAN" pitchFamily="2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="" xmlns:a16="http://schemas.microsoft.com/office/drawing/2014/main" id="{802CF7BA-F8E0-462C-B75A-83BEE194B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90" y="1743670"/>
            <a:ext cx="68571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12" name="TextBox 10">
            <a:extLst>
              <a:ext uri="{FF2B5EF4-FFF2-40B4-BE49-F238E27FC236}">
                <a16:creationId xmlns="" xmlns:a16="http://schemas.microsoft.com/office/drawing/2014/main" id="{A9151135-DD14-40E1-B692-53D104C0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0240" y="1025596"/>
            <a:ext cx="60662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4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DB08C8C7-8370-41E1-B7F9-872D1D6592F8}"/>
              </a:ext>
            </a:extLst>
          </p:cNvPr>
          <p:cNvCxnSpPr>
            <a:cxnSpLocks/>
          </p:cNvCxnSpPr>
          <p:nvPr/>
        </p:nvCxnSpPr>
        <p:spPr bwMode="auto">
          <a:xfrm>
            <a:off x="2555000" y="1828800"/>
            <a:ext cx="710734" cy="0"/>
          </a:xfrm>
          <a:prstGeom prst="line">
            <a:avLst/>
          </a:prstGeom>
          <a:noFill/>
          <a:ln w="38100">
            <a:solidFill>
              <a:srgbClr val="2D09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5588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2399" y="401194"/>
                <a:ext cx="8910051" cy="6071534"/>
              </a:xfrm>
              <a:prstGeom prst="rect">
                <a:avLst/>
              </a:prstGeom>
              <a:solidFill>
                <a:srgbClr val="66FF33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4000" b="1" dirty="0" err="1">
                    <a:solidFill>
                      <a:srgbClr val="C907A4"/>
                    </a:solidFill>
                    <a:latin typeface="NikoshBAN" pitchFamily="2" charset="0"/>
                    <a:cs typeface="NikoshBAN" pitchFamily="2" charset="0"/>
                  </a:rPr>
                  <a:t>সমাধানঃ</a:t>
                </a:r>
                <a:endParaRPr lang="en-US" sz="4000" b="1" dirty="0">
                  <a:solidFill>
                    <a:srgbClr val="C907A4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24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দেয়া</a:t>
                </a:r>
                <a:r>
                  <a:rPr lang="en-US" sz="2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24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আছে</a:t>
                </a:r>
                <a:r>
                  <a:rPr lang="en-US" sz="2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BD" sz="36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endPara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b="1" dirty="0" err="1">
                    <a:solidFill>
                      <a:srgbClr val="FF0000"/>
                    </a:solidFill>
                    <a:cs typeface="NikoshBAN" pitchFamily="2" charset="0"/>
                  </a:rPr>
                  <a:t>tanA</a:t>
                </a:r>
                <a:r>
                  <a:rPr lang="en-US" sz="3200" b="1" dirty="0">
                    <a:solidFill>
                      <a:srgbClr val="FF0000"/>
                    </a:solidFill>
                    <a:cs typeface="NikoshBAN" pitchFamily="2" charset="0"/>
                  </a:rPr>
                  <a:t>=4/3,</a:t>
                </a:r>
              </a:p>
              <a:p>
                <a:r>
                  <a:rPr lang="en-US" sz="32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/>
                </a:r>
              </a:p>
              <a:p>
                <a:r>
                  <a:rPr lang="en-US" sz="24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অতএব</a:t>
                </a:r>
                <a:r>
                  <a:rPr lang="en-US" sz="2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, A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কোণের</a:t>
                </a:r>
                <a:r>
                  <a:rPr lang="en-US" sz="2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24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বিপরীত</a:t>
                </a:r>
                <a:r>
                  <a:rPr lang="en-US" sz="2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24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বাহু</a:t>
                </a:r>
                <a:r>
                  <a:rPr lang="en-US" sz="2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=4,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2400" b="1" dirty="0" err="1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সন্নিহিত</a:t>
                </a:r>
                <a:r>
                  <a:rPr lang="en-US" sz="2400" b="1" dirty="0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/>
                </a:r>
                <a:r>
                  <a:rPr lang="en-US" sz="2400" b="1" dirty="0" err="1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বাহু</a:t>
                </a:r>
                <a:r>
                  <a:rPr lang="en-US" sz="2400" b="1" dirty="0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= 3</a:t>
                </a:r>
                <a:endParaRPr lang="bn-BD" sz="2400" b="1" dirty="0">
                  <a:solidFill>
                    <a:srgbClr val="C907A4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/>
                </a:r>
                <a:r>
                  <a:rPr lang="en-US" sz="2400" b="1" dirty="0" err="1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অতিভুজ</a:t>
                </a:r>
                <a:r>
                  <a:rPr lang="en-US" sz="24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= </a:t>
                </a:r>
                <a:r>
                  <a:rPr lang="en-US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√(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𝟒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+</a:t>
                </a:r>
                <a:r>
                  <a:rPr lang="en-US" sz="2400" b="1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𝟑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= </a:t>
                </a:r>
                <a:r>
                  <a:rPr lang="en-US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√(25)=5</a:t>
                </a:r>
                <a:endParaRPr lang="en-US" sz="2400" b="1" dirty="0">
                  <a:solidFill>
                    <a:schemeClr val="tx1"/>
                  </a:solidFill>
                  <a:latin typeface="+mj-lt"/>
                  <a:cs typeface="NikoshBAN" pitchFamily="2" charset="0"/>
                </a:endParaRPr>
              </a:p>
              <a:p>
                <a:r>
                  <a:rPr lang="bn-BD" sz="28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সুতরাং,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+mj-lt"/>
                    <a:cs typeface="NikoshBAN" pitchFamily="2" charset="0"/>
                  </a:rPr>
                  <a:t>sinA</a:t>
                </a:r>
                <a:r>
                  <a:rPr lang="en-US" sz="2800" b="1" dirty="0">
                    <a:solidFill>
                      <a:srgbClr val="FF0000"/>
                    </a:solidFill>
                    <a:latin typeface="+mj-lt"/>
                    <a:cs typeface="NikoshBAN" pitchFamily="2" charset="0"/>
                  </a:rPr>
                  <a:t>=4/5,</a:t>
                </a:r>
              </a:p>
              <a:p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/>
                </a:r>
                <a:r>
                  <a:rPr lang="en-US" sz="2800" b="1" dirty="0" err="1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cosA</a:t>
                </a:r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=3/5,  </a:t>
                </a:r>
              </a:p>
              <a:p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/>
                </a:r>
                <a:r>
                  <a:rPr lang="en-US" sz="2800" b="1" dirty="0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/>
                </a:r>
                <a:r>
                  <a:rPr lang="en-US" sz="2800" b="1" dirty="0" err="1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tanA</a:t>
                </a:r>
                <a:r>
                  <a:rPr lang="en-US" sz="2800" b="1" dirty="0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=4/3,</a:t>
                </a:r>
              </a:p>
              <a:p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/>
                </a:r>
                <a:r>
                  <a:rPr lang="en-US" sz="2800" b="1" dirty="0" err="1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cotA</a:t>
                </a:r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=3/4, </a:t>
                </a:r>
              </a:p>
              <a:p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/>
                </a:r>
                <a:r>
                  <a:rPr lang="en-US" sz="2800" b="1" dirty="0" err="1">
                    <a:solidFill>
                      <a:srgbClr val="FF0000"/>
                    </a:solidFill>
                    <a:latin typeface="+mj-lt"/>
                    <a:cs typeface="NikoshBAN" pitchFamily="2" charset="0"/>
                  </a:rPr>
                  <a:t>cosecA</a:t>
                </a:r>
                <a:r>
                  <a:rPr lang="en-US" sz="2800" b="1" dirty="0">
                    <a:solidFill>
                      <a:srgbClr val="FF0000"/>
                    </a:solidFill>
                    <a:latin typeface="+mj-lt"/>
                    <a:cs typeface="NikoshBAN" pitchFamily="2" charset="0"/>
                  </a:rPr>
                  <a:t>=5/4,</a:t>
                </a:r>
              </a:p>
              <a:p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/>
                </a:r>
                <a:r>
                  <a:rPr lang="en-US" sz="2800" b="1" dirty="0" err="1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secA</a:t>
                </a:r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=5/3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401194"/>
                <a:ext cx="8910051" cy="6071534"/>
              </a:xfrm>
              <a:prstGeom prst="rect">
                <a:avLst/>
              </a:prstGeom>
              <a:blipFill>
                <a:blip r:embed="rId2"/>
                <a:stretch>
                  <a:fillRect l="-1298" t="-1904" b="-180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477000" y="533400"/>
            <a:ext cx="486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3200" y="2667000"/>
            <a:ext cx="336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C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605250" y="27826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7000" y="1522770"/>
            <a:ext cx="486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89784" y="2785346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77200" y="1522770"/>
            <a:ext cx="587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="" xmlns:a16="http://schemas.microsoft.com/office/drawing/2014/main" id="{3E36CF2D-771A-4CDC-901B-FCD66591A1DB}"/>
              </a:ext>
            </a:extLst>
          </p:cNvPr>
          <p:cNvSpPr/>
          <p:nvPr/>
        </p:nvSpPr>
        <p:spPr>
          <a:xfrm>
            <a:off x="7010400" y="914400"/>
            <a:ext cx="1798119" cy="1905000"/>
          </a:xfrm>
          <a:prstGeom prst="triangle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088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  <p:bldP spid="8" grpId="0"/>
      <p:bldP spid="9" grpId="0"/>
      <p:bldP spid="10" grpId="0"/>
      <p:bldP spid="12" grpId="0"/>
      <p:bldP spid="13" grpId="0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428</Words>
  <Application>Microsoft Office PowerPoint</Application>
  <PresentationFormat>On-screen Show (4:3)</PresentationFormat>
  <Paragraphs>132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বাড়ির কাজ 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 PC</dc:creator>
  <cp:lastModifiedBy>Azam corporation</cp:lastModifiedBy>
  <cp:revision>298</cp:revision>
  <dcterms:created xsi:type="dcterms:W3CDTF">2006-08-16T00:00:00Z</dcterms:created>
  <dcterms:modified xsi:type="dcterms:W3CDTF">2021-03-26T13:28:09Z</dcterms:modified>
</cp:coreProperties>
</file>