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51" r:id="rId2"/>
    <p:sldId id="341" r:id="rId3"/>
    <p:sldId id="333" r:id="rId4"/>
    <p:sldId id="337" r:id="rId5"/>
    <p:sldId id="345" r:id="rId6"/>
    <p:sldId id="335" r:id="rId7"/>
    <p:sldId id="312" r:id="rId8"/>
    <p:sldId id="308" r:id="rId9"/>
    <p:sldId id="310" r:id="rId10"/>
    <p:sldId id="313" r:id="rId11"/>
    <p:sldId id="307" r:id="rId12"/>
    <p:sldId id="309" r:id="rId13"/>
    <p:sldId id="305" r:id="rId14"/>
    <p:sldId id="302" r:id="rId15"/>
    <p:sldId id="304" r:id="rId16"/>
    <p:sldId id="303" r:id="rId17"/>
    <p:sldId id="301" r:id="rId18"/>
    <p:sldId id="320" r:id="rId19"/>
    <p:sldId id="299" r:id="rId20"/>
    <p:sldId id="298" r:id="rId21"/>
    <p:sldId id="297" r:id="rId22"/>
    <p:sldId id="315" r:id="rId23"/>
    <p:sldId id="316" r:id="rId24"/>
    <p:sldId id="296" r:id="rId25"/>
    <p:sldId id="350" r:id="rId26"/>
    <p:sldId id="339" r:id="rId27"/>
    <p:sldId id="325" r:id="rId28"/>
    <p:sldId id="317" r:id="rId29"/>
    <p:sldId id="257" r:id="rId30"/>
    <p:sldId id="323" r:id="rId31"/>
    <p:sldId id="34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7" autoAdjust="0"/>
    <p:restoredTop sz="94660"/>
  </p:normalViewPr>
  <p:slideViewPr>
    <p:cSldViewPr snapToGrid="0">
      <p:cViewPr varScale="1">
        <p:scale>
          <a:sx n="48" d="100"/>
          <a:sy n="48" d="100"/>
        </p:scale>
        <p:origin x="68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28D04-7BAC-4614-A833-1AEB93F9CC1B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962276-83B6-45F0-AD25-8212F0AC3E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356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শিক্ষক শুদ্ধ উচ্চারনে কবিতাটি আবৃতি করবেন এবং শিক্ষার্থীরা মনোযোগ সহকারে শুনবে।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BFF92-75AD-4215-950F-A1FAD2DDBD9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228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শিক্ষক কবিতাটির মূল্ভাব নিজের ভাষায় শিক্ষার্থীদের </a:t>
            </a:r>
            <a:r>
              <a:rPr lang="bn-IN" dirty="0"/>
              <a:t>সামনে উপস্থাপন করবেন</a:t>
            </a:r>
            <a:r>
              <a:rPr lang="en-US" dirty="0"/>
              <a:t>।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BFF92-75AD-4215-950F-A1FAD2DDBD9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303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শিক্ষার্থীরা  বাড়ির কাজ ঠিকমত করে কিনা তা প্রতিদিন দেখার চেষ্টা করবেন।</a:t>
            </a:r>
            <a:endParaRPr lang="en-GB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BFF92-75AD-4215-950F-A1FAD2DDBD9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49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F60F0-6A86-4375-8079-626781D87E1E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DB662-6958-477F-85CD-6BEC8251D2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635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F60F0-6A86-4375-8079-626781D87E1E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DB662-6958-477F-85CD-6BEC8251D2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128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F60F0-6A86-4375-8079-626781D87E1E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DB662-6958-477F-85CD-6BEC8251D2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170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F60F0-6A86-4375-8079-626781D87E1E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DB662-6958-477F-85CD-6BEC8251D2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248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F60F0-6A86-4375-8079-626781D87E1E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DB662-6958-477F-85CD-6BEC8251D2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156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F60F0-6A86-4375-8079-626781D87E1E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DB662-6958-477F-85CD-6BEC8251D2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194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F60F0-6A86-4375-8079-626781D87E1E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DB662-6958-477F-85CD-6BEC8251D2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219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F60F0-6A86-4375-8079-626781D87E1E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DB662-6958-477F-85CD-6BEC8251D2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132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F60F0-6A86-4375-8079-626781D87E1E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DB662-6958-477F-85CD-6BEC8251D2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918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F60F0-6A86-4375-8079-626781D87E1E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DB662-6958-477F-85CD-6BEC8251D2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630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F60F0-6A86-4375-8079-626781D87E1E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DB662-6958-477F-85CD-6BEC8251D2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779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F60F0-6A86-4375-8079-626781D87E1E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DB662-6958-477F-85CD-6BEC8251D2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865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1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notesSlide" Target="../notesSlides/notes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3.jpe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" y="1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94886" y="576970"/>
            <a:ext cx="5741963" cy="923330"/>
          </a:xfrm>
          <a:prstGeom prst="rect">
            <a:avLst/>
          </a:prstGeom>
          <a:ln/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red-butterfly-source_hwl.gif">
            <a:extLst>
              <a:ext uri="{FF2B5EF4-FFF2-40B4-BE49-F238E27FC236}">
                <a16:creationId xmlns:a16="http://schemas.microsoft.com/office/drawing/2014/main" xmlns="" id="{87E4928F-D4AC-4791-A86D-58EA1B7B5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5055" y="3729908"/>
            <a:ext cx="1170731" cy="3128092"/>
          </a:xfrm>
          <a:prstGeom prst="rect">
            <a:avLst/>
          </a:prstGeom>
        </p:spPr>
      </p:pic>
      <p:pic>
        <p:nvPicPr>
          <p:cNvPr id="6" name="Picture 5" descr="red-butterfly-source_hwl.gif">
            <a:extLst>
              <a:ext uri="{FF2B5EF4-FFF2-40B4-BE49-F238E27FC236}">
                <a16:creationId xmlns:a16="http://schemas.microsoft.com/office/drawing/2014/main" xmlns="" id="{87E4928F-D4AC-4791-A86D-58EA1B7B5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8152" y="3671681"/>
            <a:ext cx="1170731" cy="3128092"/>
          </a:xfrm>
          <a:prstGeom prst="rect">
            <a:avLst/>
          </a:prstGeom>
        </p:spPr>
      </p:pic>
      <p:pic>
        <p:nvPicPr>
          <p:cNvPr id="7" name="Picture 6" descr="red-butterfly-source_hwl.gif">
            <a:extLst>
              <a:ext uri="{FF2B5EF4-FFF2-40B4-BE49-F238E27FC236}">
                <a16:creationId xmlns:a16="http://schemas.microsoft.com/office/drawing/2014/main" xmlns="" id="{87E4928F-D4AC-4791-A86D-58EA1B7B5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2471" y="3715205"/>
            <a:ext cx="1170731" cy="3128092"/>
          </a:xfrm>
          <a:prstGeom prst="rect">
            <a:avLst/>
          </a:prstGeom>
        </p:spPr>
      </p:pic>
      <p:pic>
        <p:nvPicPr>
          <p:cNvPr id="8" name="Picture 7" descr="red-butterfly-source_hwl.gif">
            <a:extLst>
              <a:ext uri="{FF2B5EF4-FFF2-40B4-BE49-F238E27FC236}">
                <a16:creationId xmlns:a16="http://schemas.microsoft.com/office/drawing/2014/main" xmlns="" id="{87E4928F-D4AC-4791-A86D-58EA1B7B5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7165" y="3429000"/>
            <a:ext cx="1170731" cy="3128092"/>
          </a:xfrm>
          <a:prstGeom prst="rect">
            <a:avLst/>
          </a:prstGeom>
        </p:spPr>
      </p:pic>
      <p:pic>
        <p:nvPicPr>
          <p:cNvPr id="9" name="Picture 8" descr="red-butterfly-source_hwl.gif">
            <a:extLst>
              <a:ext uri="{FF2B5EF4-FFF2-40B4-BE49-F238E27FC236}">
                <a16:creationId xmlns:a16="http://schemas.microsoft.com/office/drawing/2014/main" xmlns="" id="{87E4928F-D4AC-4791-A86D-58EA1B7B5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1484" y="3772438"/>
            <a:ext cx="1170731" cy="3128092"/>
          </a:xfrm>
          <a:prstGeom prst="rect">
            <a:avLst/>
          </a:prstGeom>
        </p:spPr>
      </p:pic>
      <p:pic>
        <p:nvPicPr>
          <p:cNvPr id="10" name="Picture 9" descr="red-butterfly-source_hwl.gif">
            <a:extLst>
              <a:ext uri="{FF2B5EF4-FFF2-40B4-BE49-F238E27FC236}">
                <a16:creationId xmlns:a16="http://schemas.microsoft.com/office/drawing/2014/main" xmlns="" id="{87E4928F-D4AC-4791-A86D-58EA1B7B5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091" y="3715205"/>
            <a:ext cx="1170731" cy="3128092"/>
          </a:xfrm>
          <a:prstGeom prst="rect">
            <a:avLst/>
          </a:prstGeom>
        </p:spPr>
      </p:pic>
      <p:pic>
        <p:nvPicPr>
          <p:cNvPr id="11" name="Picture 10" descr="red-butterfly-source_hwl.gif">
            <a:extLst>
              <a:ext uri="{FF2B5EF4-FFF2-40B4-BE49-F238E27FC236}">
                <a16:creationId xmlns:a16="http://schemas.microsoft.com/office/drawing/2014/main" xmlns="" id="{87E4928F-D4AC-4791-A86D-58EA1B7B5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399" y="3671681"/>
            <a:ext cx="1170731" cy="3128092"/>
          </a:xfrm>
          <a:prstGeom prst="rect">
            <a:avLst/>
          </a:prstGeom>
        </p:spPr>
      </p:pic>
      <p:pic>
        <p:nvPicPr>
          <p:cNvPr id="12" name="Picture 11" descr="red-butterfly-source_hwl.gif">
            <a:extLst>
              <a:ext uri="{FF2B5EF4-FFF2-40B4-BE49-F238E27FC236}">
                <a16:creationId xmlns:a16="http://schemas.microsoft.com/office/drawing/2014/main" xmlns="" id="{87E4928F-D4AC-4791-A86D-58EA1B7B5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3607" y="3772438"/>
            <a:ext cx="1170731" cy="3128092"/>
          </a:xfrm>
          <a:prstGeom prst="rect">
            <a:avLst/>
          </a:prstGeom>
        </p:spPr>
      </p:pic>
      <p:pic>
        <p:nvPicPr>
          <p:cNvPr id="13" name="Picture 12" descr="red-butterfly-source_hwl.gif">
            <a:extLst>
              <a:ext uri="{FF2B5EF4-FFF2-40B4-BE49-F238E27FC236}">
                <a16:creationId xmlns:a16="http://schemas.microsoft.com/office/drawing/2014/main" xmlns="" id="{87E4928F-D4AC-4791-A86D-58EA1B7B5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5762" y="3698514"/>
            <a:ext cx="1170731" cy="312809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388529" y="1989617"/>
            <a:ext cx="2989387" cy="1293504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prstTxWarp prst="textPlain">
              <a:avLst>
                <a:gd name="adj" fmla="val 49289"/>
              </a:avLst>
            </a:prstTxWarp>
            <a:spAutoFit/>
          </a:bodyPr>
          <a:lstStyle/>
          <a:p>
            <a:pPr algn="ctr"/>
            <a:r>
              <a:rPr lang="en-US" sz="72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01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02620" y="155996"/>
            <a:ext cx="3821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ছবির সাথে কবিতা পড়ি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94040" y="5101690"/>
            <a:ext cx="2661314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বসে নদীর ধারে-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31167" y="5101690"/>
            <a:ext cx="2961565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এই ছবিটি চেনা।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8893" y="5088043"/>
            <a:ext cx="3657601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একলা বসে আপন মনে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C05EE7F-E089-4D10-BE29-9033228912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065" y="944520"/>
            <a:ext cx="3838086" cy="38130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14745CB-14BD-4160-B786-73B115CFC1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620" y="958323"/>
            <a:ext cx="3726730" cy="38130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441513A-9462-4810-8C69-23DA15E7E7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17" y="944520"/>
            <a:ext cx="3838088" cy="381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4248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0" y="1590675"/>
            <a:ext cx="5466127" cy="32066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107977" y="436728"/>
            <a:ext cx="3821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ছবির সাথে কবিতা পড়ি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7397" y="5392525"/>
            <a:ext cx="4107976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মনের মধ্যে যখন খুশি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92370" y="5392525"/>
            <a:ext cx="3152633" cy="6458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এই ছবিটি আঁকি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EF8D4F1-E32B-4175-B718-1FF418F454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052" y="1590675"/>
            <a:ext cx="5316662" cy="3206612"/>
          </a:xfrm>
          <a:prstGeom prst="roundRect">
            <a:avLst>
              <a:gd name="adj" fmla="val 12433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259383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07977" y="436728"/>
            <a:ext cx="3821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ছবির সাথে কবিতা পড়ি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4275" y="5158854"/>
            <a:ext cx="4258101" cy="655092"/>
          </a:xfrm>
          <a:prstGeom prst="rect">
            <a:avLst/>
          </a:prstGeom>
          <a:noFill/>
          <a:ln w="3175">
            <a:solidFill>
              <a:srgbClr val="00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 পাশে তার জারুল গাছে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65325" y="5158854"/>
            <a:ext cx="249754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দুটি হলুদ পাখি-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3765375-5BC0-49CA-BD41-22E9BBF5F9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49" y="1044054"/>
            <a:ext cx="5441414" cy="38600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ACF9BD7-7E81-4178-8B14-7604B3A617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933" y="1083058"/>
            <a:ext cx="5441414" cy="386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1733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07977" y="436728"/>
            <a:ext cx="3821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ছবির সাথে কবিতা পড়ি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1445" y="5049672"/>
            <a:ext cx="3562064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এমনি পাওয়া এই ছবিটি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34669" y="5049672"/>
            <a:ext cx="3289110" cy="66874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কড়িতে নয় কেনা।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88CD162-3864-4FE9-9D11-5F7821AE69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27" y="1142998"/>
            <a:ext cx="4151740" cy="36542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8F5EBF5-7624-41BF-8FC1-B40DCC13CA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167" y="1142999"/>
            <a:ext cx="3742693" cy="36542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72A794E-39B2-4656-AE84-4D55CB9573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860" y="1143000"/>
            <a:ext cx="3472070" cy="365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80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07977" y="436728"/>
            <a:ext cx="3821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ছবির সাথে কবিতা পড়ি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8329" y="5530982"/>
            <a:ext cx="3998794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মাঠের পরে মাঠ চলেছে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20610" y="5530982"/>
            <a:ext cx="3493827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নেই যেন এর শেষ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F83C81D-2C8B-4DE6-B7ED-B6A596D09F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70" y="1458036"/>
            <a:ext cx="5724364" cy="37672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70E814F-EB70-4A2F-AF02-217B07CF35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349" y="1441286"/>
            <a:ext cx="5324348" cy="373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179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07977" y="436728"/>
            <a:ext cx="3821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ছবির সাথে কবিতা পড়ি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1696" y="5049672"/>
            <a:ext cx="3698543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নানা কাজের মানুষগুলো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26320" y="5049672"/>
            <a:ext cx="298886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আছে নানান বেশ।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83B15C7-049E-4E05-B821-3A8CB60589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4" t="5875" r="6928" b="4892"/>
          <a:stretch/>
        </p:blipFill>
        <p:spPr>
          <a:xfrm>
            <a:off x="403002" y="1084250"/>
            <a:ext cx="3821373" cy="3461246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5C2D829-DEC8-4DE7-BF30-3AD3DB63D9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1" t="5588" r="1722" b="5283"/>
          <a:stretch/>
        </p:blipFill>
        <p:spPr>
          <a:xfrm>
            <a:off x="4291068" y="1083059"/>
            <a:ext cx="3821373" cy="3461246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DE74667-CDB1-440E-9F89-3CED7A3E2D8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3" t="4992" r="3554" b="8776"/>
          <a:stretch/>
        </p:blipFill>
        <p:spPr>
          <a:xfrm>
            <a:off x="8179134" y="1083059"/>
            <a:ext cx="3609864" cy="3461246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14785830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07977" y="436728"/>
            <a:ext cx="3821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ছবির সাথে কবিতা পড়ি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14308" y="5555776"/>
            <a:ext cx="4176215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মাঠের মানুষ যায় মাঠে আর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03530" y="5532693"/>
            <a:ext cx="3220872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হাটের মানুষ হাটে।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F54ECF4-684B-4221-BAB6-EBA9C0E6F3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59" y="1160164"/>
            <a:ext cx="5100225" cy="42354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4CCCE02-FE27-4BC9-A7BC-9381751B14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767" y="1220106"/>
            <a:ext cx="4816849" cy="417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389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87606" y="5650173"/>
            <a:ext cx="3916907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দেখে দেখে একটি ছেলের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78471" y="5650173"/>
            <a:ext cx="3179929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সারাটি দিন কাটে।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07977" y="436728"/>
            <a:ext cx="3821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ছবির সাথে কবিতা পড়ি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597D847-C0F0-4083-A7CF-0E25FB2BDB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000"/>
          <a:stretch/>
        </p:blipFill>
        <p:spPr>
          <a:xfrm>
            <a:off x="1908314" y="1166810"/>
            <a:ext cx="8368460" cy="410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958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51C8AB13-C3DE-4E29-AAFC-DCECC683407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428" r="2259"/>
          <a:stretch/>
        </p:blipFill>
        <p:spPr>
          <a:xfrm>
            <a:off x="88547" y="-121621"/>
            <a:ext cx="3043788" cy="6928212"/>
          </a:xfrm>
          <a:prstGeom prst="rect">
            <a:avLst/>
          </a:prstGeom>
        </p:spPr>
      </p:pic>
      <p:pic>
        <p:nvPicPr>
          <p:cNvPr id="2" name="videoplayback (3)">
            <a:hlinkClick r:id="" action="ppaction://media"/>
            <a:extLst>
              <a:ext uri="{FF2B5EF4-FFF2-40B4-BE49-F238E27FC236}">
                <a16:creationId xmlns:a16="http://schemas.microsoft.com/office/drawing/2014/main" xmlns="" id="{E74B4E3F-0F06-4F2F-A644-62E03C18189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3228.937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65969" y="185544"/>
            <a:ext cx="609600" cy="609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856E987-2628-4265-956E-B550A8AB1B2E}"/>
              </a:ext>
            </a:extLst>
          </p:cNvPr>
          <p:cNvSpPr txBox="1"/>
          <p:nvPr/>
        </p:nvSpPr>
        <p:spPr>
          <a:xfrm>
            <a:off x="4112662" y="325959"/>
            <a:ext cx="19976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স্বদেশ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FA0070-39EE-41D7-942A-6785BBDFFE28}"/>
              </a:ext>
            </a:extLst>
          </p:cNvPr>
          <p:cNvSpPr txBox="1"/>
          <p:nvPr/>
        </p:nvSpPr>
        <p:spPr>
          <a:xfrm>
            <a:off x="4893212" y="1202946"/>
            <a:ext cx="2405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আহসান হাবীব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35929F0-AC45-42EA-BD38-E3FBB9062F3A}"/>
              </a:ext>
            </a:extLst>
          </p:cNvPr>
          <p:cNvSpPr txBox="1"/>
          <p:nvPr/>
        </p:nvSpPr>
        <p:spPr>
          <a:xfrm>
            <a:off x="2034377" y="2247937"/>
            <a:ext cx="50925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যে নদী</a:t>
            </a:r>
          </a:p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নদীর জোয়ার</a:t>
            </a:r>
          </a:p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নৌকা সারে সারে,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4B7E51F-0ED8-4FAA-A87B-53F00D37C5D3}"/>
              </a:ext>
            </a:extLst>
          </p:cNvPr>
          <p:cNvSpPr txBox="1"/>
          <p:nvPr/>
        </p:nvSpPr>
        <p:spPr>
          <a:xfrm>
            <a:off x="2150103" y="3939082"/>
            <a:ext cx="58161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একলা বসে আপন মনে</a:t>
            </a:r>
          </a:p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বসে নদীর ধারে-</a:t>
            </a:r>
          </a:p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এই ছবিটি চেনা।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9DFFD484-2814-46F0-B912-ABA61531C1E0}"/>
              </a:ext>
            </a:extLst>
          </p:cNvPr>
          <p:cNvGrpSpPr/>
          <p:nvPr/>
        </p:nvGrpSpPr>
        <p:grpSpPr>
          <a:xfrm>
            <a:off x="8157562" y="162946"/>
            <a:ext cx="3826413" cy="632198"/>
            <a:chOff x="5143248" y="181037"/>
            <a:chExt cx="2459417" cy="732497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2" name="Flowchart: Terminator 11">
              <a:extLst>
                <a:ext uri="{FF2B5EF4-FFF2-40B4-BE49-F238E27FC236}">
                  <a16:creationId xmlns:a16="http://schemas.microsoft.com/office/drawing/2014/main" xmlns="" id="{5159FD2A-A71C-44B2-9335-5FA7AEC5B8AA}"/>
                </a:ext>
              </a:extLst>
            </p:cNvPr>
            <p:cNvSpPr/>
            <p:nvPr/>
          </p:nvSpPr>
          <p:spPr>
            <a:xfrm>
              <a:off x="5143248" y="181037"/>
              <a:ext cx="2459417" cy="692594"/>
            </a:xfrm>
            <a:prstGeom prst="flowChartTerminator">
              <a:avLst/>
            </a:prstGeom>
            <a:grpFill/>
            <a:ln>
              <a:gradFill flip="none" rotWithShape="1">
                <a:gsLst>
                  <a:gs pos="0">
                    <a:schemeClr val="accent6">
                      <a:lumMod val="89000"/>
                    </a:schemeClr>
                  </a:gs>
                  <a:gs pos="23000">
                    <a:schemeClr val="accent6">
                      <a:lumMod val="89000"/>
                    </a:schemeClr>
                  </a:gs>
                  <a:gs pos="69000">
                    <a:schemeClr val="accent6">
                      <a:lumMod val="75000"/>
                    </a:schemeClr>
                  </a:gs>
                  <a:gs pos="97000">
                    <a:schemeClr val="accent6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C0006E40-A6BF-47E6-9D87-E8079ED9923F}"/>
                </a:ext>
              </a:extLst>
            </p:cNvPr>
            <p:cNvSpPr/>
            <p:nvPr/>
          </p:nvSpPr>
          <p:spPr>
            <a:xfrm>
              <a:off x="5225737" y="205648"/>
              <a:ext cx="2294439" cy="70788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শিক্ষকের আদর্শ পাঠ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E3E38CB-BF7B-4764-8BF3-A6AD02971973}"/>
              </a:ext>
            </a:extLst>
          </p:cNvPr>
          <p:cNvSpPr txBox="1"/>
          <p:nvPr/>
        </p:nvSpPr>
        <p:spPr>
          <a:xfrm>
            <a:off x="7126880" y="2155587"/>
            <a:ext cx="46760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মনের মধ্যে যখন খুশি</a:t>
            </a:r>
          </a:p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এই ছবিটি আঁকি,</a:t>
            </a:r>
          </a:p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এক পাশে তার জারুল গাছে</a:t>
            </a:r>
          </a:p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দুটি হলুদ পাখি-</a:t>
            </a:r>
          </a:p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এমনি পাওয়া এই ছবিটি</a:t>
            </a:r>
          </a:p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কড়িতে নয় কেনা।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F853481D-DC41-4796-9C31-CF933871B470}"/>
              </a:ext>
            </a:extLst>
          </p:cNvPr>
          <p:cNvGrpSpPr/>
          <p:nvPr/>
        </p:nvGrpSpPr>
        <p:grpSpPr>
          <a:xfrm>
            <a:off x="3258804" y="5434708"/>
            <a:ext cx="9031704" cy="1497642"/>
            <a:chOff x="121168" y="5768718"/>
            <a:chExt cx="11823316" cy="141972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3E631CB1-5840-4044-94E9-DBC83CADA4B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1168" y="5787038"/>
              <a:ext cx="6505575" cy="14014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42CFB31D-ADA1-4ECE-874B-451015C65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38909" y="5768718"/>
              <a:ext cx="6505575" cy="1401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80760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6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AFBE1B-C7E4-4224-9B2D-6140D9430B72}"/>
              </a:ext>
            </a:extLst>
          </p:cNvPr>
          <p:cNvSpPr/>
          <p:nvPr/>
        </p:nvSpPr>
        <p:spPr>
          <a:xfrm>
            <a:off x="3211556" y="2126370"/>
            <a:ext cx="6218751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স্বদেশ</a:t>
            </a:r>
            <a:r>
              <a:rPr lang="en-US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IN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</a:t>
            </a:r>
            <a:r>
              <a:rPr lang="bn-IN" sz="6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r>
              <a:rPr lang="bn-IN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স+ব</a:t>
            </a:r>
            <a:r>
              <a:rPr lang="en-US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94D1B41-7319-4438-A516-0AD0DEF99F4B}"/>
              </a:ext>
            </a:extLst>
          </p:cNvPr>
          <p:cNvSpPr/>
          <p:nvPr/>
        </p:nvSpPr>
        <p:spPr>
          <a:xfrm>
            <a:off x="2689955" y="708897"/>
            <a:ext cx="6100403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5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endParaRPr lang="en-US" sz="5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2C7464C-F2A4-449C-B14A-637A495C8C0E}"/>
              </a:ext>
            </a:extLst>
          </p:cNvPr>
          <p:cNvSpPr/>
          <p:nvPr/>
        </p:nvSpPr>
        <p:spPr>
          <a:xfrm>
            <a:off x="3244102" y="3353407"/>
            <a:ext cx="5998836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আঁকি</a:t>
            </a:r>
            <a:r>
              <a:rPr lang="bn-BD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</a:t>
            </a:r>
            <a:r>
              <a:rPr lang="bn-IN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আঁ</a:t>
            </a:r>
            <a:r>
              <a:rPr lang="bn-BD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r>
              <a:rPr lang="bn-IN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bn-BD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  <a:r>
              <a:rPr lang="bn-IN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৺</a:t>
            </a:r>
            <a:endParaRPr lang="bn-BD" sz="6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699FBF8-9999-4A8C-830B-546FDA89EDB6}"/>
              </a:ext>
            </a:extLst>
          </p:cNvPr>
          <p:cNvSpPr txBox="1"/>
          <p:nvPr/>
        </p:nvSpPr>
        <p:spPr>
          <a:xfrm>
            <a:off x="3065180" y="4434873"/>
            <a:ext cx="23813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স্বদেশ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A110986-1832-4345-9287-916443AAB126}"/>
              </a:ext>
            </a:extLst>
          </p:cNvPr>
          <p:cNvSpPr txBox="1"/>
          <p:nvPr/>
        </p:nvSpPr>
        <p:spPr>
          <a:xfrm>
            <a:off x="5416412" y="4516662"/>
            <a:ext cx="1463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6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</a:t>
            </a:r>
            <a:r>
              <a:rPr 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0EA4EC7-B8C2-4F99-9A56-4B2433149AA7}"/>
              </a:ext>
            </a:extLst>
          </p:cNvPr>
          <p:cNvSpPr txBox="1"/>
          <p:nvPr/>
        </p:nvSpPr>
        <p:spPr>
          <a:xfrm>
            <a:off x="6632275" y="4477357"/>
            <a:ext cx="19926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+</a:t>
            </a:r>
            <a:r>
              <a:rPr 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 </a:t>
            </a:r>
            <a:endParaRPr lang="bn-IN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2" descr="Flourish clipart flower decoration, Flourish flower decoration ...">
            <a:extLst>
              <a:ext uri="{FF2B5EF4-FFF2-40B4-BE49-F238E27FC236}">
                <a16:creationId xmlns:a16="http://schemas.microsoft.com/office/drawing/2014/main" xmlns="" id="{E44F33DF-6B7B-4B28-B728-9EF2F2373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828219" y="2160919"/>
            <a:ext cx="6028911" cy="223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2892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2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7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2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EED3DD3-D330-4E38-8C7E-75A05D0E5805}"/>
              </a:ext>
            </a:extLst>
          </p:cNvPr>
          <p:cNvGrpSpPr/>
          <p:nvPr/>
        </p:nvGrpSpPr>
        <p:grpSpPr>
          <a:xfrm>
            <a:off x="-139147" y="4852960"/>
            <a:ext cx="12470294" cy="2144190"/>
            <a:chOff x="121168" y="5787038"/>
            <a:chExt cx="12322817" cy="14014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44CCFF67-D7E3-4C82-AAD7-B88EBDA48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1168" y="5787038"/>
              <a:ext cx="6505575" cy="14014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0E47579E-E622-4122-8726-074FBC48CB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38910" y="5787038"/>
              <a:ext cx="7005075" cy="1401400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BAB1F7F-07B0-48BA-A68B-4D6E8C5902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9630"/>
          <a:stretch/>
        </p:blipFill>
        <p:spPr>
          <a:xfrm rot="16874454">
            <a:off x="-1608896" y="3253125"/>
            <a:ext cx="5380474" cy="21608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906" y="829937"/>
            <a:ext cx="6668015" cy="48716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7" t="7827" r="22818" b="30145"/>
          <a:stretch/>
        </p:blipFill>
        <p:spPr>
          <a:xfrm>
            <a:off x="7380375" y="1694335"/>
            <a:ext cx="2623930" cy="34342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0056" y="407783"/>
            <a:ext cx="3292784" cy="854208"/>
          </a:xfrm>
          <a:prstGeom prst="rect">
            <a:avLst/>
          </a:prstGeom>
          <a:noFill/>
          <a:ln w="762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951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4951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7931" y="2537096"/>
            <a:ext cx="4790660" cy="2062103"/>
          </a:xfrm>
          <a:prstGeom prst="rect">
            <a:avLst/>
          </a:prstGeom>
          <a:solidFill>
            <a:schemeClr val="accent2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লিপি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রানী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শর্মা</a:t>
            </a:r>
            <a:endParaRPr lang="en-GB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মাধবপুর সরকারি প্রাথমিক বিদ্যালয়।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ছাতক , সুনামগঞ্জ।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7892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84432" y="405696"/>
            <a:ext cx="5689378" cy="923330"/>
          </a:xfrm>
          <a:prstGeom prst="rect">
            <a:avLst/>
          </a:prstGeom>
          <a:ln>
            <a:solidFill>
              <a:srgbClr val="800080"/>
            </a:solidFill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BD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অর্থগুলো জেনে নিই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84433" y="1634697"/>
            <a:ext cx="2236028" cy="76944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স্বদেশ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5463180" y="1841724"/>
            <a:ext cx="978408" cy="355385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44980" y="1634695"/>
            <a:ext cx="3204237" cy="769441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নিজের দেশ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84431" y="3674193"/>
            <a:ext cx="2236030" cy="76944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কড়ি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463180" y="2910815"/>
            <a:ext cx="978408" cy="355385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44981" y="2665064"/>
            <a:ext cx="3204236" cy="769441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সারি সারি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84431" y="2644680"/>
            <a:ext cx="2236030" cy="76944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সারে সারে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5447021" y="3979906"/>
            <a:ext cx="978408" cy="355385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44980" y="3762929"/>
            <a:ext cx="3204237" cy="769441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টাকা পয়সা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84432" y="4828353"/>
            <a:ext cx="2236029" cy="76944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5399012" y="4915954"/>
            <a:ext cx="978408" cy="355385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44980" y="4708927"/>
            <a:ext cx="3204237" cy="769441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BAB1F7F-07B0-48BA-A68B-4D6E8C5902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9630"/>
          <a:stretch/>
        </p:blipFill>
        <p:spPr>
          <a:xfrm rot="16874454">
            <a:off x="-1070110" y="3184691"/>
            <a:ext cx="5380474" cy="216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752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5090615" y="1879177"/>
            <a:ext cx="1037230" cy="323165"/>
          </a:xfrm>
          <a:prstGeom prst="rightArrow">
            <a:avLst/>
          </a:prstGeom>
          <a:solidFill>
            <a:srgbClr val="AE030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5090615" y="2740332"/>
            <a:ext cx="1037230" cy="323165"/>
          </a:xfrm>
          <a:prstGeom prst="rightArrow">
            <a:avLst/>
          </a:prstGeom>
          <a:solidFill>
            <a:srgbClr val="AE030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5090615" y="3690116"/>
            <a:ext cx="1037230" cy="323166"/>
          </a:xfrm>
          <a:prstGeom prst="rightArrow">
            <a:avLst/>
          </a:prstGeom>
          <a:solidFill>
            <a:srgbClr val="AE030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5090615" y="4658768"/>
            <a:ext cx="1037230" cy="323166"/>
          </a:xfrm>
          <a:prstGeom prst="rightArrow">
            <a:avLst/>
          </a:prstGeom>
          <a:solidFill>
            <a:srgbClr val="AE030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090615" y="5685714"/>
            <a:ext cx="1037230" cy="363604"/>
          </a:xfrm>
          <a:prstGeom prst="rightArrow">
            <a:avLst/>
          </a:prstGeom>
          <a:solidFill>
            <a:srgbClr val="AE030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44706" y="544662"/>
            <a:ext cx="6083717" cy="923330"/>
          </a:xfrm>
          <a:prstGeom prst="rect">
            <a:avLst/>
          </a:prstGeom>
          <a:ln>
            <a:solidFill>
              <a:srgbClr val="800080"/>
            </a:solidFill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বিপরীত শব্দগুলো</a:t>
            </a:r>
            <a:r>
              <a:rPr lang="bn-BD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জেনে নিই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65780" y="1756067"/>
            <a:ext cx="2236028" cy="76944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স্বদেশ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30493" y="2509491"/>
            <a:ext cx="2236028" cy="76944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ভাঁটা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16652" y="1656038"/>
            <a:ext cx="2236028" cy="76944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বিদেশ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65780" y="3534192"/>
            <a:ext cx="2236028" cy="76944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আপন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65780" y="4597213"/>
            <a:ext cx="2236028" cy="76944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চেনা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65780" y="5664597"/>
            <a:ext cx="2236028" cy="76944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16652" y="5650820"/>
            <a:ext cx="2236028" cy="76944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16652" y="4594169"/>
            <a:ext cx="2236028" cy="76944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অচেনা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16652" y="3466978"/>
            <a:ext cx="2236028" cy="76944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65780" y="2615779"/>
            <a:ext cx="2236028" cy="76944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জোয়ার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2" descr="Flourish clipart flower decoration, Flourish flower decoration ...">
            <a:extLst>
              <a:ext uri="{FF2B5EF4-FFF2-40B4-BE49-F238E27FC236}">
                <a16:creationId xmlns:a16="http://schemas.microsoft.com/office/drawing/2014/main" xmlns="" id="{E44F33DF-6B7B-4B28-B728-9EF2F2373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828219" y="2160919"/>
            <a:ext cx="6028911" cy="223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1976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64" b="35362"/>
          <a:stretch/>
        </p:blipFill>
        <p:spPr>
          <a:xfrm>
            <a:off x="2191256" y="1828800"/>
            <a:ext cx="7176052" cy="423406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53F21C4-CDC7-4A91-9C93-9058158F6A9D}"/>
              </a:ext>
            </a:extLst>
          </p:cNvPr>
          <p:cNvSpPr/>
          <p:nvPr/>
        </p:nvSpPr>
        <p:spPr>
          <a:xfrm>
            <a:off x="3412278" y="323898"/>
            <a:ext cx="4336444" cy="144655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পাঠ ও</a:t>
            </a:r>
          </a:p>
          <a:p>
            <a:pPr algn="ctr"/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প্রমিত উচ্চারন অনুশীলন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83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2071" y="409149"/>
            <a:ext cx="85542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পাঠ্য বইয়ের ৫১ নং পৃষ্টা বের করে পাঠ্যাংশ টুকু দলে আবৃত্তি কর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84" b="33913"/>
          <a:stretch/>
        </p:blipFill>
        <p:spPr>
          <a:xfrm>
            <a:off x="2390732" y="2266123"/>
            <a:ext cx="7270103" cy="37371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B51F965-2708-406A-B1BC-502B39A8CC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404" l="0" r="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3251" r="64546" b="3935"/>
          <a:stretch/>
        </p:blipFill>
        <p:spPr>
          <a:xfrm>
            <a:off x="0" y="409149"/>
            <a:ext cx="2261936" cy="686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26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612086" y="423016"/>
            <a:ext cx="2579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একক পাঠ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88873" y="900070"/>
            <a:ext cx="5528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 টুকু একাকি আবৃত্তি কর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946377E-ADEF-48FD-B963-D45617FAD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929" y="1876580"/>
            <a:ext cx="10416142" cy="42919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40658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EEED3DD3-D330-4E38-8C7E-75A05D0E5805}"/>
              </a:ext>
            </a:extLst>
          </p:cNvPr>
          <p:cNvGrpSpPr/>
          <p:nvPr/>
        </p:nvGrpSpPr>
        <p:grpSpPr>
          <a:xfrm>
            <a:off x="-139147" y="4852960"/>
            <a:ext cx="12470294" cy="2144190"/>
            <a:chOff x="121168" y="5787038"/>
            <a:chExt cx="12322817" cy="1401400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44CCFF67-D7E3-4C82-AAD7-B88EBDA48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1168" y="5787038"/>
              <a:ext cx="6505575" cy="14014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0E47579E-E622-4122-8726-074FBC48CB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38910" y="5787038"/>
              <a:ext cx="7005075" cy="1401400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BAB1F7F-07B0-48BA-A68B-4D6E8C5902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9630"/>
          <a:stretch/>
        </p:blipFill>
        <p:spPr>
          <a:xfrm rot="16874454">
            <a:off x="-1121779" y="3208492"/>
            <a:ext cx="5380474" cy="2160835"/>
          </a:xfrm>
          <a:prstGeom prst="rect">
            <a:avLst/>
          </a:prstGeom>
        </p:spPr>
      </p:pic>
      <p:sp>
        <p:nvSpPr>
          <p:cNvPr id="8" name="Star: 12 Points 3">
            <a:extLst>
              <a:ext uri="{FF2B5EF4-FFF2-40B4-BE49-F238E27FC236}">
                <a16:creationId xmlns="" xmlns:a16="http://schemas.microsoft.com/office/drawing/2014/main" id="{FA25EC15-BEA2-4B5F-8B6E-6719A57643B2}"/>
              </a:ext>
            </a:extLst>
          </p:cNvPr>
          <p:cNvSpPr/>
          <p:nvPr/>
        </p:nvSpPr>
        <p:spPr>
          <a:xfrm>
            <a:off x="199865" y="221066"/>
            <a:ext cx="10613036" cy="5180270"/>
          </a:xfrm>
          <a:prstGeom prst="star12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5276C65-B97B-4F9A-BF25-E16A5A407333}"/>
              </a:ext>
            </a:extLst>
          </p:cNvPr>
          <p:cNvSpPr txBox="1"/>
          <p:nvPr/>
        </p:nvSpPr>
        <p:spPr>
          <a:xfrm>
            <a:off x="2142423" y="1439670"/>
            <a:ext cx="67461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কবিতাটির প্রথম দুই লাইন দলের একজন আবৃত্তি করবে আর বাকিরা মনযোগ দিয়ে শুনবে। এভাবে পর্যায়ক্রমে সবাই দুই লাইন করে আবৃত্তি করবে যাতে করে আজকের কবিতাংশটুকু সবার মুখস্ত হয়ে যায়। 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6DBA587-6004-4D4B-B7ED-3EE35F6D4A97}"/>
              </a:ext>
            </a:extLst>
          </p:cNvPr>
          <p:cNvSpPr txBox="1"/>
          <p:nvPr/>
        </p:nvSpPr>
        <p:spPr>
          <a:xfrm>
            <a:off x="199866" y="90483"/>
            <a:ext cx="2598362" cy="769441"/>
          </a:xfrm>
          <a:prstGeom prst="rect">
            <a:avLst/>
          </a:prstGeom>
          <a:solidFill>
            <a:srgbClr val="66FFCC"/>
          </a:solidFill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400" b="1" cap="all" dirty="0">
                <a:ln/>
                <a:solidFill>
                  <a:srgbClr val="80008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</a:p>
        </p:txBody>
      </p:sp>
    </p:spTree>
    <p:extLst>
      <p:ext uri="{BB962C8B-B14F-4D97-AF65-F5344CB8AC3E}">
        <p14:creationId xmlns:p14="http://schemas.microsoft.com/office/powerpoint/2010/main" val="22868862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EED3DD3-D330-4E38-8C7E-75A05D0E5805}"/>
              </a:ext>
            </a:extLst>
          </p:cNvPr>
          <p:cNvGrpSpPr/>
          <p:nvPr/>
        </p:nvGrpSpPr>
        <p:grpSpPr>
          <a:xfrm>
            <a:off x="-139147" y="4852960"/>
            <a:ext cx="12470294" cy="2144190"/>
            <a:chOff x="121168" y="5787038"/>
            <a:chExt cx="12322817" cy="14014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44CCFF67-D7E3-4C82-AAD7-B88EBDA48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1168" y="5787038"/>
              <a:ext cx="6505575" cy="14014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0E47579E-E622-4122-8726-074FBC48CB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38910" y="5787038"/>
              <a:ext cx="7005075" cy="1401400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53AA6F3-BBCE-44B6-A403-3B344E5D91A5}"/>
              </a:ext>
            </a:extLst>
          </p:cNvPr>
          <p:cNvSpPr/>
          <p:nvPr/>
        </p:nvSpPr>
        <p:spPr>
          <a:xfrm>
            <a:off x="3418643" y="1584058"/>
            <a:ext cx="4527881" cy="830997"/>
          </a:xfrm>
          <a:prstGeom prst="rect">
            <a:avLst/>
          </a:prstGeom>
          <a:ln>
            <a:solidFill>
              <a:srgbClr val="800080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সংক্ষেপে উত্তর দাওঃ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CA4B713-D1FC-4ECF-A1BC-6B2010424967}"/>
              </a:ext>
            </a:extLst>
          </p:cNvPr>
          <p:cNvSpPr txBox="1"/>
          <p:nvPr/>
        </p:nvSpPr>
        <p:spPr>
          <a:xfrm>
            <a:off x="2763740" y="2841897"/>
            <a:ext cx="6370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নৌকা সারে সারে কোথায় বাঁধা আছে?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2C553D1-A2AE-4174-BB5D-B47BD719318D}"/>
              </a:ext>
            </a:extLst>
          </p:cNvPr>
          <p:cNvSpPr txBox="1"/>
          <p:nvPr/>
        </p:nvSpPr>
        <p:spPr>
          <a:xfrm>
            <a:off x="2836289" y="3676048"/>
            <a:ext cx="6370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নদীর ধারে আপন মনে কে বসে আছে?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8FE0A99-74E8-4FD6-8A5E-4F2D2B58AA52}"/>
              </a:ext>
            </a:extLst>
          </p:cNvPr>
          <p:cNvSpPr txBox="1"/>
          <p:nvPr/>
        </p:nvSpPr>
        <p:spPr>
          <a:xfrm>
            <a:off x="2836289" y="4510199"/>
            <a:ext cx="6379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কড়ি দিয়ে কোন ছবিটি কেনা যায় না?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6D31443-86ED-432B-BC09-1308D2E2C4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13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24153"/>
          <a:stretch/>
        </p:blipFill>
        <p:spPr>
          <a:xfrm>
            <a:off x="1109272" y="0"/>
            <a:ext cx="9146625" cy="24266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2C921DB-9018-49F5-93A5-46F7EB761DA9}"/>
              </a:ext>
            </a:extLst>
          </p:cNvPr>
          <p:cNvSpPr txBox="1"/>
          <p:nvPr/>
        </p:nvSpPr>
        <p:spPr>
          <a:xfrm>
            <a:off x="9404048" y="88072"/>
            <a:ext cx="2598362" cy="769441"/>
          </a:xfrm>
          <a:prstGeom prst="rect">
            <a:avLst/>
          </a:prstGeom>
          <a:solidFill>
            <a:srgbClr val="66FFCC"/>
          </a:solidFill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400" b="1" cap="all" dirty="0">
                <a:ln/>
                <a:solidFill>
                  <a:srgbClr val="80008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</a:p>
        </p:txBody>
      </p:sp>
    </p:spTree>
    <p:extLst>
      <p:ext uri="{BB962C8B-B14F-4D97-AF65-F5344CB8AC3E}">
        <p14:creationId xmlns:p14="http://schemas.microsoft.com/office/powerpoint/2010/main" val="556046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F438BD5-BA1D-4637-A100-7ADB663DEA46}"/>
              </a:ext>
            </a:extLst>
          </p:cNvPr>
          <p:cNvSpPr txBox="1"/>
          <p:nvPr/>
        </p:nvSpPr>
        <p:spPr>
          <a:xfrm>
            <a:off x="472440" y="2757271"/>
            <a:ext cx="11247120" cy="2923877"/>
          </a:xfrm>
          <a:prstGeom prst="rect">
            <a:avLst/>
          </a:prstGeom>
          <a:gradFill>
            <a:gsLst>
              <a:gs pos="0">
                <a:schemeClr val="bg1"/>
              </a:gs>
              <a:gs pos="59000">
                <a:srgbClr val="74DA8C"/>
              </a:gs>
              <a:gs pos="100000">
                <a:srgbClr val="12FE3F"/>
              </a:gs>
            </a:gsLst>
            <a:lin ang="5400000" scaled="0"/>
          </a:gradFill>
          <a:ln w="31750">
            <a:noFill/>
          </a:ln>
        </p:spPr>
        <p:txBody>
          <a:bodyPr wrap="square" lIns="274320" tIns="182880" rIns="274320" bIns="0" rtlCol="0">
            <a:spAutoFit/>
            <a:sp3d extrusionH="57150">
              <a:bevelT h="25400" prst="softRound"/>
            </a:sp3d>
          </a:bodyPr>
          <a:lstStyle/>
          <a:p>
            <a:pPr algn="just"/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নদীমাতৃক দেশ , অর্থাৎ এদেশে সবখানেই নদী দেখা যায়। ‘স্বদেশ’ কবিতায় বাংলাদেশের প্রকৃতি ও মানুষের জীবনযাত্রার ছবি তুলে ধরা হয়েছে। একটি ছেলে সেই ছবি দেখছে ও তার মনের ভিতরে ধরে রাখছে। নদীর জোয়ার , নদীর তীরে নৌকা বেঁধে রাখা , গাছে গাছে পাখির কলকাকলি – সবই ছেলেটির মনে নিজের দেশের জন্য , মায়া-মমতা ও ভালোবাসার অনুভূতি জোগাচ্ছে</a:t>
            </a:r>
            <a:r>
              <a:rPr lang="as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A120F928-F1D8-406A-A49D-5A63FF1036F5}"/>
              </a:ext>
            </a:extLst>
          </p:cNvPr>
          <p:cNvGrpSpPr/>
          <p:nvPr/>
        </p:nvGrpSpPr>
        <p:grpSpPr>
          <a:xfrm>
            <a:off x="4347148" y="1812683"/>
            <a:ext cx="5786204" cy="1889177"/>
            <a:chOff x="3463494" y="817622"/>
            <a:chExt cx="5531370" cy="1446550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6" name="Rounded Rectangle 11">
              <a:extLst>
                <a:ext uri="{FF2B5EF4-FFF2-40B4-BE49-F238E27FC236}">
                  <a16:creationId xmlns:a16="http://schemas.microsoft.com/office/drawing/2014/main" xmlns="" id="{42F016E9-5913-447B-A8EF-20EF19299B25}"/>
                </a:ext>
              </a:extLst>
            </p:cNvPr>
            <p:cNvSpPr/>
            <p:nvPr/>
          </p:nvSpPr>
          <p:spPr>
            <a:xfrm>
              <a:off x="3595228" y="836656"/>
              <a:ext cx="5399636" cy="598269"/>
            </a:xfrm>
            <a:prstGeom prst="roundRect">
              <a:avLst/>
            </a:prstGeom>
            <a:solidFill>
              <a:srgbClr val="33CC33">
                <a:alpha val="38000"/>
              </a:srgb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77F1F3F6-1457-4E98-B033-A5BC331BC98C}"/>
                </a:ext>
              </a:extLst>
            </p:cNvPr>
            <p:cNvSpPr/>
            <p:nvPr/>
          </p:nvSpPr>
          <p:spPr>
            <a:xfrm>
              <a:off x="3463494" y="817622"/>
              <a:ext cx="5054346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কবিতাটির মূলভাব জেনে নিই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9C2D177-3C24-4EAC-9903-8C918744D9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85126">
            <a:off x="-6490" y="-49379"/>
            <a:ext cx="6440171" cy="301227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7A2CE3FB-BFB0-487B-9178-26A3D0E1E477}"/>
              </a:ext>
            </a:extLst>
          </p:cNvPr>
          <p:cNvGrpSpPr/>
          <p:nvPr/>
        </p:nvGrpSpPr>
        <p:grpSpPr>
          <a:xfrm>
            <a:off x="112296" y="5036695"/>
            <a:ext cx="11898828" cy="2181654"/>
            <a:chOff x="239152" y="5164875"/>
            <a:chExt cx="11830248" cy="190357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DC729B29-9F5F-40F4-A882-021FAD30B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9152" y="5164876"/>
              <a:ext cx="5711482" cy="190357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E3554871-B4F6-4587-8570-342F432DD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50634" y="5164875"/>
              <a:ext cx="6118766" cy="19035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3094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458466FC-C952-431F-A401-C9E1D07056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074"/>
          <a:stretch/>
        </p:blipFill>
        <p:spPr>
          <a:xfrm>
            <a:off x="264747" y="1240421"/>
            <a:ext cx="11662506" cy="461921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2C86EC9-ED1D-41A4-A608-37A84AD6BC8D}"/>
              </a:ext>
            </a:extLst>
          </p:cNvPr>
          <p:cNvSpPr/>
          <p:nvPr/>
        </p:nvSpPr>
        <p:spPr>
          <a:xfrm>
            <a:off x="4688500" y="1394310"/>
            <a:ext cx="69740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E0BF8EF3-B45D-457A-BD69-5FCDECFB5DEA}"/>
              </a:ext>
            </a:extLst>
          </p:cNvPr>
          <p:cNvSpPr/>
          <p:nvPr/>
        </p:nvSpPr>
        <p:spPr>
          <a:xfrm>
            <a:off x="4077161" y="3470013"/>
            <a:ext cx="55563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দেখে ছেলেটির দিন কেটে যায়?</a:t>
            </a:r>
            <a:endParaRPr lang="en-US" sz="40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A60CB7FB-F18D-4C66-BBEB-149995EAF5A4}"/>
              </a:ext>
            </a:extLst>
          </p:cNvPr>
          <p:cNvSpPr/>
          <p:nvPr/>
        </p:nvSpPr>
        <p:spPr>
          <a:xfrm>
            <a:off x="2872339" y="4471408"/>
            <a:ext cx="87901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আহসান হাবীব কত সালের কত তারিখ মৃত্যু বরণ করেন ?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1C54ED5-4663-4BE1-86E3-ECEBBFFBB6FB}"/>
              </a:ext>
            </a:extLst>
          </p:cNvPr>
          <p:cNvSpPr txBox="1"/>
          <p:nvPr/>
        </p:nvSpPr>
        <p:spPr>
          <a:xfrm>
            <a:off x="3546064" y="1240421"/>
            <a:ext cx="877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3421966-38CB-4BD0-BE80-A89D25137EB9}"/>
              </a:ext>
            </a:extLst>
          </p:cNvPr>
          <p:cNvSpPr txBox="1"/>
          <p:nvPr/>
        </p:nvSpPr>
        <p:spPr>
          <a:xfrm>
            <a:off x="2872339" y="2496701"/>
            <a:ext cx="877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684C7E0-273F-4A51-95E6-D49B53F8C265}"/>
              </a:ext>
            </a:extLst>
          </p:cNvPr>
          <p:cNvSpPr txBox="1"/>
          <p:nvPr/>
        </p:nvSpPr>
        <p:spPr>
          <a:xfrm>
            <a:off x="2183225" y="3664227"/>
            <a:ext cx="877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E90D1BF-4D24-4A7C-8414-D97414A71CDD}"/>
              </a:ext>
            </a:extLst>
          </p:cNvPr>
          <p:cNvSpPr txBox="1"/>
          <p:nvPr/>
        </p:nvSpPr>
        <p:spPr>
          <a:xfrm>
            <a:off x="1532375" y="4604311"/>
            <a:ext cx="877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227586" y="1334063"/>
            <a:ext cx="6277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গ্রাম বাংলার কোন ছবিটি আমাদের চেনা?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23694" y="2518815"/>
            <a:ext cx="6630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ছবিটি টাকা দিয়ে কেনা যায় না?</a:t>
            </a:r>
            <a:endParaRPr lang="en-US" sz="3600" b="1" dirty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532375" y="350063"/>
            <a:ext cx="2236028" cy="83099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bn-BD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83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solidFill>
            <a:srgbClr val="0070C0"/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85E08F2-2BC8-42ED-8480-E25B1AA743F5}"/>
              </a:ext>
            </a:extLst>
          </p:cNvPr>
          <p:cNvSpPr txBox="1"/>
          <p:nvPr/>
        </p:nvSpPr>
        <p:spPr>
          <a:xfrm>
            <a:off x="3590746" y="4059439"/>
            <a:ext cx="7098228" cy="144655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মায়ের শ্যামল প্রকৃতির মন জুড়ানো ছবি কড়ি দিয়ে কেনা যায় না।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ADD2CFE-8B75-4450-A3F8-0FF828AB1023}"/>
              </a:ext>
            </a:extLst>
          </p:cNvPr>
          <p:cNvSpPr txBox="1"/>
          <p:nvPr/>
        </p:nvSpPr>
        <p:spPr>
          <a:xfrm>
            <a:off x="623443" y="2139991"/>
            <a:ext cx="1975755" cy="83099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কড়ি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B2CCACD-8C08-462C-8BA5-4DABD75BA518}"/>
              </a:ext>
            </a:extLst>
          </p:cNvPr>
          <p:cNvSpPr txBox="1"/>
          <p:nvPr/>
        </p:nvSpPr>
        <p:spPr>
          <a:xfrm>
            <a:off x="5148340" y="2192640"/>
            <a:ext cx="3750000" cy="83099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টাকা পয়সা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9">
            <a:extLst>
              <a:ext uri="{FF2B5EF4-FFF2-40B4-BE49-F238E27FC236}">
                <a16:creationId xmlns:a16="http://schemas.microsoft.com/office/drawing/2014/main" xmlns="" id="{B7F36409-88DB-41B3-9EE1-3A6EA1A65DC1}"/>
              </a:ext>
            </a:extLst>
          </p:cNvPr>
          <p:cNvSpPr/>
          <p:nvPr/>
        </p:nvSpPr>
        <p:spPr>
          <a:xfrm>
            <a:off x="2831821" y="2265568"/>
            <a:ext cx="1607657" cy="646331"/>
          </a:xfrm>
          <a:prstGeom prst="rightArrow">
            <a:avLst/>
          </a:prstGeom>
          <a:solidFill>
            <a:srgbClr val="AE030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5">
            <a:extLst>
              <a:ext uri="{FF2B5EF4-FFF2-40B4-BE49-F238E27FC236}">
                <a16:creationId xmlns:a16="http://schemas.microsoft.com/office/drawing/2014/main" xmlns="" id="{7FCE0E98-61A7-4B36-8094-9B7F1B778C02}"/>
              </a:ext>
            </a:extLst>
          </p:cNvPr>
          <p:cNvSpPr/>
          <p:nvPr/>
        </p:nvSpPr>
        <p:spPr>
          <a:xfrm>
            <a:off x="6294783" y="3105834"/>
            <a:ext cx="484632" cy="646331"/>
          </a:xfrm>
          <a:prstGeom prst="downArrow">
            <a:avLst/>
          </a:prstGeom>
          <a:solidFill>
            <a:srgbClr val="AE030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6C86F4E-6ED9-4C14-A18A-FC82A144BE89}"/>
              </a:ext>
            </a:extLst>
          </p:cNvPr>
          <p:cNvSpPr txBox="1"/>
          <p:nvPr/>
        </p:nvSpPr>
        <p:spPr>
          <a:xfrm>
            <a:off x="2922104" y="627845"/>
            <a:ext cx="6102626" cy="76944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day one word</a:t>
            </a:r>
          </a:p>
        </p:txBody>
      </p:sp>
    </p:spTree>
    <p:extLst>
      <p:ext uri="{BB962C8B-B14F-4D97-AF65-F5344CB8AC3E}">
        <p14:creationId xmlns:p14="http://schemas.microsoft.com/office/powerpoint/2010/main" val="3528143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EED3DD3-D330-4E38-8C7E-75A05D0E5805}"/>
              </a:ext>
            </a:extLst>
          </p:cNvPr>
          <p:cNvGrpSpPr/>
          <p:nvPr/>
        </p:nvGrpSpPr>
        <p:grpSpPr>
          <a:xfrm>
            <a:off x="-139147" y="4852960"/>
            <a:ext cx="12470294" cy="2144190"/>
            <a:chOff x="121168" y="5787038"/>
            <a:chExt cx="12322817" cy="14014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44CCFF67-D7E3-4C82-AAD7-B88EBDA48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1168" y="5787038"/>
              <a:ext cx="6505575" cy="14014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0E47579E-E622-4122-8726-074FBC48CB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38910" y="5787038"/>
              <a:ext cx="7005075" cy="1401400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BEC33E1-1021-4A0F-955C-14AF604AEB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64" b="1636"/>
          <a:stretch/>
        </p:blipFill>
        <p:spPr>
          <a:xfrm>
            <a:off x="1614801" y="1406731"/>
            <a:ext cx="3075535" cy="39520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32E7408-C135-4328-A291-BAC13DB63BDA}"/>
              </a:ext>
            </a:extLst>
          </p:cNvPr>
          <p:cNvSpPr txBox="1"/>
          <p:nvPr/>
        </p:nvSpPr>
        <p:spPr>
          <a:xfrm>
            <a:off x="4101601" y="102748"/>
            <a:ext cx="4279703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  <a:scene3d>
              <a:camera prst="obliqueBottomRight"/>
              <a:lightRig rig="threePt" dir="t"/>
            </a:scene3d>
            <a:sp3d extrusionH="57150">
              <a:bevelT w="6350" h="95250" prst="angle"/>
            </a:sp3d>
          </a:bodyPr>
          <a:lstStyle/>
          <a:p>
            <a:pPr algn="l"/>
            <a:r>
              <a:rPr lang="bn-IN" sz="8000" dirty="0">
                <a:solidFill>
                  <a:srgbClr val="AD318D"/>
                </a:solidFill>
                <a:effectLst>
                  <a:glow>
                    <a:schemeClr val="accent1">
                      <a:alpha val="7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পাঠপরিচিতি </a:t>
            </a:r>
            <a:endParaRPr lang="en-US" sz="8000" dirty="0">
              <a:solidFill>
                <a:srgbClr val="AD318D"/>
              </a:solidFill>
              <a:effectLst>
                <a:glow>
                  <a:schemeClr val="accent1">
                    <a:alpha val="7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hought Bubble: Cloud 1">
            <a:extLst>
              <a:ext uri="{FF2B5EF4-FFF2-40B4-BE49-F238E27FC236}">
                <a16:creationId xmlns:a16="http://schemas.microsoft.com/office/drawing/2014/main" xmlns="" id="{67FE2BB0-6F8C-4F93-AB2F-7320A9D7B558}"/>
              </a:ext>
            </a:extLst>
          </p:cNvPr>
          <p:cNvSpPr/>
          <p:nvPr/>
        </p:nvSpPr>
        <p:spPr>
          <a:xfrm>
            <a:off x="3796748" y="42165"/>
            <a:ext cx="4597755" cy="1364566"/>
          </a:xfrm>
          <a:prstGeom prst="cloudCallout">
            <a:avLst>
              <a:gd name="adj1" fmla="val -24560"/>
              <a:gd name="adj2" fmla="val 70747"/>
            </a:avLst>
          </a:prstGeom>
          <a:noFill/>
          <a:ln>
            <a:solidFill>
              <a:srgbClr val="CA14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DA9C380-A34E-4591-8772-B2D87BB8D8A7}"/>
              </a:ext>
            </a:extLst>
          </p:cNvPr>
          <p:cNvSpPr txBox="1"/>
          <p:nvPr/>
        </p:nvSpPr>
        <p:spPr>
          <a:xfrm>
            <a:off x="5652605" y="1104181"/>
            <a:ext cx="5796643" cy="4031873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বাংলা </a:t>
            </a:r>
          </a:p>
          <a:p>
            <a:pPr algn="ctr"/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 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3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  <a:r>
              <a:rPr lang="en-US" sz="3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স্বদেশ</a:t>
            </a:r>
            <a:r>
              <a:rPr lang="bn-IN" sz="3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…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কাটে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5309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B405715-B2FC-400C-A369-A61837C1764D}"/>
              </a:ext>
            </a:extLst>
          </p:cNvPr>
          <p:cNvSpPr txBox="1"/>
          <p:nvPr/>
        </p:nvSpPr>
        <p:spPr>
          <a:xfrm>
            <a:off x="4318647" y="576124"/>
            <a:ext cx="303631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   </a:t>
            </a:r>
            <a:endParaRPr lang="en-US" sz="4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2AC4B18-3716-4397-A695-4813426483F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6140" y="1768759"/>
            <a:ext cx="7056783" cy="2760409"/>
          </a:xfrm>
          <a:prstGeom prst="roundRect">
            <a:avLst>
              <a:gd name="adj" fmla="val 2486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CC8E22E-6E38-4BD6-B0CA-C42D02DB37A2}"/>
              </a:ext>
            </a:extLst>
          </p:cNvPr>
          <p:cNvSpPr/>
          <p:nvPr/>
        </p:nvSpPr>
        <p:spPr>
          <a:xfrm>
            <a:off x="755278" y="5526886"/>
            <a:ext cx="11085727" cy="55399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lIns="91440" tIns="0" rIns="0" bIns="0" anchor="ctr" anchorCtr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স্বদেশ</a:t>
            </a: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কবিতার আজকের কবিতাংশটুকুর মূলভাব বাড়ি থেকে লিখে আনবে। </a:t>
            </a:r>
            <a:endParaRPr lang="en-GB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21463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F342FDC-7766-4919-9457-4CAE4BE73109}"/>
              </a:ext>
            </a:extLst>
          </p:cNvPr>
          <p:cNvSpPr txBox="1"/>
          <p:nvPr/>
        </p:nvSpPr>
        <p:spPr>
          <a:xfrm>
            <a:off x="1752599" y="1985888"/>
            <a:ext cx="9610100" cy="44165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>
                <a:rot lat="0" lon="0" rev="6600000"/>
              </a:lightRig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7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ধন্যবাদ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mn.gif">
            <a:extLst>
              <a:ext uri="{FF2B5EF4-FFF2-40B4-BE49-F238E27FC236}">
                <a16:creationId xmlns="" xmlns:a16="http://schemas.microsoft.com/office/drawing/2014/main" id="{A9AEA693-28C0-4FDE-8792-CC4F5B0B5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9925" y="253653"/>
            <a:ext cx="1660538" cy="1086117"/>
          </a:xfrm>
          <a:prstGeom prst="rect">
            <a:avLst/>
          </a:prstGeom>
        </p:spPr>
      </p:pic>
      <p:pic>
        <p:nvPicPr>
          <p:cNvPr id="5" name="Picture 4" descr="mn.gif">
            <a:extLst>
              <a:ext uri="{FF2B5EF4-FFF2-40B4-BE49-F238E27FC236}">
                <a16:creationId xmlns="" xmlns:a16="http://schemas.microsoft.com/office/drawing/2014/main" id="{A9AEA693-28C0-4FDE-8792-CC4F5B0B5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380" y="796711"/>
            <a:ext cx="1660538" cy="108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23704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0.04653 L 0.29648 0.0372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18" y="-46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0.04653 L 0.29649 0.0372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18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EED3DD3-D330-4E38-8C7E-75A05D0E5805}"/>
              </a:ext>
            </a:extLst>
          </p:cNvPr>
          <p:cNvGrpSpPr/>
          <p:nvPr/>
        </p:nvGrpSpPr>
        <p:grpSpPr>
          <a:xfrm>
            <a:off x="-139147" y="4852960"/>
            <a:ext cx="12470294" cy="2144190"/>
            <a:chOff x="121168" y="5787038"/>
            <a:chExt cx="12322817" cy="14014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44CCFF67-D7E3-4C82-AAD7-B88EBDA48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1168" y="5787038"/>
              <a:ext cx="6505575" cy="14014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0E47579E-E622-4122-8726-074FBC48CB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38910" y="5787038"/>
              <a:ext cx="7005075" cy="1401400"/>
            </a:xfrm>
            <a:prstGeom prst="rect">
              <a:avLst/>
            </a:prstGeom>
          </p:spPr>
        </p:pic>
      </p:grpSp>
      <p:sp>
        <p:nvSpPr>
          <p:cNvPr id="6" name="Arrow: Pentagon 11">
            <a:extLst>
              <a:ext uri="{FF2B5EF4-FFF2-40B4-BE49-F238E27FC236}">
                <a16:creationId xmlns:a16="http://schemas.microsoft.com/office/drawing/2014/main" xmlns="" id="{61F1CFD2-E3F7-4C06-B56C-3F33652A6892}"/>
              </a:ext>
            </a:extLst>
          </p:cNvPr>
          <p:cNvSpPr/>
          <p:nvPr/>
        </p:nvSpPr>
        <p:spPr>
          <a:xfrm rot="10800000">
            <a:off x="2158290" y="1850923"/>
            <a:ext cx="9876694" cy="3376577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ircle: Hollow 9">
            <a:extLst>
              <a:ext uri="{FF2B5EF4-FFF2-40B4-BE49-F238E27FC236}">
                <a16:creationId xmlns:a16="http://schemas.microsoft.com/office/drawing/2014/main" xmlns="" id="{F5333ACE-D8A4-4CD6-954C-DC057E335844}"/>
              </a:ext>
            </a:extLst>
          </p:cNvPr>
          <p:cNvSpPr/>
          <p:nvPr/>
        </p:nvSpPr>
        <p:spPr>
          <a:xfrm>
            <a:off x="100890" y="1415053"/>
            <a:ext cx="4114800" cy="4114800"/>
          </a:xfrm>
          <a:prstGeom prst="donut">
            <a:avLst>
              <a:gd name="adj" fmla="val 2494"/>
            </a:avLst>
          </a:prstGeom>
          <a:solidFill>
            <a:srgbClr val="04B4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051AFA17-D615-4340-8753-1A974A75FA5F}"/>
              </a:ext>
            </a:extLst>
          </p:cNvPr>
          <p:cNvSpPr/>
          <p:nvPr/>
        </p:nvSpPr>
        <p:spPr>
          <a:xfrm>
            <a:off x="420930" y="1735566"/>
            <a:ext cx="3474720" cy="3474720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rgbClr val="01B72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0F410DF-EB17-4804-9C62-970302BC04B0}"/>
              </a:ext>
            </a:extLst>
          </p:cNvPr>
          <p:cNvSpPr txBox="1"/>
          <p:nvPr/>
        </p:nvSpPr>
        <p:spPr>
          <a:xfrm>
            <a:off x="732527" y="2964653"/>
            <a:ext cx="3072475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BottomRight"/>
              <a:lightRig rig="threePt" dir="t"/>
            </a:scene3d>
            <a:sp3d extrusionH="57150">
              <a:bevelT w="6350" h="95250" prst="angle"/>
            </a:sp3d>
          </a:bodyPr>
          <a:lstStyle/>
          <a:p>
            <a:pPr algn="l"/>
            <a:r>
              <a:rPr lang="bn-IN" sz="8000" dirty="0">
                <a:effectLst>
                  <a:glow>
                    <a:schemeClr val="accent1">
                      <a:alpha val="7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dirty="0">
              <a:effectLst>
                <a:glow>
                  <a:schemeClr val="accent1">
                    <a:alpha val="7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BD0D88E0-8C4B-4E39-B99B-433F313DD18C}"/>
              </a:ext>
            </a:extLst>
          </p:cNvPr>
          <p:cNvGrpSpPr/>
          <p:nvPr/>
        </p:nvGrpSpPr>
        <p:grpSpPr>
          <a:xfrm>
            <a:off x="3722609" y="1696037"/>
            <a:ext cx="6828555" cy="646331"/>
            <a:chOff x="3917640" y="1979384"/>
            <a:chExt cx="6828555" cy="646331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03CE2817-5611-4E96-A3E6-4BDA5615E025}"/>
                </a:ext>
              </a:extLst>
            </p:cNvPr>
            <p:cNvSpPr/>
            <p:nvPr/>
          </p:nvSpPr>
          <p:spPr>
            <a:xfrm>
              <a:off x="3917640" y="1979384"/>
              <a:ext cx="1058601" cy="64633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92E57F74-666B-4340-9990-75766B1A8844}"/>
                </a:ext>
              </a:extLst>
            </p:cNvPr>
            <p:cNvSpPr/>
            <p:nvPr/>
          </p:nvSpPr>
          <p:spPr>
            <a:xfrm>
              <a:off x="3961375" y="2010138"/>
              <a:ext cx="678482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.১.২  </a:t>
              </a:r>
              <a:r>
                <a:rPr lang="bn-IN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কবিতা শুনে মূলভাব বুঝতে পারবে</a:t>
              </a:r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3E42D8F7-A9F9-4A0C-AA76-34C95D9A6386}"/>
              </a:ext>
            </a:extLst>
          </p:cNvPr>
          <p:cNvGrpSpPr/>
          <p:nvPr/>
        </p:nvGrpSpPr>
        <p:grpSpPr>
          <a:xfrm>
            <a:off x="4037884" y="2435596"/>
            <a:ext cx="7424913" cy="672505"/>
            <a:chOff x="4194078" y="2857176"/>
            <a:chExt cx="7424913" cy="67250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22744AD7-F1DA-45D0-882F-718A6B56C58A}"/>
                </a:ext>
              </a:extLst>
            </p:cNvPr>
            <p:cNvSpPr/>
            <p:nvPr/>
          </p:nvSpPr>
          <p:spPr>
            <a:xfrm>
              <a:off x="4194078" y="2871627"/>
              <a:ext cx="1058601" cy="658054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6EB4C2E9-E914-41C0-9C52-410E4C4985D9}"/>
                </a:ext>
              </a:extLst>
            </p:cNvPr>
            <p:cNvSpPr/>
            <p:nvPr/>
          </p:nvSpPr>
          <p:spPr>
            <a:xfrm>
              <a:off x="4305344" y="2857176"/>
              <a:ext cx="731364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১.৪.২  কবিতাটি প্রমিত উচ্চারণে আবৃত্তি করতে পারবে।</a:t>
              </a:r>
              <a:r>
                <a:rPr lang="bn-IN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2ACCE21B-D11B-454E-B946-1889A203D185}"/>
              </a:ext>
            </a:extLst>
          </p:cNvPr>
          <p:cNvGrpSpPr/>
          <p:nvPr/>
        </p:nvGrpSpPr>
        <p:grpSpPr>
          <a:xfrm>
            <a:off x="3917640" y="4288185"/>
            <a:ext cx="7316215" cy="725619"/>
            <a:chOff x="3829512" y="4412708"/>
            <a:chExt cx="7316215" cy="725619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D29E327A-3689-4A2D-8FD6-AF4E346F9E54}"/>
                </a:ext>
              </a:extLst>
            </p:cNvPr>
            <p:cNvSpPr/>
            <p:nvPr/>
          </p:nvSpPr>
          <p:spPr>
            <a:xfrm>
              <a:off x="3829512" y="4412708"/>
              <a:ext cx="1058601" cy="72561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7CFEA9F7-7A9D-4CD7-BFB3-D928971F84DC}"/>
                </a:ext>
              </a:extLst>
            </p:cNvPr>
            <p:cNvSpPr/>
            <p:nvPr/>
          </p:nvSpPr>
          <p:spPr>
            <a:xfrm>
              <a:off x="3832080" y="4443510"/>
              <a:ext cx="731364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২.৩.২ </a:t>
              </a:r>
              <a:r>
                <a:rPr lang="bn-IN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পাঠ্যবইয়ের কবিতার মূলভাব লিখতে পারবে।</a:t>
              </a:r>
              <a:endPara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4B7FAF0-F3A8-4914-9491-4F7B3234ABD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1151" y="26883"/>
            <a:ext cx="1443255" cy="1603617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18EA55BA-B6EC-411D-9A1E-99927BFF7219}"/>
              </a:ext>
            </a:extLst>
          </p:cNvPr>
          <p:cNvGrpSpPr/>
          <p:nvPr/>
        </p:nvGrpSpPr>
        <p:grpSpPr>
          <a:xfrm>
            <a:off x="4149150" y="3269724"/>
            <a:ext cx="7467956" cy="1033862"/>
            <a:chOff x="4094264" y="3084564"/>
            <a:chExt cx="7837674" cy="1033862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E8F46C28-06F6-4F83-AA99-66A36FEEC4DB}"/>
                </a:ext>
              </a:extLst>
            </p:cNvPr>
            <p:cNvSpPr/>
            <p:nvPr/>
          </p:nvSpPr>
          <p:spPr>
            <a:xfrm>
              <a:off x="4094264" y="3084564"/>
              <a:ext cx="926859" cy="64633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72217BE4-9818-4F20-9E97-84FBC1FF1179}"/>
                </a:ext>
              </a:extLst>
            </p:cNvPr>
            <p:cNvGrpSpPr/>
            <p:nvPr/>
          </p:nvGrpSpPr>
          <p:grpSpPr>
            <a:xfrm>
              <a:off x="4133222" y="3086355"/>
              <a:ext cx="7798716" cy="1032071"/>
              <a:chOff x="4215690" y="3310991"/>
              <a:chExt cx="7798716" cy="1032071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C993BB83-6603-4028-82F7-C0A08890603C}"/>
                  </a:ext>
                </a:extLst>
              </p:cNvPr>
              <p:cNvSpPr txBox="1"/>
              <p:nvPr/>
            </p:nvSpPr>
            <p:spPr>
              <a:xfrm>
                <a:off x="4215690" y="3310991"/>
                <a:ext cx="779871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bn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১,৪.১  পাঠ্য পুস্তকের পাঠ শ্রবনযোগ্য স্পষ্টস্বরে ও প্রমিত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A8A7D426-8B39-4C3A-96A8-7476E8E6CE9A}"/>
                  </a:ext>
                </a:extLst>
              </p:cNvPr>
              <p:cNvSpPr txBox="1"/>
              <p:nvPr/>
            </p:nvSpPr>
            <p:spPr>
              <a:xfrm>
                <a:off x="4251909" y="3758287"/>
                <a:ext cx="76873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bn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উচ্চারনে সাবলীলভাবে পড়তে পারবে।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045439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6" y="0"/>
            <a:ext cx="12191999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EED3DD3-D330-4E38-8C7E-75A05D0E5805}"/>
              </a:ext>
            </a:extLst>
          </p:cNvPr>
          <p:cNvGrpSpPr/>
          <p:nvPr/>
        </p:nvGrpSpPr>
        <p:grpSpPr>
          <a:xfrm>
            <a:off x="-139147" y="4852960"/>
            <a:ext cx="12470294" cy="2144190"/>
            <a:chOff x="121168" y="5787038"/>
            <a:chExt cx="12322817" cy="14014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44CCFF67-D7E3-4C82-AAD7-B88EBDA48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1168" y="5787038"/>
              <a:ext cx="6505575" cy="14014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0E47579E-E622-4122-8726-074FBC48CB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38910" y="5787038"/>
              <a:ext cx="7005075" cy="1401400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BAB1F7F-07B0-48BA-A68B-4D6E8C5902E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9630"/>
          <a:stretch/>
        </p:blipFill>
        <p:spPr>
          <a:xfrm rot="16874454">
            <a:off x="-1121779" y="3208492"/>
            <a:ext cx="5380474" cy="21608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DAA67A9-9E31-4246-9460-524E404145C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9071" y="2298862"/>
            <a:ext cx="3252928" cy="35472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26363" y="741530"/>
            <a:ext cx="51239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একটা ভিডিও দেখি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CF0B564-F362-4064-97D7-8B65BD8115C7}"/>
              </a:ext>
            </a:extLst>
          </p:cNvPr>
          <p:cNvSpPr txBox="1"/>
          <p:nvPr/>
        </p:nvSpPr>
        <p:spPr>
          <a:xfrm>
            <a:off x="1868490" y="3950165"/>
            <a:ext cx="3214438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ভিডিওতে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5DEDA40-9F23-4352-A99B-E8425AC02A86}"/>
              </a:ext>
            </a:extLst>
          </p:cNvPr>
          <p:cNvSpPr txBox="1"/>
          <p:nvPr/>
        </p:nvSpPr>
        <p:spPr>
          <a:xfrm>
            <a:off x="1846998" y="3814821"/>
            <a:ext cx="3108924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পড়বো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graphicFrame>
        <p:nvGraphicFramePr>
          <p:cNvPr id="13" name="Object 1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4812290"/>
              </p:ext>
            </p:extLst>
          </p:nvPr>
        </p:nvGraphicFramePr>
        <p:xfrm>
          <a:off x="2756038" y="200013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Packager Shell Object" showAsIcon="1" r:id="rId7" imgW="914400" imgH="771480" progId="Package">
                  <p:embed/>
                </p:oleObj>
              </mc:Choice>
              <mc:Fallback>
                <p:oleObj name="Packager Shell Object" showAsIcon="1" r:id="rId7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56038" y="2000135"/>
                        <a:ext cx="914400" cy="771525"/>
                      </a:xfrm>
                      <a:prstGeom prst="rect">
                        <a:avLst/>
                      </a:prstGeom>
                      <a:solidFill>
                        <a:srgbClr val="AE030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459389" y="3814821"/>
            <a:ext cx="3857932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ভিডিওতে কোন দেশের প্রাকৃতিক দৃশ্যের ছবি দেখানো হয়েছে?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61584" y="3537822"/>
            <a:ext cx="3394338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হ্যাঁ তোমরা ঠিক বলেছো।এটা আমাদের বাংলাদেশের প্রাকৃতিক দৃশ্য।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5484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1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2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1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1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41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1" grpId="1" animBg="1"/>
      <p:bldP spid="12" grpId="0" animBg="1"/>
      <p:bldP spid="14" grpId="0" animBg="1"/>
      <p:bldP spid="14" grpId="1" animBg="1"/>
      <p:bldP spid="15" grpId="0" animBg="1"/>
      <p:bldP spid="1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EED3DD3-D330-4E38-8C7E-75A05D0E5805}"/>
              </a:ext>
            </a:extLst>
          </p:cNvPr>
          <p:cNvGrpSpPr/>
          <p:nvPr/>
        </p:nvGrpSpPr>
        <p:grpSpPr>
          <a:xfrm>
            <a:off x="-139147" y="4852960"/>
            <a:ext cx="12470294" cy="2144190"/>
            <a:chOff x="121168" y="5787038"/>
            <a:chExt cx="12322817" cy="14014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44CCFF67-D7E3-4C82-AAD7-B88EBDA48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1168" y="5787038"/>
              <a:ext cx="6505575" cy="14014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0E47579E-E622-4122-8726-074FBC48CB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38910" y="5787038"/>
              <a:ext cx="7005075" cy="1401400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40C33B5-4A97-4986-AA4C-216A0802D22C}"/>
              </a:ext>
            </a:extLst>
          </p:cNvPr>
          <p:cNvSpPr txBox="1"/>
          <p:nvPr/>
        </p:nvSpPr>
        <p:spPr>
          <a:xfrm>
            <a:off x="2306851" y="625987"/>
            <a:ext cx="64798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/>
              <a:t>  </a:t>
            </a:r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আজ আমরা পড়ব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523D99B-D4E6-47F0-AE0E-2F437BDEE6D9}"/>
              </a:ext>
            </a:extLst>
          </p:cNvPr>
          <p:cNvSpPr txBox="1"/>
          <p:nvPr/>
        </p:nvSpPr>
        <p:spPr>
          <a:xfrm>
            <a:off x="2688002" y="1828980"/>
            <a:ext cx="60986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স্বদেশ</a:t>
            </a:r>
            <a:endParaRPr lang="en-US" sz="7200" b="1" dirty="0"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লিখেছেন</a:t>
            </a:r>
            <a:endParaRPr lang="en-US" sz="4800" b="1" dirty="0"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b="1" dirty="0"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 হাবীব</a:t>
            </a:r>
            <a:endParaRPr lang="en-US" sz="4800" b="1" dirty="0"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89389B4-4767-4F6A-A4E8-379DE4341C4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5859" y="1826316"/>
            <a:ext cx="4199196" cy="2367880"/>
          </a:xfrm>
          <a:prstGeom prst="ellipse">
            <a:avLst/>
          </a:prstGeom>
          <a:ln w="63500" cap="rnd">
            <a:solidFill>
              <a:srgbClr val="01B724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077809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48 0.0206 L 0.24636 -0.1277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44" y="-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130" y="1441567"/>
            <a:ext cx="5539375" cy="40374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129455" y="386850"/>
            <a:ext cx="36962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পরিচিতি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8088" y="2172187"/>
            <a:ext cx="3119407" cy="2576197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Plain">
              <a:avLst>
                <a:gd name="adj" fmla="val 49432"/>
              </a:avLst>
            </a:prstTxWarp>
          </a:bodyPr>
          <a:lstStyle/>
          <a:p>
            <a:pPr algn="ctr">
              <a:buFont typeface="Wingdings" pitchFamily="2" charset="2"/>
              <a:buChar char="v"/>
            </a:pPr>
            <a:r>
              <a:rPr lang="bn-BD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জন্মঃ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২রা জানুয়ারি ১৯১৭ সালে পিরোজপুর জেলার শঙ্করপাশা গ্রামে কবি জন্মগ্রহণ করেন।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61202" y="5716377"/>
            <a:ext cx="3364489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আহসান হাবীব</a:t>
            </a:r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4880" y="2115288"/>
            <a:ext cx="3257846" cy="295682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bn-I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কাব্য</a:t>
            </a:r>
            <a:r>
              <a:rPr lang="bn-BD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গ্রন্থঃ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বৃষ্টি পড়ে টাপুর টুপুর ও ছুটির দিন দুপুরে তাঁর বিখ্যাত শিশুতোষ কাব্যগ্রন্থ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6869" y="1276139"/>
            <a:ext cx="3470275" cy="494258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সাহিত্যের ব্যাপ্তিঃ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তিনি শিশু-কিশোরদের জন্য প্রচুর ছড়া ওকবিতা লিখেছেন।তাঁর কবিতার ছন্দ ও শব্দ সহজেই মন কাড়ে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তিনি শুধু কবিই ছিলেন না। দীর্ঘদিন তিনি নানা পত্রিকার সাহিত্যর পাতার সম্পাদকের দায়িত্ব পালন করেছেন।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5341" y="2065224"/>
            <a:ext cx="2904902" cy="272601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মৃত্যুঃ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৯৮৫ সালের ১০ই জুলাই তিনি মৃত্যুবরণ করেন</a:t>
            </a:r>
            <a:r>
              <a:rPr lang="bn-BD" sz="3600" dirty="0"/>
              <a:t>। </a:t>
            </a:r>
            <a:endParaRPr lang="en-US" sz="36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214045" y="309093"/>
            <a:ext cx="383" cy="6238281"/>
          </a:xfrm>
          <a:prstGeom prst="line">
            <a:avLst/>
          </a:prstGeom>
          <a:ln w="38100">
            <a:solidFill>
              <a:srgbClr val="AE03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7789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96523" y="351561"/>
            <a:ext cx="3331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44196" y="5374622"/>
            <a:ext cx="4036643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88160" y="5374622"/>
            <a:ext cx="9348717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4971" y="5365835"/>
            <a:ext cx="10863617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 একটি নদীমাতৃক দেশ।এদেশের প্রায় সবখানেই নদী দেখা যায়।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56313CA-ED4E-42A6-9A1C-FDFC14C564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519" y="1062954"/>
            <a:ext cx="5306069" cy="38138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9DD8F34-71D9-4B55-9C49-2CDC6695C7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12" y="1041924"/>
            <a:ext cx="5776089" cy="383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17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1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07977" y="436728"/>
            <a:ext cx="3821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ছবির সাথে কবিতা পড়ি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3540" y="4844955"/>
            <a:ext cx="2470246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নদীর জোয়ার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0794" y="4844955"/>
            <a:ext cx="2770496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rgbClr val="00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নৌকা সারে সারে,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9684" y="4844955"/>
            <a:ext cx="2183641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এই যে নদী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139CBE4-155A-462F-AC40-9E95F3F770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24" y="1142999"/>
            <a:ext cx="3800889" cy="35085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A80E050-F31C-4382-A5B3-8D259EAECF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713" y="1143000"/>
            <a:ext cx="3990932" cy="35085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B1D95AA-0FA8-4E50-A38C-0C8D67DF02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645" y="1142998"/>
            <a:ext cx="3609245" cy="350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0604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759</Words>
  <Application>Microsoft Office PowerPoint</Application>
  <PresentationFormat>Widescreen</PresentationFormat>
  <Paragraphs>145</Paragraphs>
  <Slides>31</Slides>
  <Notes>3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Calibri</vt:lpstr>
      <vt:lpstr>Calibri Light</vt:lpstr>
      <vt:lpstr>NikoshBAN</vt:lpstr>
      <vt:lpstr>Times New Roman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PCS</dc:creator>
  <cp:lastModifiedBy>PCS</cp:lastModifiedBy>
  <cp:revision>70</cp:revision>
  <dcterms:created xsi:type="dcterms:W3CDTF">2021-03-03T16:13:48Z</dcterms:created>
  <dcterms:modified xsi:type="dcterms:W3CDTF">2021-03-11T16:28:10Z</dcterms:modified>
</cp:coreProperties>
</file>