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8" r:id="rId2"/>
    <p:sldId id="300" r:id="rId3"/>
    <p:sldId id="301" r:id="rId4"/>
    <p:sldId id="304" r:id="rId5"/>
    <p:sldId id="302" r:id="rId6"/>
    <p:sldId id="30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0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102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 snapToGrid="0" showGuides="1">
      <p:cViewPr varScale="1">
        <p:scale>
          <a:sx n="56" d="100"/>
          <a:sy n="56" d="100"/>
        </p:scale>
        <p:origin x="1998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C8996-BE77-4663-838C-4E3D18AD1DD1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35FB7-C2D0-4728-B58A-1964A26E0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6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BC87A-44A2-4D1B-9D03-1DD5784E5E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256-5E2C-4714-9D93-3B57DA5285B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88E1-6FEE-4CE5-B07E-EE6008BC7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9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256-5E2C-4714-9D93-3B57DA5285B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88E1-6FEE-4CE5-B07E-EE6008BC7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1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256-5E2C-4714-9D93-3B57DA5285B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88E1-6FEE-4CE5-B07E-EE6008BC7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3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0139082" y="6356350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6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256-5E2C-4714-9D93-3B57DA5285B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88E1-6FEE-4CE5-B07E-EE6008BC7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6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256-5E2C-4714-9D93-3B57DA5285B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88E1-6FEE-4CE5-B07E-EE6008BC7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1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256-5E2C-4714-9D93-3B57DA5285B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88E1-6FEE-4CE5-B07E-EE6008BC7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7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256-5E2C-4714-9D93-3B57DA5285B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88E1-6FEE-4CE5-B07E-EE6008BC7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256-5E2C-4714-9D93-3B57DA5285B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88E1-6FEE-4CE5-B07E-EE6008BC7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2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256-5E2C-4714-9D93-3B57DA5285B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88E1-6FEE-4CE5-B07E-EE6008BC7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256-5E2C-4714-9D93-3B57DA5285B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88E1-6FEE-4CE5-B07E-EE6008BC7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3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A256-5E2C-4714-9D93-3B57DA5285B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88E1-6FEE-4CE5-B07E-EE6008BC7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4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1A256-5E2C-4714-9D93-3B57DA5285B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488E1-6FEE-4CE5-B07E-EE6008BC7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9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6272" y="1364001"/>
            <a:ext cx="4610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70704-7583-4DD9-AA52-E8A282FFD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6" y="1013617"/>
            <a:ext cx="4548554" cy="44864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6991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1146" y="430794"/>
            <a:ext cx="470079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গল্পটা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291548" y="5193136"/>
            <a:ext cx="1159565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8642" y="5347682"/>
            <a:ext cx="994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চড়ুই শালিক এরকম দুয়েকটা পাখি সাম্য দেখেছে।কিন্তু আরও যে নানা ধরনের পাখি আছে,সে সব পাখির কথা জানতে ইচ্ছে করে তার।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04" y="1124013"/>
            <a:ext cx="3546324" cy="3242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C3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745" y="1124013"/>
            <a:ext cx="3510402" cy="3229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C3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13940" y="4449480"/>
            <a:ext cx="110114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3064" y="4449480"/>
            <a:ext cx="131364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শালিক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895" y="1102981"/>
            <a:ext cx="3690365" cy="3240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C3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233104" y="4498142"/>
            <a:ext cx="2829848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284813" y="5151549"/>
            <a:ext cx="116773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67594" y="5445457"/>
            <a:ext cx="591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মাকে সে জিজ্ঞেস করবে পাখিদের কথা।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580" y="263784"/>
            <a:ext cx="470079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গল্পটা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957" y="1327132"/>
            <a:ext cx="8458235" cy="3649780"/>
          </a:xfrm>
          <a:prstGeom prst="snip2DiagRect">
            <a:avLst>
              <a:gd name="adj1" fmla="val 1713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40C3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70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254833" y="5151549"/>
            <a:ext cx="116623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4833" y="5151549"/>
            <a:ext cx="11467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আচ্ছা মা,পাখিরা কি রাতে ঘুমায় না?ভোর না হতেই কিচিরমিচির করা শুরু করে দেয়।মা বলেন,তা হবে কেন।পাখিরাও ঘুমায়।মা বলেন,পাখির দেশ,নদীর দেশ বাংলাদেশ।পাখিরা প্রকৃতির শোভা।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351194"/>
            <a:ext cx="470079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গল্পটা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30" y="1216577"/>
            <a:ext cx="5235264" cy="3541690"/>
          </a:xfrm>
          <a:prstGeom prst="rect">
            <a:avLst/>
          </a:prstGeom>
          <a:ln w="88900" cap="sq" cmpd="thickThin">
            <a:solidFill>
              <a:srgbClr val="A40C3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01" y="1186741"/>
            <a:ext cx="5396248" cy="3571525"/>
          </a:xfrm>
          <a:prstGeom prst="rect">
            <a:avLst/>
          </a:prstGeom>
          <a:ln w="88900" cap="sq" cmpd="thickThin">
            <a:solidFill>
              <a:srgbClr val="A40C3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54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029" y="5154499"/>
            <a:ext cx="11441333" cy="156966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 গাছে ঝোপে ঝাড়ে নদীতীরে তাদের বিচরণ।কখনো তারা দল বেঁধে আকাশে উড়ে বেড়ায়।কখনো পাতার ফাঁকে চুপ করে বসে থাকে।কখনো খাবাবের জন্য পোকামাকড়ের উপর ঝাঁপিয়ে পড়ে।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9711" y="155402"/>
            <a:ext cx="470079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গল্পটা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4C5322-7007-461F-80F3-5673C285941D}"/>
              </a:ext>
            </a:extLst>
          </p:cNvPr>
          <p:cNvCxnSpPr>
            <a:cxnSpLocks/>
          </p:cNvCxnSpPr>
          <p:nvPr/>
        </p:nvCxnSpPr>
        <p:spPr>
          <a:xfrm flipH="1">
            <a:off x="274029" y="4992532"/>
            <a:ext cx="1159565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096827"/>
            <a:ext cx="5314561" cy="3357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40C3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23" y="1082098"/>
            <a:ext cx="5337871" cy="33721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40C3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34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7251" y="5344867"/>
            <a:ext cx="11217498" cy="120032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 আরও বললেন,দোয়েল আমাদের জাতীয় পাখি।এদের গায়ের রং সাদা-কালো।এরা থাকে লোকালয়ে আর গভীর জঙ্গলে।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0741" y="383218"/>
            <a:ext cx="470079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গল্পটা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4EFEC6-3A45-4062-870B-0A9FE5FE1B19}"/>
              </a:ext>
            </a:extLst>
          </p:cNvPr>
          <p:cNvCxnSpPr>
            <a:cxnSpLocks/>
          </p:cNvCxnSpPr>
          <p:nvPr/>
        </p:nvCxnSpPr>
        <p:spPr>
          <a:xfrm flipH="1">
            <a:off x="298174" y="5203199"/>
            <a:ext cx="1159565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527" y="1061485"/>
            <a:ext cx="5254580" cy="3629331"/>
          </a:xfrm>
          <a:prstGeom prst="round2DiagRect">
            <a:avLst>
              <a:gd name="adj1" fmla="val 0"/>
              <a:gd name="adj2" fmla="val 28956"/>
            </a:avLst>
          </a:prstGeom>
          <a:ln w="88900" cap="sq">
            <a:solidFill>
              <a:srgbClr val="7A141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51" y="1035055"/>
            <a:ext cx="5346877" cy="3655762"/>
          </a:xfrm>
          <a:prstGeom prst="round2DiagRect">
            <a:avLst>
              <a:gd name="adj1" fmla="val 36936"/>
              <a:gd name="adj2" fmla="val 0"/>
            </a:avLst>
          </a:prstGeom>
          <a:solidFill>
            <a:srgbClr val="7A1416"/>
          </a:solidFill>
          <a:ln w="88900" cap="sq">
            <a:solidFill>
              <a:srgbClr val="7A141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91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3993" y="303705"/>
            <a:ext cx="470079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গল্পটা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744" y="5068580"/>
            <a:ext cx="11272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 উঁচু ডালে মাঝে মাঝে মধুর সুরে গান গায়।ছোট ডাল,খড়কুটো ও শিকড় বাকড় দিয়ে বাসা বানায়।নানা ফুলের মধু আর কীটপতঙ্গ এদের প্রধান খাদ্য।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6C2E72-0B7A-4987-A7FF-515C7AAD4F9B}"/>
              </a:ext>
            </a:extLst>
          </p:cNvPr>
          <p:cNvCxnSpPr>
            <a:cxnSpLocks/>
          </p:cNvCxnSpPr>
          <p:nvPr/>
        </p:nvCxnSpPr>
        <p:spPr>
          <a:xfrm flipH="1">
            <a:off x="252913" y="4922960"/>
            <a:ext cx="11674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858" y="1147778"/>
            <a:ext cx="5468483" cy="3629562"/>
          </a:xfrm>
          <a:prstGeom prst="rect">
            <a:avLst/>
          </a:prstGeom>
          <a:ln w="88900" cap="sq" cmpd="thickThin">
            <a:solidFill>
              <a:srgbClr val="A40C3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16" y="1157210"/>
            <a:ext cx="5444907" cy="3620131"/>
          </a:xfrm>
          <a:prstGeom prst="rect">
            <a:avLst/>
          </a:prstGeom>
          <a:ln w="88900" cap="sq" cmpd="thickThin">
            <a:solidFill>
              <a:srgbClr val="A40C3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92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9117" y="868488"/>
            <a:ext cx="646519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৮৫ নং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পৃষ্ঠাটি বের কর।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969" y="3458891"/>
            <a:ext cx="4702840" cy="2862322"/>
          </a:xfrm>
          <a:prstGeom prst="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আমি পড়ছি।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মনোযোগ সহকারে শোনো এবং প্রত্যেক শব্দের নিচে আংগুল দিয়ে আমাকে অনুসরণ করো।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42" y="342121"/>
            <a:ext cx="2129051" cy="2796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643" y="3911052"/>
            <a:ext cx="6256180" cy="2410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642" y="1643786"/>
            <a:ext cx="6256180" cy="22672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68904" y="156210"/>
            <a:ext cx="248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 smtClean="0">
                <a:solidFill>
                  <a:srgbClr val="A40C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bn-IN" sz="3600" b="1" dirty="0" smtClean="0">
                <a:solidFill>
                  <a:srgbClr val="A40C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3600" b="1" dirty="0">
              <a:solidFill>
                <a:srgbClr val="A40C3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B468984F-A34B-4CFB-8A49-54ABC66A4E30}"/>
              </a:ext>
            </a:extLst>
          </p:cNvPr>
          <p:cNvSpPr txBox="1"/>
          <p:nvPr/>
        </p:nvSpPr>
        <p:spPr>
          <a:xfrm>
            <a:off x="424069" y="492840"/>
            <a:ext cx="294198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96236" y="492840"/>
            <a:ext cx="7598535" cy="144655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 থেকে যুক্তবর্ণযুক্ত শব্দগুলো খুঁজে বের করি এবং যুক্তবর্ণ গুলো ভেংগে দেখাই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55632" y="2249047"/>
            <a:ext cx="2840604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55632" y="4813060"/>
            <a:ext cx="2840604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55632" y="3595448"/>
            <a:ext cx="2840604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5504" y="3638026"/>
            <a:ext cx="1274194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1692" y="3638026"/>
            <a:ext cx="1538506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r>
              <a:rPr lang="bn-BD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95503" y="2244582"/>
            <a:ext cx="1274195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33398" y="2244582"/>
            <a:ext cx="1502534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33397" y="4934997"/>
            <a:ext cx="1502535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95503" y="4934997"/>
            <a:ext cx="1274195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51692" y="2236832"/>
            <a:ext cx="1538506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bn-BD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33398" y="3638026"/>
            <a:ext cx="1502534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51692" y="4947995"/>
            <a:ext cx="1538505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089428" y="2589726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034760" y="5193539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941434" y="3879420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5" grpId="0" animBg="1"/>
      <p:bldP spid="3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94187" y="405696"/>
            <a:ext cx="4669868" cy="769441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98501" y="1457003"/>
            <a:ext cx="2421960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কিচিরমিচির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343516" y="1664030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44980" y="1357696"/>
            <a:ext cx="3480845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ডাকের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84431" y="3674193"/>
            <a:ext cx="2236030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প্রকৃতির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356872" y="2943836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71692" y="2736809"/>
            <a:ext cx="3204236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বেড়ানো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84431" y="2694845"/>
            <a:ext cx="2236030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বিচরণ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356872" y="3932602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44980" y="3762929"/>
            <a:ext cx="3957364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বাহিরের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ৎ,নিসর্গ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44980" y="5612902"/>
            <a:ext cx="4317972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 মানুষ বাস করে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356872" y="4921369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44980" y="4708927"/>
            <a:ext cx="3204237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4432" y="5599547"/>
            <a:ext cx="2236029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লোকালয়ে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4432" y="4648524"/>
            <a:ext cx="2236029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শোভা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356872" y="5806574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843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530" y="1849856"/>
            <a:ext cx="7981261" cy="44530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3412278" y="323898"/>
            <a:ext cx="4336444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1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370E60-1A38-4930-B509-4E1ABB95DF36}"/>
              </a:ext>
            </a:extLst>
          </p:cNvPr>
          <p:cNvSpPr txBox="1"/>
          <p:nvPr/>
        </p:nvSpPr>
        <p:spPr>
          <a:xfrm>
            <a:off x="4738255" y="682429"/>
            <a:ext cx="7348970" cy="535531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পস্থাপনায়</a:t>
            </a:r>
            <a:endParaRPr lang="en-US" sz="4800" b="1" dirty="0">
              <a:ln w="0"/>
              <a:solidFill>
                <a:srgbClr val="33CC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40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মোহাম্মদ আবদুল গফুর মজুমদার</a:t>
            </a:r>
            <a:endParaRPr lang="en-US" sz="40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সহকারি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গৈয়ারভাঙ্গা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সরকারি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লা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লমাই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1343891"/>
            <a:ext cx="4184073" cy="4067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23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5911" y="356140"/>
            <a:ext cx="11068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৬১ ও ৬২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পৃষ্টা বের করে পাঠ্যাংশ টুকু দলে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070" y="2004183"/>
            <a:ext cx="8693831" cy="42668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139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3730" y="423015"/>
            <a:ext cx="2068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ড্রিল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617" y="1690061"/>
            <a:ext cx="8549399" cy="3477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প্রথম বেঞ্চ থেকে শুরু করে তোমরা প্রত্যেকে এক লাইন করে পড়।একজন এক লাইন পড়ার পর পরের জন অন্য লাইন পড়বে।এভাবে একজন একজন করে ক্লাসের সবাই এক লাইন করে পড়বে।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tar: 24 Points 1">
            <a:extLst>
              <a:ext uri="{FF2B5EF4-FFF2-40B4-BE49-F238E27FC236}">
                <a16:creationId xmlns:a16="http://schemas.microsoft.com/office/drawing/2014/main" id="{56844473-3DA3-4EB4-9015-36778004C29F}"/>
              </a:ext>
            </a:extLst>
          </p:cNvPr>
          <p:cNvSpPr/>
          <p:nvPr/>
        </p:nvSpPr>
        <p:spPr>
          <a:xfrm>
            <a:off x="10653561" y="423015"/>
            <a:ext cx="1192696" cy="1174444"/>
          </a:xfrm>
          <a:prstGeom prst="star24">
            <a:avLst>
              <a:gd name="adj" fmla="val 4167"/>
            </a:avLst>
          </a:prstGeom>
          <a:solidFill>
            <a:srgbClr val="CC0099"/>
          </a:solidFill>
          <a:ln>
            <a:solidFill>
              <a:srgbClr val="A40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24 Points 1">
            <a:extLst>
              <a:ext uri="{FF2B5EF4-FFF2-40B4-BE49-F238E27FC236}">
                <a16:creationId xmlns:a16="http://schemas.microsoft.com/office/drawing/2014/main" id="{56844473-3DA3-4EB4-9015-36778004C29F}"/>
              </a:ext>
            </a:extLst>
          </p:cNvPr>
          <p:cNvSpPr/>
          <p:nvPr/>
        </p:nvSpPr>
        <p:spPr>
          <a:xfrm>
            <a:off x="490331" y="423015"/>
            <a:ext cx="1192696" cy="1174444"/>
          </a:xfrm>
          <a:prstGeom prst="star24">
            <a:avLst>
              <a:gd name="adj" fmla="val 4167"/>
            </a:avLst>
          </a:prstGeom>
          <a:solidFill>
            <a:schemeClr val="tx1"/>
          </a:solidFill>
          <a:ln>
            <a:solidFill>
              <a:srgbClr val="A40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4" descr="Library of flower with leaf png free png files ▻▻▻ Clipart Art 2019">
            <a:extLst>
              <a:ext uri="{FF2B5EF4-FFF2-40B4-BE49-F238E27FC236}">
                <a16:creationId xmlns:a16="http://schemas.microsoft.com/office/drawing/2014/main" id="{A889E93D-88EF-491D-913B-AD52AABA7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0732" y="1597459"/>
            <a:ext cx="4461268" cy="49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3412277" y="323898"/>
            <a:ext cx="8178709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সঠিকস্থানে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বিরাম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অনুচ্ছেদটি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লেখো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68984F-A34B-4CFB-8A49-54ABC66A4E30}"/>
              </a:ext>
            </a:extLst>
          </p:cNvPr>
          <p:cNvSpPr txBox="1"/>
          <p:nvPr/>
        </p:nvSpPr>
        <p:spPr>
          <a:xfrm>
            <a:off x="424069" y="492840"/>
            <a:ext cx="2941983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528033" y="2614411"/>
            <a:ext cx="5099043" cy="3052293"/>
          </a:xfrm>
          <a:prstGeom prst="frame">
            <a:avLst>
              <a:gd name="adj1" fmla="val 5561"/>
            </a:avLst>
          </a:prstGeom>
          <a:solidFill>
            <a:srgbClr val="4C0000"/>
          </a:solidFill>
          <a:ln>
            <a:solidFill>
              <a:srgbClr val="A40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703" y="2863284"/>
            <a:ext cx="4635701" cy="255454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আচ্ছা মা পাখিরা কি রাতে ঘুমায় না ভোর না হতেই কিচিরমিচির শুরু করে দেয় মা বলেন তা হবে কেন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6654018" y="2235985"/>
            <a:ext cx="4936968" cy="4149969"/>
          </a:xfrm>
          <a:prstGeom prst="horizontalScroll">
            <a:avLst/>
          </a:prstGeom>
          <a:solidFill>
            <a:srgbClr val="4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01631" y="2863284"/>
            <a:ext cx="365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আচ্ছা মা,পাখিরা কি রাতে ঘুমায় না?ভোর না হতেই কিচিরমিচির শুরু করে দেয়।মা বলেন,তা হবে কেন।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14456" y="1863239"/>
            <a:ext cx="2416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 smtClean="0">
                <a:solidFill>
                  <a:srgbClr val="A40C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নাও।</a:t>
            </a:r>
            <a:endParaRPr lang="en-US" sz="4000" b="1" dirty="0">
              <a:solidFill>
                <a:srgbClr val="A40C3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 animBg="1"/>
      <p:bldP spid="14" grpId="0" animBg="1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68984F-A34B-4CFB-8A49-54ABC66A4E30}"/>
              </a:ext>
            </a:extLst>
          </p:cNvPr>
          <p:cNvSpPr txBox="1"/>
          <p:nvPr/>
        </p:nvSpPr>
        <p:spPr>
          <a:xfrm>
            <a:off x="398312" y="357823"/>
            <a:ext cx="294198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312" y="4813865"/>
            <a:ext cx="11407000" cy="191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09" y="1364776"/>
            <a:ext cx="1037231" cy="1364776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09" y="3105989"/>
            <a:ext cx="955343" cy="1331438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3140" y="1723998"/>
            <a:ext cx="178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411939" y="1849270"/>
            <a:ext cx="996288" cy="395785"/>
          </a:xfrm>
          <a:prstGeom prst="rightArrow">
            <a:avLst/>
          </a:prstGeom>
          <a:solidFill>
            <a:srgbClr val="7A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1802970"/>
            <a:ext cx="723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পাখিদের কেন প্রকৃতির শোভা বলা হয়েছে?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3140" y="3429404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বেলি দল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47119" y="3629442"/>
            <a:ext cx="941697" cy="349012"/>
          </a:xfrm>
          <a:prstGeom prst="rightArrow">
            <a:avLst/>
          </a:prstGeom>
          <a:solidFill>
            <a:srgbClr val="7A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0" y="3321042"/>
            <a:ext cx="7069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দেশকে কেন পাখির দেশ,নদীর দেশ বলা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3817966" y="403972"/>
            <a:ext cx="7987345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লেখঃ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4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/>
      <p:bldP spid="10" grpId="0" animBg="1"/>
      <p:bldP spid="11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62141" y="184374"/>
            <a:ext cx="4626591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নেই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0372" y="1940228"/>
            <a:ext cx="116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18323" y="4274839"/>
            <a:ext cx="11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4011" y="3575924"/>
            <a:ext cx="7397086" cy="28623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চারদিকে যেমন ছড়িয়ে আছে অসংখ্য নদ-নদী,তেমনি এ দেশে রয়েছে ছোট-বড় নানা জাতের পাখি।যা আমাদের প্রকৃতির শোভা বৃদ্ধিতে গুরুত্বপূর্ণ ভূমিকা রাখে।এজন্য আমাদের দেশকে পাখির দেশ,নদীর দেশ বলা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45" y="1631995"/>
            <a:ext cx="1037231" cy="13647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05" y="3932287"/>
            <a:ext cx="955343" cy="133143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28296" y="1889331"/>
            <a:ext cx="178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6790" y="4274840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বেলি দল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4013" y="920257"/>
            <a:ext cx="7397084" cy="2554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দেশ আমাদের এই বাংলাদেশ।গাছেগাছে,  গাছে,ঝোপেঝাড়ে,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নদীতীরে তাদের বিচরণ।পাখিরা প্রকৃতির ভারসাম্য রক্ষা করে।এভাবে পাখিরা প্রকৃতির শোভা হয়ে ওঠে।এজন্য পাখিদের প্রকৃতির শোভা বলা হয়েছে।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071597" y="1969322"/>
            <a:ext cx="337346" cy="484632"/>
          </a:xfrm>
          <a:prstGeom prst="rightArrow">
            <a:avLst/>
          </a:prstGeom>
          <a:solidFill>
            <a:srgbClr val="4C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902924" y="4310148"/>
            <a:ext cx="337346" cy="484632"/>
          </a:xfrm>
          <a:prstGeom prst="rightArrow">
            <a:avLst/>
          </a:prstGeom>
          <a:solidFill>
            <a:srgbClr val="4C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 animBg="1"/>
      <p:bldP spid="30" grpId="0"/>
      <p:bldP spid="31" grpId="0"/>
      <p:bldP spid="32" grpId="0" animBg="1"/>
      <p:bldP spid="2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58466FC-C952-431F-A401-C9E1D07056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74"/>
          <a:stretch/>
        </p:blipFill>
        <p:spPr>
          <a:xfrm>
            <a:off x="122830" y="1440463"/>
            <a:ext cx="11662506" cy="46192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C86EC9-ED1D-41A4-A608-37A84AD6BC8D}"/>
              </a:ext>
            </a:extLst>
          </p:cNvPr>
          <p:cNvSpPr/>
          <p:nvPr/>
        </p:nvSpPr>
        <p:spPr>
          <a:xfrm>
            <a:off x="4688500" y="1394310"/>
            <a:ext cx="69740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BF8EF3-B45D-457A-BD69-5FCDECFB5DEA}"/>
              </a:ext>
            </a:extLst>
          </p:cNvPr>
          <p:cNvSpPr/>
          <p:nvPr/>
        </p:nvSpPr>
        <p:spPr>
          <a:xfrm>
            <a:off x="3640787" y="3703919"/>
            <a:ext cx="8021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পাখি দোয়েলের দুইটি বৈশিষ্ট্য লেখ?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0CB7FB-F18D-4C66-BBEB-149995EAF5A4}"/>
              </a:ext>
            </a:extLst>
          </p:cNvPr>
          <p:cNvSpPr/>
          <p:nvPr/>
        </p:nvSpPr>
        <p:spPr>
          <a:xfrm>
            <a:off x="3401833" y="4932052"/>
            <a:ext cx="8790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পাখিদের বিচরণ কোথায় কোথায়?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C54ED5-4663-4BE1-86E3-ECEBBFFBB6FB}"/>
              </a:ext>
            </a:extLst>
          </p:cNvPr>
          <p:cNvSpPr txBox="1"/>
          <p:nvPr/>
        </p:nvSpPr>
        <p:spPr>
          <a:xfrm>
            <a:off x="3503521" y="1575893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421966-38CB-4BD0-BE80-A89D25137EB9}"/>
              </a:ext>
            </a:extLst>
          </p:cNvPr>
          <p:cNvSpPr txBox="1"/>
          <p:nvPr/>
        </p:nvSpPr>
        <p:spPr>
          <a:xfrm>
            <a:off x="2872339" y="2496701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84C7E0-273F-4A51-95E6-D49B53F8C265}"/>
              </a:ext>
            </a:extLst>
          </p:cNvPr>
          <p:cNvSpPr txBox="1"/>
          <p:nvPr/>
        </p:nvSpPr>
        <p:spPr>
          <a:xfrm>
            <a:off x="2183225" y="3664227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90D1BF-4D24-4A7C-8414-D97414A71CDD}"/>
              </a:ext>
            </a:extLst>
          </p:cNvPr>
          <p:cNvSpPr txBox="1"/>
          <p:nvPr/>
        </p:nvSpPr>
        <p:spPr>
          <a:xfrm>
            <a:off x="1532375" y="4604311"/>
            <a:ext cx="87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4361" y="337926"/>
            <a:ext cx="2236028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2719" y="1591105"/>
            <a:ext cx="726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যে গল্পটি পড়লাম তার নাম 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0114" y="2595356"/>
            <a:ext cx="6974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পাখিদের ভোরের দূত বলা হয় কেন?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8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0592" y="583919"/>
            <a:ext cx="4373090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411384-A2E0-4105-9CB0-F150B2DAE79C}"/>
              </a:ext>
            </a:extLst>
          </p:cNvPr>
          <p:cNvSpPr txBox="1"/>
          <p:nvPr/>
        </p:nvSpPr>
        <p:spPr>
          <a:xfrm>
            <a:off x="5840592" y="2654182"/>
            <a:ext cx="590494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পরিচিত দশটি পাখির নাম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50" name="Picture 2" descr="House with garden Icon | Noto Emoji Travel &amp; Places Iconset | Google">
            <a:extLst>
              <a:ext uri="{FF2B5EF4-FFF2-40B4-BE49-F238E27FC236}">
                <a16:creationId xmlns:a16="http://schemas.microsoft.com/office/drawing/2014/main" id="{1CBC8F4A-8B69-4624-8C2F-5CAE3EFF1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64" y="1429555"/>
            <a:ext cx="5237013" cy="523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5E08F2-2BC8-42ED-8480-E25B1AA743F5}"/>
              </a:ext>
            </a:extLst>
          </p:cNvPr>
          <p:cNvSpPr txBox="1"/>
          <p:nvPr/>
        </p:nvSpPr>
        <p:spPr>
          <a:xfrm>
            <a:off x="3590746" y="4059439"/>
            <a:ext cx="7098228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পাখিদের ভোরের দূত বলা হয়।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D2CFE-8B75-4450-A3F8-0FF828AB1023}"/>
              </a:ext>
            </a:extLst>
          </p:cNvPr>
          <p:cNvSpPr txBox="1"/>
          <p:nvPr/>
        </p:nvSpPr>
        <p:spPr>
          <a:xfrm>
            <a:off x="623443" y="2139991"/>
            <a:ext cx="1975755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CCACD-8C08-462C-8BA5-4DABD75BA518}"/>
              </a:ext>
            </a:extLst>
          </p:cNvPr>
          <p:cNvSpPr txBox="1"/>
          <p:nvPr/>
        </p:nvSpPr>
        <p:spPr>
          <a:xfrm>
            <a:off x="4662099" y="2241272"/>
            <a:ext cx="375000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বার্তাবাহক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9">
            <a:extLst>
              <a:ext uri="{FF2B5EF4-FFF2-40B4-BE49-F238E27FC236}">
                <a16:creationId xmlns:a16="http://schemas.microsoft.com/office/drawing/2014/main" id="{B7F36409-88DB-41B3-9EE1-3A6EA1A65DC1}"/>
              </a:ext>
            </a:extLst>
          </p:cNvPr>
          <p:cNvSpPr/>
          <p:nvPr/>
        </p:nvSpPr>
        <p:spPr>
          <a:xfrm>
            <a:off x="2831821" y="2265568"/>
            <a:ext cx="1607657" cy="646331"/>
          </a:xfrm>
          <a:prstGeom prst="rightArrow">
            <a:avLst/>
          </a:prstGeom>
          <a:solidFill>
            <a:srgbClr val="4C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FCE0E98-61A7-4B36-8094-9B7F1B778C02}"/>
              </a:ext>
            </a:extLst>
          </p:cNvPr>
          <p:cNvSpPr/>
          <p:nvPr/>
        </p:nvSpPr>
        <p:spPr>
          <a:xfrm>
            <a:off x="6294783" y="3105834"/>
            <a:ext cx="484632" cy="646331"/>
          </a:xfrm>
          <a:prstGeom prst="downArrow">
            <a:avLst/>
          </a:prstGeom>
          <a:solidFill>
            <a:srgbClr val="4C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86F4E-6ED9-4C14-A18A-FC82A144BE89}"/>
              </a:ext>
            </a:extLst>
          </p:cNvPr>
          <p:cNvSpPr txBox="1"/>
          <p:nvPr/>
        </p:nvSpPr>
        <p:spPr>
          <a:xfrm>
            <a:off x="3044687" y="484661"/>
            <a:ext cx="6102626" cy="76944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9C5F95BF-DFBA-4391-BF1D-FFCF43791047}"/>
              </a:ext>
            </a:extLst>
          </p:cNvPr>
          <p:cNvSpPr/>
          <p:nvPr/>
        </p:nvSpPr>
        <p:spPr>
          <a:xfrm>
            <a:off x="623443" y="4187163"/>
            <a:ext cx="1425453" cy="1318826"/>
          </a:xfrm>
          <a:prstGeom prst="sun">
            <a:avLst>
              <a:gd name="adj" fmla="val 2437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2C525DDA-ECC4-4E0A-8362-968DCE3F76B2}"/>
              </a:ext>
            </a:extLst>
          </p:cNvPr>
          <p:cNvSpPr/>
          <p:nvPr/>
        </p:nvSpPr>
        <p:spPr>
          <a:xfrm>
            <a:off x="324172" y="5197199"/>
            <a:ext cx="1425453" cy="1318826"/>
          </a:xfrm>
          <a:prstGeom prst="sun">
            <a:avLst>
              <a:gd name="adj" fmla="val 24371"/>
            </a:avLst>
          </a:prstGeom>
          <a:solidFill>
            <a:srgbClr val="4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3EC9FB16-30F4-4B0D-9770-00785A103F0D}"/>
              </a:ext>
            </a:extLst>
          </p:cNvPr>
          <p:cNvSpPr/>
          <p:nvPr/>
        </p:nvSpPr>
        <p:spPr>
          <a:xfrm>
            <a:off x="1520855" y="5197199"/>
            <a:ext cx="1172479" cy="996260"/>
          </a:xfrm>
          <a:prstGeom prst="sun">
            <a:avLst>
              <a:gd name="adj" fmla="val 2437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753C3EFD-8D2B-4664-A319-E7C26705A38A}"/>
              </a:ext>
            </a:extLst>
          </p:cNvPr>
          <p:cNvSpPr/>
          <p:nvPr/>
        </p:nvSpPr>
        <p:spPr>
          <a:xfrm>
            <a:off x="10611039" y="178761"/>
            <a:ext cx="1425453" cy="1318826"/>
          </a:xfrm>
          <a:prstGeom prst="sun">
            <a:avLst>
              <a:gd name="adj" fmla="val 24371"/>
            </a:avLst>
          </a:prstGeom>
          <a:solidFill>
            <a:srgbClr val="4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960921A6-B4DA-46B0-ADEF-6CBE6551AFB2}"/>
              </a:ext>
            </a:extLst>
          </p:cNvPr>
          <p:cNvSpPr/>
          <p:nvPr/>
        </p:nvSpPr>
        <p:spPr>
          <a:xfrm>
            <a:off x="9654078" y="827323"/>
            <a:ext cx="1425453" cy="1318826"/>
          </a:xfrm>
          <a:prstGeom prst="sun">
            <a:avLst>
              <a:gd name="adj" fmla="val 2437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>
            <a:extLst>
              <a:ext uri="{FF2B5EF4-FFF2-40B4-BE49-F238E27FC236}">
                <a16:creationId xmlns:a16="http://schemas.microsoft.com/office/drawing/2014/main" id="{7AFB69EC-04E2-435C-AF5B-EDE6CCC2AF64}"/>
              </a:ext>
            </a:extLst>
          </p:cNvPr>
          <p:cNvSpPr/>
          <p:nvPr/>
        </p:nvSpPr>
        <p:spPr>
          <a:xfrm>
            <a:off x="10864013" y="1323738"/>
            <a:ext cx="1172479" cy="996260"/>
          </a:xfrm>
          <a:prstGeom prst="sun">
            <a:avLst>
              <a:gd name="adj" fmla="val 2437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11294" y="2075865"/>
            <a:ext cx="4496191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184150">
              <a:bevelT w="19050" h="336550"/>
              <a:extrusionClr>
                <a:schemeClr val="tx1">
                  <a:lumMod val="95000"/>
                  <a:lumOff val="5000"/>
                </a:schemeClr>
              </a:extrusionClr>
            </a:sp3d>
          </a:bodyPr>
          <a:lstStyle/>
          <a:p>
            <a:pPr algn="ctr"/>
            <a:r>
              <a:rPr lang="bn-IN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25" y="1266091"/>
            <a:ext cx="5263875" cy="48252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966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4804" y="1413063"/>
            <a:ext cx="5796643" cy="477053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</a:p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 সব করে রব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খাদ্য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01" y="1635617"/>
            <a:ext cx="4172755" cy="3966693"/>
          </a:xfrm>
          <a:prstGeom prst="ellipse">
            <a:avLst/>
          </a:prstGeom>
          <a:ln w="63500" cap="rnd">
            <a:solidFill>
              <a:srgbClr val="33CC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513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215504"/>
            <a:ext cx="12192000" cy="2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28917" y="590111"/>
            <a:ext cx="4442242" cy="769441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294" y="3020661"/>
            <a:ext cx="4511963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0022" y="3015174"/>
            <a:ext cx="78905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করতে পারো কি আজ আমরা কি নিয়ে পড়বো?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978234"/>
              </p:ext>
            </p:extLst>
          </p:nvPr>
        </p:nvGraphicFramePr>
        <p:xfrm>
          <a:off x="5014913" y="2165350"/>
          <a:ext cx="18859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4" imgW="1885680" imgH="488520" progId="Package">
                  <p:embed/>
                </p:oleObj>
              </mc:Choice>
              <mc:Fallback>
                <p:oleObj name="Packager Shell Object" showAsIcon="1" r:id="rId4" imgW="1885680" imgH="488520" progId="Package">
                  <p:embed/>
                  <p:pic>
                    <p:nvPicPr>
                      <p:cNvPr id="8" name="Object 7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4913" y="2165350"/>
                        <a:ext cx="18859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4785" y="3015175"/>
            <a:ext cx="7160651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কিচিরমিচির শব্দে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ভাংগে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8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E3EA67-6F93-4497-AF31-6086A0FBA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223" y="128789"/>
            <a:ext cx="12225219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6E7D4B-5984-4772-A30A-C0B19A86E3B5}"/>
              </a:ext>
            </a:extLst>
          </p:cNvPr>
          <p:cNvSpPr txBox="1"/>
          <p:nvPr/>
        </p:nvSpPr>
        <p:spPr>
          <a:xfrm>
            <a:off x="2839467" y="1012966"/>
            <a:ext cx="6479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C000"/>
                </a:solidFill>
              </a:rPr>
              <a:t>  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34118" y="3593206"/>
            <a:ext cx="3309871" cy="11075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 descr="Top Butterflies Slow Motion Stickers for Android &amp; iOS | Gfycat">
            <a:extLst>
              <a:ext uri="{FF2B5EF4-FFF2-40B4-BE49-F238E27FC236}">
                <a16:creationId xmlns:a16="http://schemas.microsoft.com/office/drawing/2014/main" id="{6E89CD70-CFA6-4D49-B599-B655AFC24E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98" y="3902299"/>
            <a:ext cx="1956309" cy="141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op Butterflies Slow Motion Stickers for Android &amp; iOS | Gfycat">
            <a:extLst>
              <a:ext uri="{FF2B5EF4-FFF2-40B4-BE49-F238E27FC236}">
                <a16:creationId xmlns:a16="http://schemas.microsoft.com/office/drawing/2014/main" id="{6E89CD70-CFA6-4D49-B599-B655AFC24E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66" y="4953096"/>
            <a:ext cx="1956309" cy="141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op Butterflies Slow Motion Stickers for Android &amp; iOS | Gfycat">
            <a:extLst>
              <a:ext uri="{FF2B5EF4-FFF2-40B4-BE49-F238E27FC236}">
                <a16:creationId xmlns:a16="http://schemas.microsoft.com/office/drawing/2014/main" id="{6E89CD70-CFA6-4D49-B599-B655AFC24E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17" y="4639241"/>
            <a:ext cx="2412625" cy="175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op Butterflies Slow Motion Stickers for Android &amp; iOS | Gfycat">
            <a:extLst>
              <a:ext uri="{FF2B5EF4-FFF2-40B4-BE49-F238E27FC236}">
                <a16:creationId xmlns:a16="http://schemas.microsoft.com/office/drawing/2014/main" id="{DCBE016C-0228-4C2E-A859-E9E5933065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17" y="4531913"/>
            <a:ext cx="2216861" cy="13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op Butterflies Slow Motion Stickers for Android &amp; iOS | Gfycat">
            <a:extLst>
              <a:ext uri="{FF2B5EF4-FFF2-40B4-BE49-F238E27FC236}">
                <a16:creationId xmlns:a16="http://schemas.microsoft.com/office/drawing/2014/main" id="{DCBE016C-0228-4C2E-A859-E9E5933065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53" y="5105496"/>
            <a:ext cx="1846400" cy="11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501" y="2150061"/>
            <a:ext cx="4713668" cy="3741571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397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635" y="2119538"/>
            <a:ext cx="10645253" cy="31700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১.১.১  </a:t>
            </a:r>
            <a:r>
              <a:rPr lang="en-US" sz="4000" b="1" dirty="0" err="1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000" b="1" dirty="0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4000" b="1" dirty="0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b="1" dirty="0" smtClean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১.১.২  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১.৪.১  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00013" y="487102"/>
            <a:ext cx="3192306" cy="120533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0" cap="all" spc="0" normalizeH="0" baseline="0" noProof="0" dirty="0">
                <a:ln/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endParaRPr kumimoji="0" lang="en-US" sz="6600" b="1" i="0" u="none" strike="noStrike" kern="0" cap="all" spc="0" normalizeH="0" baseline="0" noProof="0" dirty="0">
              <a:ln/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074" name="Picture 2" descr="Floral Flower Green - Free vector graphic on Pixabay">
            <a:extLst>
              <a:ext uri="{FF2B5EF4-FFF2-40B4-BE49-F238E27FC236}">
                <a16:creationId xmlns:a16="http://schemas.microsoft.com/office/drawing/2014/main" id="{5A5ADC66-98B0-4A80-AA9E-48121BB1F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792276" y="2490176"/>
            <a:ext cx="5601632" cy="28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3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193961" y="5423648"/>
            <a:ext cx="550571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পোহাইল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3582" y="286389"/>
            <a:ext cx="4700790" cy="769441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গল্পটা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422" y="1859374"/>
            <a:ext cx="3168203" cy="2887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842" y="1778183"/>
            <a:ext cx="3245476" cy="2969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76" y="1865465"/>
            <a:ext cx="3123729" cy="2881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73997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21146" y="430794"/>
            <a:ext cx="4700790" cy="769441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গল্পটা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4047" y="5731098"/>
            <a:ext cx="483025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কুসুম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1" y="1560666"/>
            <a:ext cx="538001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7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flipH="1">
            <a:off x="278296" y="5193136"/>
            <a:ext cx="1164866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54062" y="369419"/>
            <a:ext cx="470079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গল্পটা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00348" y="5288252"/>
            <a:ext cx="9804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তুলল।তাই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তো,ভোর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যায়।পাখিরা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87" y="1349752"/>
            <a:ext cx="3425781" cy="358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724" y="1328530"/>
            <a:ext cx="3732661" cy="3604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841" y="1328565"/>
            <a:ext cx="3672289" cy="3604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53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712</Words>
  <Application>Microsoft Office PowerPoint</Application>
  <PresentationFormat>Widescreen</PresentationFormat>
  <Paragraphs>114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Kalpurush</vt:lpstr>
      <vt:lpstr>NikoshBAN</vt:lpstr>
      <vt:lpstr>Times New Roman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34</cp:revision>
  <dcterms:created xsi:type="dcterms:W3CDTF">2021-03-26T13:57:29Z</dcterms:created>
  <dcterms:modified xsi:type="dcterms:W3CDTF">2021-03-27T00:46:49Z</dcterms:modified>
</cp:coreProperties>
</file>