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8FFAF-3BF3-461D-A8BE-C228AEB51A92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7178-ABDD-4600-8D41-4060C64E0E0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8FFAF-3BF3-461D-A8BE-C228AEB51A92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7178-ABDD-4600-8D41-4060C64E0E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8FFAF-3BF3-461D-A8BE-C228AEB51A92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7178-ABDD-4600-8D41-4060C64E0E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8FFAF-3BF3-461D-A8BE-C228AEB51A92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7178-ABDD-4600-8D41-4060C64E0E0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8FFAF-3BF3-461D-A8BE-C228AEB51A92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7178-ABDD-4600-8D41-4060C64E0E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8FFAF-3BF3-461D-A8BE-C228AEB51A92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7178-ABDD-4600-8D41-4060C64E0E0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8FFAF-3BF3-461D-A8BE-C228AEB51A92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7178-ABDD-4600-8D41-4060C64E0E0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8FFAF-3BF3-461D-A8BE-C228AEB51A92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7178-ABDD-4600-8D41-4060C64E0E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8FFAF-3BF3-461D-A8BE-C228AEB51A92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7178-ABDD-4600-8D41-4060C64E0E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8FFAF-3BF3-461D-A8BE-C228AEB51A92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7178-ABDD-4600-8D41-4060C64E0E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8FFAF-3BF3-461D-A8BE-C228AEB51A92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7178-ABDD-4600-8D41-4060C64E0E0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AB8FFAF-3BF3-461D-A8BE-C228AEB51A92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B87178-ABDD-4600-8D41-4060C64E0E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5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gif"/><Relationship Id="rId4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MD.Shahidul Islam\Pictures\downlo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28800" y="586448"/>
            <a:ext cx="6781800" cy="76944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ক্লাশে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30" name="Picture 6" descr="C:\Users\MD.Shahidul Islam\Pictures\tenor (6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47800"/>
            <a:ext cx="5867400" cy="430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12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51164"/>
            <a:ext cx="8077200" cy="584775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glow rad="228600">
              <a:srgbClr val="4BACC6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তথ্যপ্রযুক্তির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কারণে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কোথাও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দ</a:t>
            </a:r>
            <a:r>
              <a:rPr kumimoji="0" lang="bn-BD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ু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র্নীতি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হলে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প্রকাশ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পেয়ে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যাচ্ছে</a:t>
            </a:r>
            <a:endParaRPr kumimoji="0" lang="en-US" sz="3200" b="0" i="0" u="none" strike="noStrike" kern="0" cap="none" spc="0" normalizeH="0" baseline="0" noProof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3" name="Picture 5" descr="E:\MOTIAR\Motiar D. Content\Class Viii\Picture\New folder\corruption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55" y="1600200"/>
            <a:ext cx="3810000" cy="40577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2095500" y="4800600"/>
            <a:ext cx="952500" cy="7257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6138391" y="3913915"/>
            <a:ext cx="952500" cy="725700"/>
          </a:xfrm>
          <a:prstGeom prst="ellipse">
            <a:avLst/>
          </a:prstGeom>
          <a:noFill/>
          <a:ln w="57150" cap="flat" cmpd="sng" algn="ctr">
            <a:solidFill>
              <a:sysClr val="window" lastClr="FFFFFF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0" t="9469" r="16782" b="9920"/>
          <a:stretch/>
        </p:blipFill>
        <p:spPr bwMode="auto">
          <a:xfrm>
            <a:off x="4708521" y="1600200"/>
            <a:ext cx="3902079" cy="40577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57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449758"/>
            <a:ext cx="6019800" cy="646331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glow rad="228600">
              <a:srgbClr val="4BACC6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দক্ষভাবে</a:t>
            </a:r>
            <a:r>
              <a:rPr kumimoji="0" lang="en-US" sz="3600" b="0" i="0" u="none" strike="noStrike" kern="0" cap="none" spc="0" normalizeH="0" baseline="0" noProof="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প্রতিষ্ঠান</a:t>
            </a:r>
            <a:r>
              <a:rPr kumimoji="0" lang="en-US" sz="3600" b="0" i="0" u="none" strike="noStrike" kern="0" cap="none" spc="0" normalizeH="0" baseline="0" noProof="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পরিচালনা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3" name="Picture 2" descr="E:\MOTIAR\Motiar D. Content\Class Viii\Picture\New folder\pic-H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3965864" cy="35814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E:\MOTIAR\Motiar D. Content\Class Viii\Picture\New folder\IMG_9173 (Small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1295400"/>
            <a:ext cx="3790950" cy="35814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5197173"/>
            <a:ext cx="8229600" cy="1077218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38100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পুরানো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কালের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কাগজপত্রে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হিসাব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রাখার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পদ্ধতি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বাতিল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করে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সকল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হিসাব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তথ্য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প্রযুক্তির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আওতায়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আনা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0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762000"/>
            <a:ext cx="8382000" cy="646331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glow rad="228600">
              <a:srgbClr val="4BACC6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যে</a:t>
            </a:r>
            <a:r>
              <a:rPr kumimoji="0" lang="en-US" sz="36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কোন</a:t>
            </a:r>
            <a:r>
              <a:rPr kumimoji="0" lang="en-US" sz="36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আর্থিক</a:t>
            </a:r>
            <a:r>
              <a:rPr kumimoji="0" lang="en-US" sz="36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লেনদেনে</a:t>
            </a:r>
            <a:r>
              <a:rPr kumimoji="0" lang="en-US" sz="36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তথ্যপ্রযুক্তির</a:t>
            </a:r>
            <a:r>
              <a:rPr kumimoji="0" lang="en-US" sz="36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ব্যবহার</a:t>
            </a:r>
            <a:r>
              <a:rPr kumimoji="0" lang="en-US" sz="36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করা</a:t>
            </a:r>
            <a:r>
              <a:rPr kumimoji="0" lang="en-US" sz="36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 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3" name="Picture 2" descr="C:\Users\Motiar\Desktop\IMG_20150601_1302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349038"/>
            <a:ext cx="6324600" cy="3931920"/>
          </a:xfrm>
          <a:prstGeom prst="rect">
            <a:avLst/>
          </a:prstGeom>
          <a:ln w="38100" cap="sq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RAFI\Desktop\taka-14258115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264" y="3789218"/>
            <a:ext cx="1368136" cy="10515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73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MOTIAR\Motiar D. Content\Class Viii\Picture\New folder\stock-photo-don-t-be-afraid-from-your-computer-4366387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69"/>
          <a:stretch/>
        </p:blipFill>
        <p:spPr bwMode="auto">
          <a:xfrm>
            <a:off x="685800" y="2209800"/>
            <a:ext cx="3581400" cy="36617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E:\MOTIAR\Motiar D. Content\Class Viii\Picture\New folder\anger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09799"/>
            <a:ext cx="3657600" cy="36617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943735"/>
            <a:ext cx="8458200" cy="584775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glow rad="228600">
              <a:srgbClr val="4BACC6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</a:t>
            </a:r>
            <a:r>
              <a:rPr kumimoji="0" lang="bn-BD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ু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র্নীতি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পরায়</a:t>
            </a:r>
            <a:r>
              <a:rPr kumimoji="0" lang="bn-BD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ণ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মানুষ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প্রতিষ্ঠান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তথ্যপ্রযুক্তি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ব্যবহার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করতে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চায়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না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17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685800"/>
            <a:ext cx="4419600" cy="923330"/>
          </a:xfrm>
          <a:prstGeom prst="rect">
            <a:avLst/>
          </a:prstGeom>
          <a:solidFill>
            <a:srgbClr val="FFFFCC"/>
          </a:solidFill>
          <a:ln w="76200">
            <a:solidFill>
              <a:srgbClr val="002060"/>
            </a:solidFill>
          </a:ln>
          <a:effectLst>
            <a:glow rad="228600">
              <a:srgbClr val="4BACC6">
                <a:satMod val="175000"/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জোড়ায়</a:t>
            </a:r>
            <a:r>
              <a:rPr kumimoji="0" lang="en-US" sz="5400" b="0" i="0" u="none" strike="noStrike" kern="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0" i="0" u="none" strike="noStrike" kern="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কাজ</a:t>
            </a:r>
            <a:endParaRPr kumimoji="0" lang="en-US" sz="5400" b="0" i="0" u="none" strike="noStrike" kern="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3122950"/>
            <a:ext cx="8305800" cy="1446550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glow rad="228600">
              <a:srgbClr val="C0504D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দূর্নীতি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নিরসনে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তথ্যপ্রযুক্তি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ব্যবহারের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একটি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তালিকা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4" name="Picture 2" descr="E:\MOTIAR\D,contennt Picture 2\পাঠ ৪ ব্যবসা\pair wo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8311"/>
            <a:ext cx="2071255" cy="1952625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64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81000"/>
            <a:ext cx="8153400" cy="1200329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glow rad="228600">
              <a:srgbClr val="4BACC6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বড় অংকের </a:t>
            </a:r>
            <a:r>
              <a:rPr kumimoji="0" lang="en-US" sz="36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ব্যয়</a:t>
            </a:r>
            <a:r>
              <a:rPr kumimoji="0" lang="en-US" sz="36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করতে</a:t>
            </a:r>
            <a:r>
              <a:rPr kumimoji="0" lang="en-US" sz="36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সুনির্দিষ্ট</a:t>
            </a:r>
            <a:r>
              <a:rPr kumimoji="0" lang="en-US" sz="36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নিয়ম</a:t>
            </a:r>
            <a:r>
              <a:rPr kumimoji="0" lang="en-US" sz="36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মেনে</a:t>
            </a:r>
            <a:r>
              <a:rPr kumimoji="0" lang="en-US" sz="36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বিজ্ঞপ্তি</a:t>
            </a:r>
            <a:r>
              <a:rPr kumimoji="0" lang="en-US" sz="36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প্রকাশের</a:t>
            </a:r>
            <a:r>
              <a:rPr kumimoji="0" lang="en-US" sz="36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মাধ্যমে</a:t>
            </a:r>
            <a:r>
              <a:rPr kumimoji="0" lang="en-US" sz="36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টেন্ডার</a:t>
            </a:r>
            <a:r>
              <a:rPr kumimoji="0" lang="en-US" sz="36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করতে</a:t>
            </a:r>
            <a:r>
              <a:rPr kumimoji="0" lang="en-US" sz="36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হ</a:t>
            </a:r>
            <a:r>
              <a:rPr kumimoji="0" lang="bn-BD" sz="36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য়</a:t>
            </a:r>
            <a:r>
              <a:rPr kumimoji="0" lang="en-US" sz="36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3" name="Picture 3" descr="E:\MOTIAR\Motiar D. Content\Class Viii\Picture\New folder\Steel_Furnit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09798"/>
            <a:ext cx="3086100" cy="43016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2" descr="E:\MOTIAR\Motiar D. Content\Class Viii\Picture\পাঠ ২০\tende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2209799"/>
            <a:ext cx="3327400" cy="43016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4F81BD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8899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381000"/>
            <a:ext cx="3657600" cy="923330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glow rad="228600">
              <a:srgbClr val="4BACC6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ই-</a:t>
            </a:r>
            <a:r>
              <a:rPr kumimoji="0" lang="en-US" sz="54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টেন্ডারিং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3" name="Picture 2" descr="E:\MOTIAR\Motiar D. Content\Class Viii\Picture\New folder\e-tendering_dainikdhakareport_44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52600"/>
            <a:ext cx="5791200" cy="3657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56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MOTIAR\Motiar D. Content\Class Viii\Picture\New folder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14600"/>
            <a:ext cx="3810000" cy="34480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8064A2">
                <a:lumMod val="40000"/>
                <a:lumOff val="60000"/>
              </a:srgb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457200" y="533400"/>
            <a:ext cx="8001000" cy="1200329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glow rad="228600">
              <a:srgbClr val="C0504D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বাংলাদেশে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ই-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টেন্ডার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করার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জন্য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বিশেষ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পো</a:t>
            </a:r>
            <a:r>
              <a:rPr kumimoji="0" lang="bn-BD" sz="3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র্টাল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তৈরি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হয়েছে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4" name="Picture 3" descr="C:\Users\RAFI\Desktop\cptuEgp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153" y="2743200"/>
            <a:ext cx="3186547" cy="27016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70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57200"/>
            <a:ext cx="8153400" cy="1077218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glow rad="228600">
              <a:srgbClr val="4BACC6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এক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সময়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দূর্নীতি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পরায়</a:t>
            </a:r>
            <a:r>
              <a:rPr kumimoji="0" lang="bn-BD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ণ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প্রতিষ্ঠান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হস্তক্ষেপ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করে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ভয়ভীতি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দেখিয়ে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জোর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করে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কাজ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করার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চেষ্টা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করত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3" name="Picture 2" descr="E:\MOTIAR\Motiar D. Content\Class Viii\Picture\New folder\fc96712bf8ca422072822b244dddfb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36" y="2133600"/>
            <a:ext cx="4076700" cy="3238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E:\MOTIAR\Motiar D. Content\Class Viii\Picture\New folder\490ed935ff40e61f46b220c5de22063c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57400"/>
            <a:ext cx="3797830" cy="3238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97430" y="453758"/>
            <a:ext cx="8153400" cy="1569660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glow rad="228600">
              <a:srgbClr val="4BACC6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বিজ্ঞপ্তি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প্রকাশের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তথ্যপ্রযুক্তি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ব্যবহার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করে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আগ্রহী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প্রতিষ্ঠান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কত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টাকায়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কাজটি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করতে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পারবে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তা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লিখিতভাবে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জানবে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এবং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কর্তৃপক্ষ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সাশ্রয়ী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মূল্যদাতাকে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কাজটি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প্রদান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</a:t>
            </a:r>
            <a:r>
              <a:rPr kumimoji="0" lang="bn-BD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ছে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6" name="Picture 2" descr="E:\MOTIAR\Motiar D. Content\Class Viii\Picture\New folder\City Bank signing October 2_1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2590800"/>
            <a:ext cx="7467600" cy="36224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23900" y="210979"/>
            <a:ext cx="7543800" cy="1569660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glow rad="228600">
              <a:srgbClr val="4BACC6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এখন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ই-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টেন্ডারিংয়ের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মাধ্যমে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কাজ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করায়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মানুষের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মুখোমুখি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না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হয়ে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শুধু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নেটওয়ার্কের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মাধ্যমে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পুরো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প্রক্রিয়া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সম্পূর্ণ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হওয়ায়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দূর্নীতি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কমে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এসেছে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8" name="Picture 2" descr="E:\MOTIAR\Motiar D. Content\Class Viii\Picture\New folder\auto_auto-3takim-opozitar-copy142928311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85498"/>
            <a:ext cx="7391400" cy="34767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4682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7" grpId="0" animBg="1"/>
      <p:bldP spid="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457200"/>
            <a:ext cx="7543800" cy="1077218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glow rad="228600">
              <a:srgbClr val="4BACC6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আমাদের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দেশে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যারা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পণ্য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তৈরি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করেন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কিছু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উৎপাদন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করেন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তারা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ক্রেতার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নিকট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সরাসরি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বিক্রি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করতে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পারেন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না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3" name="Picture 4" descr="E:\MOTIAR\Motiar D. Content\Class Viii\Picture\New folder\1427500106_05-3C_copy.jp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91" y="2410691"/>
            <a:ext cx="3810000" cy="31718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5" descr="E:\MOTIAR\Motiar D. Content\Class Viii\Picture\New folder\14188957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218" y="2410691"/>
            <a:ext cx="4088812" cy="31718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Rectangle 4"/>
          <p:cNvSpPr/>
          <p:nvPr/>
        </p:nvSpPr>
        <p:spPr>
          <a:xfrm>
            <a:off x="457200" y="609600"/>
            <a:ext cx="7543800" cy="1077218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glow rad="228600">
              <a:srgbClr val="4BACC6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কোন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না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কোন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দালাল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আড়ৎদার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উৎপাদনকারীর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নিকট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থেকে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কম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দামে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কিনে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ক্রেতার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নিকট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বেশি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দামে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বিক্রি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করে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6" name="Picture 2" descr="E:\MOTIAR\Motiar D. Content\Class Viii\Picture\New folder\DSCF46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3809999" cy="32099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3" descr="E:\MOTIAR\Motiar D. Content\Class Viii\Picture\New folder\bogr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438401"/>
            <a:ext cx="4165599" cy="32099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Rectangle 7"/>
          <p:cNvSpPr/>
          <p:nvPr/>
        </p:nvSpPr>
        <p:spPr>
          <a:xfrm>
            <a:off x="495299" y="855821"/>
            <a:ext cx="7543800" cy="584775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glow rad="228600">
              <a:srgbClr val="4BACC6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পণ্য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তৈরিকার</a:t>
            </a:r>
            <a:r>
              <a:rPr kumimoji="0" lang="bn-BD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উৎপাদনকারী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সঠিক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মূল্য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পায়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না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9" name="Picture 2" descr="E:\MOTIAR\Motiar D. Content\Class Viii\Picture\New folder\1_6952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3924300" cy="34956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E:\MOTIAR\Motiar D. Content\Class Viii\Picture\New folder\Bogra-Vegetable-Marketupload-e142125009424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723" y="2339870"/>
            <a:ext cx="3733799" cy="34177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23900" y="457200"/>
            <a:ext cx="7543800" cy="1077218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glow rad="228600">
              <a:srgbClr val="4BACC6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তথ্যপ্রযুক্তি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ও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ইন্টানেটের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মাধ্যমে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উৎপাদনকারীরাও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সরাসরি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ক্রেতার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নিকট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বিক্রি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করতে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পারছে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12" name="Picture 2" descr="E:\MOTIAR\Motiar D. Content\Class Viii\Picture\পাঠ ২০\Capture 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1200"/>
            <a:ext cx="7772400" cy="37037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8029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2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2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2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2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8" grpId="0" animBg="1"/>
      <p:bldP spid="8" grpId="1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457200"/>
            <a:ext cx="3429000" cy="39703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শহিদুল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)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গাড়ীদহ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শেরপুর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বগুড়া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19600" y="457200"/>
            <a:ext cx="4038600" cy="41549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অষ্টম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অধ্যয়ঃ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৩য়</a:t>
            </a: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২০</a:t>
            </a:r>
          </a:p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সময়ঃ৪০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২৬/০৩/২০২১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F:\Desktop\5\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914400"/>
            <a:ext cx="1371600" cy="1783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E:\Downloade\9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914400"/>
            <a:ext cx="19812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37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1" y="4788970"/>
            <a:ext cx="8915399" cy="1077218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glow rad="228600">
              <a:srgbClr val="4BACC6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ই-কমার্স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ইলেকট্রনিক </a:t>
            </a:r>
            <a:r>
              <a:rPr kumimoji="0" lang="bn-BD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কমার্স</a:t>
            </a:r>
            <a:r>
              <a:rPr kumimoji="0" lang="bn-BD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তথ্য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প্রযুক্তি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ব্যবহারের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মাধ্যমে </a:t>
            </a:r>
            <a:r>
              <a:rPr kumimoji="0" lang="bn-BD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পণ্য বা সেবা </a:t>
            </a: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ক্র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য়</a:t>
            </a: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/ বিক্র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য়</a:t>
            </a: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হ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য়ে</a:t>
            </a: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থাকে</a:t>
            </a: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3" name="Picture 3" descr="C:\Users\Motiar\Desktop\ecommerc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76400"/>
            <a:ext cx="4449366" cy="2819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71800" y="533400"/>
            <a:ext cx="3306366" cy="830997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glow rad="228600">
              <a:srgbClr val="4BACC6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ই-</a:t>
            </a:r>
            <a:r>
              <a:rPr kumimoji="0" lang="en-US" sz="48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কর্মাস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4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3048000"/>
            <a:ext cx="7848600" cy="1569660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glow rad="228600">
              <a:srgbClr val="4BACC6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পণ্য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বিক্রির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জন্য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প্রয়োজন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হয়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না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শোরুম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দোকানের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আবার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রাখার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জন্য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কোন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গুদাম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ব্যবহার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করা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হয়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না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ফলে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সময়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ও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অর্থ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দুটোই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বাঁচে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 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6130518"/>
              </p:ext>
            </p:extLst>
          </p:nvPr>
        </p:nvGraphicFramePr>
        <p:xfrm>
          <a:off x="4152900" y="12192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52900" y="12192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373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498396"/>
            <a:ext cx="3886200" cy="1107996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glow rad="228600">
              <a:srgbClr val="C0504D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দলগত</a:t>
            </a:r>
            <a:r>
              <a:rPr kumimoji="0" lang="en-US" sz="6600" b="1" i="0" u="none" strike="noStrike" kern="0" cap="none" spc="0" normalizeH="0" baseline="0" noProof="0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6600" b="1" i="0" u="none" strike="noStrike" kern="0" cap="none" spc="0" normalizeH="0" baseline="0" noProof="0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কাজ</a:t>
            </a:r>
            <a:endParaRPr kumimoji="0" lang="en-US" sz="6600" b="1" i="0" u="none" strike="noStrike" kern="0" cap="none" spc="0" normalizeH="0" baseline="0" noProof="0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2991465"/>
            <a:ext cx="8077200" cy="1938992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glow rad="228600">
              <a:srgbClr val="4BACC6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তথ্যপ্রযুক্তি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ব্যবহার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করে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একজন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দূর্নীতি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পরায়নকে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ধরা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হয়েছে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এর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উপর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ভিত্তিক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একটি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ছোট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নাটিকা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মঞ্চস্থ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 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4" name="Picture 2" descr="E:\MOTIAR\D,contennt Picture 2\পাঠ ১৫-১৮\group wo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4783"/>
            <a:ext cx="1823884" cy="195522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25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3455" y="609600"/>
            <a:ext cx="7543800" cy="1077218"/>
          </a:xfrm>
          <a:prstGeom prst="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glow rad="228600">
              <a:srgbClr val="4BACC6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পৃথিবীর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অনেক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ক্ষমতাশালী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দেশ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প্রতিষ্ঠান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আছে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ক্ষমতার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কারণে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তারা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অন্য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দেশের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উপর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অবিচার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করে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 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3" name="Picture 2" descr="E:\MOTIAR\Motiar D. Content\Class Viii\Picture\পাঠ ২০\Untitled3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09800"/>
            <a:ext cx="3505200" cy="3657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:\MOTIAR\Motiar D. Content\Class Viii\Picture\পাঠ ২০\120209-mc-ss-logo2.660;660;7;70;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230" y="2209800"/>
            <a:ext cx="3996170" cy="381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9836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3455" y="533400"/>
            <a:ext cx="7543800" cy="1077218"/>
          </a:xfrm>
          <a:prstGeom prst="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glow rad="228600">
              <a:srgbClr val="4BACC6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ক্ষমতাশালী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দেশের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কারণে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যুদ্ধবিগ্রহ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হয়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সাধারণ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মানুষ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নানা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ধরণের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বিপর্যয়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এবং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দুঃখ-দূর্দশার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মুখোমুখি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হয়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 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3" name="Picture 2" descr="E:\MOTIAR\Motiar D. Content\Class Viii\Picture\পাঠ ২০\gaza_187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455" y="4038601"/>
            <a:ext cx="3733800" cy="2667000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E:\MOTIAR\Motiar D. Content\Class Viii\Picture\পাঠ ২০\pal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73" y="2057400"/>
            <a:ext cx="3200400" cy="2353747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E:\MOTIAR\Motiar D. Content\Class Viii\Picture\পাঠ ২০\pal-bab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057400"/>
            <a:ext cx="3073400" cy="2590800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C:\Users\RAFI\Desktop\New folder\explosion-animation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2874819" cy="206432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63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457200"/>
            <a:ext cx="7543800" cy="1569660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glow rad="228600">
              <a:srgbClr val="4BACC6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একসময়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এই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ক্ষমতাশালী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দেশের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বিরুদ্ধে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কথা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বলা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ক্ষমতা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ছিল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না</a:t>
            </a:r>
            <a:r>
              <a:rPr kumimoji="0" lang="en-US" sz="3200" b="0" i="0" u="none" strike="noStrike" kern="0" cap="none" spc="0" normalizeH="0" baseline="0" noProof="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কিন্তু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বর্তমানে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ইন্টানেটের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কারণে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ঐ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সকল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দেশের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অনেক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তথ্য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মানুষের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সামনে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প্রকাশ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পাচ্ছে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3" name="Picture 2" descr="E:\MOTIAR\Motiar D. Content\Class Viii\Picture\পাঠ ২০\wikilea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62200"/>
            <a:ext cx="7772400" cy="37719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964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5839" y="1219200"/>
            <a:ext cx="4781961" cy="523220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1" i="0" u="none" strike="noStrike" kern="0" cap="none" spc="50" normalizeH="0" baseline="0" noProof="0" dirty="0" smtClean="0">
                <a:ln w="0">
                  <a:solidFill>
                    <a:sysClr val="windowText" lastClr="000000"/>
                  </a:solidFill>
                </a:ln>
                <a:solidFill>
                  <a:srgbClr val="8064A2">
                    <a:lumMod val="1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১। </a:t>
            </a:r>
            <a:r>
              <a:rPr kumimoji="0" lang="en-US" sz="2800" b="1" i="0" u="none" strike="noStrike" kern="0" cap="none" spc="50" normalizeH="0" baseline="0" noProof="0" dirty="0" err="1" smtClean="0">
                <a:ln w="0">
                  <a:solidFill>
                    <a:sysClr val="windowText" lastClr="000000"/>
                  </a:solidFill>
                </a:ln>
                <a:solidFill>
                  <a:srgbClr val="8064A2">
                    <a:lumMod val="1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দূর্নীতি</a:t>
            </a:r>
            <a:r>
              <a:rPr kumimoji="0" lang="en-US" sz="2800" b="1" i="0" u="none" strike="noStrike" kern="0" cap="none" spc="50" normalizeH="0" baseline="0" noProof="0" dirty="0" smtClean="0">
                <a:ln w="0">
                  <a:solidFill>
                    <a:sysClr val="windowText" lastClr="000000"/>
                  </a:solidFill>
                </a:ln>
                <a:solidFill>
                  <a:srgbClr val="8064A2">
                    <a:lumMod val="1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1" i="0" u="none" strike="noStrike" kern="0" cap="none" spc="50" normalizeH="0" baseline="0" noProof="0" dirty="0" err="1" smtClean="0">
                <a:ln w="0">
                  <a:solidFill>
                    <a:sysClr val="windowText" lastClr="000000"/>
                  </a:solidFill>
                </a:ln>
                <a:solidFill>
                  <a:srgbClr val="8064A2">
                    <a:lumMod val="1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নিরসনের</a:t>
            </a:r>
            <a:r>
              <a:rPr kumimoji="0" lang="en-US" sz="2800" b="1" i="0" u="none" strike="noStrike" kern="0" cap="none" spc="50" normalizeH="0" baseline="0" noProof="0" dirty="0" smtClean="0">
                <a:ln w="0">
                  <a:solidFill>
                    <a:sysClr val="windowText" lastClr="000000"/>
                  </a:solidFill>
                </a:ln>
                <a:solidFill>
                  <a:srgbClr val="8064A2">
                    <a:lumMod val="1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1" i="0" u="none" strike="noStrike" kern="0" cap="none" spc="50" normalizeH="0" baseline="0" noProof="0" dirty="0" err="1" smtClean="0">
                <a:ln w="0">
                  <a:solidFill>
                    <a:sysClr val="windowText" lastClr="000000"/>
                  </a:solidFill>
                </a:ln>
                <a:solidFill>
                  <a:srgbClr val="8064A2">
                    <a:lumMod val="1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প্রধান</a:t>
            </a:r>
            <a:r>
              <a:rPr kumimoji="0" lang="en-US" sz="2800" b="1" i="0" u="none" strike="noStrike" kern="0" cap="none" spc="50" normalizeH="0" baseline="0" noProof="0" dirty="0" smtClean="0">
                <a:ln w="0">
                  <a:solidFill>
                    <a:sysClr val="windowText" lastClr="000000"/>
                  </a:solidFill>
                </a:ln>
                <a:solidFill>
                  <a:srgbClr val="8064A2">
                    <a:lumMod val="1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1" i="0" u="none" strike="noStrike" kern="0" cap="none" spc="50" normalizeH="0" baseline="0" noProof="0" dirty="0" err="1" smtClean="0">
                <a:ln w="0">
                  <a:solidFill>
                    <a:sysClr val="windowText" lastClr="000000"/>
                  </a:solidFill>
                </a:ln>
                <a:solidFill>
                  <a:srgbClr val="8064A2">
                    <a:lumMod val="1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হাতিয়ার</a:t>
            </a:r>
            <a:r>
              <a:rPr kumimoji="0" lang="en-US" sz="2800" b="1" i="0" u="none" strike="noStrike" kern="0" cap="none" spc="50" normalizeH="0" baseline="0" noProof="0" dirty="0" smtClean="0">
                <a:ln w="0">
                  <a:solidFill>
                    <a:sysClr val="windowText" lastClr="000000"/>
                  </a:solidFill>
                </a:ln>
                <a:solidFill>
                  <a:srgbClr val="8064A2">
                    <a:lumMod val="1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1" i="0" u="none" strike="noStrike" kern="0" cap="none" spc="50" normalizeH="0" baseline="0" noProof="0" dirty="0" err="1" smtClean="0">
                <a:ln w="0">
                  <a:solidFill>
                    <a:sysClr val="windowText" lastClr="000000"/>
                  </a:solidFill>
                </a:ln>
                <a:solidFill>
                  <a:srgbClr val="8064A2">
                    <a:lumMod val="1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কী</a:t>
            </a:r>
            <a:r>
              <a:rPr kumimoji="0" lang="bn-BD" sz="2800" b="1" i="0" u="none" strike="noStrike" kern="0" cap="none" spc="50" normalizeH="0" baseline="0" noProof="0" dirty="0" smtClean="0">
                <a:ln w="0">
                  <a:solidFill>
                    <a:sysClr val="windowText" lastClr="000000"/>
                  </a:solidFill>
                </a:ln>
                <a:solidFill>
                  <a:srgbClr val="8064A2">
                    <a:lumMod val="1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? </a:t>
            </a:r>
            <a:endParaRPr kumimoji="0" lang="en-US" sz="2800" b="1" i="0" u="none" strike="noStrike" kern="0" cap="none" spc="50" normalizeH="0" baseline="0" noProof="0" dirty="0">
              <a:ln w="0">
                <a:solidFill>
                  <a:sysClr val="windowText" lastClr="000000"/>
                </a:solidFill>
              </a:ln>
              <a:solidFill>
                <a:srgbClr val="8064A2">
                  <a:lumMod val="10000"/>
                </a:srgb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055" y="1935002"/>
            <a:ext cx="2068325" cy="461665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8064A2">
                    <a:lumMod val="10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ক.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64A2">
                    <a:lumMod val="10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মিডিয়া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8064A2">
                    <a:lumMod val="10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64A2">
                    <a:lumMod val="10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প্রযুক্তি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8064A2">
                  <a:lumMod val="10000"/>
                </a:srgbClr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1588" y="2571335"/>
            <a:ext cx="2047512" cy="461665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8064A2">
                    <a:lumMod val="10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গ.</a:t>
            </a:r>
            <a:r>
              <a:rPr kumimoji="0" lang="bn-BD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8064A2">
                    <a:lumMod val="10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64A2">
                    <a:lumMod val="10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তথ্যপ্রযুক্তি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8064A2">
                  <a:lumMod val="10000"/>
                </a:srgbClr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55634" y="2571334"/>
            <a:ext cx="2244760" cy="461665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8064A2">
                    <a:lumMod val="10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ঘ.</a:t>
            </a:r>
            <a:r>
              <a:rPr kumimoji="0" lang="bn-BD" sz="2400" b="1" i="0" u="none" strike="noStrike" kern="0" cap="none" spc="0" normalizeH="0" baseline="0" noProof="0" dirty="0">
                <a:ln>
                  <a:noFill/>
                </a:ln>
                <a:solidFill>
                  <a:srgbClr val="8064A2">
                    <a:lumMod val="10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8064A2">
                    <a:lumMod val="10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64A2">
                    <a:lumMod val="10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মোবাইল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8064A2">
                    <a:lumMod val="10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64A2">
                    <a:lumMod val="10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প্রযুক্তি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8064A2">
                  <a:lumMod val="10000"/>
                </a:srgb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55634" y="1948857"/>
            <a:ext cx="2244759" cy="461665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8064A2">
                    <a:lumMod val="10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anose="02000000000000000000" pitchFamily="2" charset="0"/>
              </a:rPr>
              <a:t>খ.</a:t>
            </a:r>
            <a:r>
              <a:rPr kumimoji="0" lang="bn-BD" sz="2400" b="1" i="0" u="none" strike="noStrike" kern="0" cap="none" spc="0" normalizeH="0" baseline="0" noProof="0" dirty="0">
                <a:ln>
                  <a:noFill/>
                </a:ln>
                <a:solidFill>
                  <a:srgbClr val="8064A2">
                    <a:lumMod val="10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64A2">
                    <a:lumMod val="10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টেলিকমিনিকেশন</a:t>
            </a:r>
            <a:endParaRPr kumimoji="0" lang="bn-BD" sz="2400" b="1" i="0" u="none" strike="noStrike" kern="0" cap="none" spc="0" normalizeH="0" baseline="0" noProof="0" dirty="0">
              <a:ln>
                <a:noFill/>
              </a:ln>
              <a:solidFill>
                <a:srgbClr val="8064A2">
                  <a:lumMod val="10000"/>
                </a:srgb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75838" y="1981200"/>
            <a:ext cx="598219" cy="539132"/>
            <a:chOff x="5717597" y="1752600"/>
            <a:chExt cx="680605" cy="6096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noFill/>
            <a:ln w="82550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noFill/>
            <a:ln w="82550" cap="flat" cmpd="sng" algn="ctr">
              <a:solidFill>
                <a:srgbClr val="FF0000"/>
              </a:solidFill>
              <a:prstDash val="solid"/>
            </a:ln>
            <a:effectLst/>
          </p:spPr>
        </p:cxnSp>
      </p:grpSp>
      <p:grpSp>
        <p:nvGrpSpPr>
          <p:cNvPr id="10" name="Group 9"/>
          <p:cNvGrpSpPr/>
          <p:nvPr/>
        </p:nvGrpSpPr>
        <p:grpSpPr>
          <a:xfrm>
            <a:off x="560470" y="2286000"/>
            <a:ext cx="935819" cy="694030"/>
            <a:chOff x="7086600" y="4953652"/>
            <a:chExt cx="1037453" cy="914400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7355126" y="4953652"/>
              <a:ext cx="768927" cy="914400"/>
            </a:xfrm>
            <a:prstGeom prst="line">
              <a:avLst/>
            </a:prstGeom>
            <a:noFill/>
            <a:ln w="82550" cap="flat" cmpd="sng" algn="ctr">
              <a:solidFill>
                <a:srgbClr val="0070C0"/>
              </a:solidFill>
              <a:prstDash val="soli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>
            <a:xfrm>
              <a:off x="7086600" y="5410852"/>
              <a:ext cx="268526" cy="408058"/>
            </a:xfrm>
            <a:prstGeom prst="line">
              <a:avLst/>
            </a:prstGeom>
            <a:noFill/>
            <a:ln w="82550" cap="flat" cmpd="sng" algn="ctr">
              <a:solidFill>
                <a:srgbClr val="0070C0"/>
              </a:solidFill>
              <a:prstDash val="solid"/>
            </a:ln>
            <a:effectLst/>
          </p:spPr>
        </p:cxnSp>
      </p:grpSp>
      <p:grpSp>
        <p:nvGrpSpPr>
          <p:cNvPr id="13" name="Group 12"/>
          <p:cNvGrpSpPr/>
          <p:nvPr/>
        </p:nvGrpSpPr>
        <p:grpSpPr>
          <a:xfrm>
            <a:off x="5664142" y="62350"/>
            <a:ext cx="1727258" cy="1593974"/>
            <a:chOff x="5204913" y="948667"/>
            <a:chExt cx="3023433" cy="2860964"/>
          </a:xfrm>
        </p:grpSpPr>
        <p:sp>
          <p:nvSpPr>
            <p:cNvPr id="14" name="Oval 13"/>
            <p:cNvSpPr/>
            <p:nvPr/>
          </p:nvSpPr>
          <p:spPr>
            <a:xfrm>
              <a:off x="5204913" y="948667"/>
              <a:ext cx="3023433" cy="2860964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shade val="51000"/>
                    <a:satMod val="130000"/>
                  </a:sysClr>
                </a:gs>
                <a:gs pos="80000">
                  <a:sysClr val="windowText" lastClr="000000">
                    <a:shade val="93000"/>
                    <a:satMod val="130000"/>
                  </a:sysClr>
                </a:gs>
                <a:gs pos="100000">
                  <a:sysClr val="windowText" lastClr="000000">
                    <a:shade val="94000"/>
                    <a:satMod val="135000"/>
                  </a:sys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8064A2">
                    <a:lumMod val="10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510588" y="1642408"/>
              <a:ext cx="2147103" cy="1491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2400" b="0" i="0" u="none" strike="noStrike" kern="0" cap="none" spc="0" normalizeH="0" baseline="0" noProof="0" dirty="0" smtClean="0">
                  <a:ln w="18415" cmpd="sng">
                    <a:solidFill>
                      <a:srgbClr val="FF33CC"/>
                    </a:solidFill>
                    <a:prstDash val="solid"/>
                  </a:ln>
                  <a:solidFill>
                    <a:srgbClr val="FF33CC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উত্তর সঠিক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2400" b="0" i="0" u="none" strike="noStrike" kern="0" cap="none" spc="0" normalizeH="0" baseline="0" noProof="0" dirty="0" smtClean="0">
                  <a:ln w="18415" cmpd="sng">
                    <a:solidFill>
                      <a:srgbClr val="FF33CC"/>
                    </a:solidFill>
                    <a:prstDash val="solid"/>
                  </a:ln>
                  <a:solidFill>
                    <a:srgbClr val="FF33CC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 হয়েছে</a:t>
              </a:r>
              <a:endParaRPr kumimoji="0" lang="en-US" sz="2400" b="0" i="0" u="none" strike="noStrike" kern="0" cap="none" spc="0" normalizeH="0" baseline="0" noProof="0" dirty="0">
                <a:ln w="18415" cmpd="sng">
                  <a:solidFill>
                    <a:srgbClr val="FF33CC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664142" y="83120"/>
            <a:ext cx="1727258" cy="1593974"/>
            <a:chOff x="8225056" y="941740"/>
            <a:chExt cx="3023434" cy="2860964"/>
          </a:xfrm>
        </p:grpSpPr>
        <p:sp>
          <p:nvSpPr>
            <p:cNvPr id="17" name="Oval 16"/>
            <p:cNvSpPr/>
            <p:nvPr/>
          </p:nvSpPr>
          <p:spPr>
            <a:xfrm>
              <a:off x="8225056" y="941740"/>
              <a:ext cx="3023434" cy="2860964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8064A2">
                    <a:lumMod val="10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716440" y="1636206"/>
              <a:ext cx="2197608" cy="1491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2400" b="0" i="0" u="none" strike="noStrike" kern="0" cap="none" spc="0" normalizeH="0" baseline="0" noProof="0" dirty="0" smtClean="0">
                  <a:ln w="1841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আবার চেষ্টা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2400" b="0" i="0" u="none" strike="noStrike" kern="0" cap="none" spc="0" normalizeH="0" baseline="0" noProof="0" dirty="0" smtClean="0">
                  <a:ln w="1841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574686" y="2514600"/>
            <a:ext cx="541360" cy="503845"/>
            <a:chOff x="5717597" y="1752600"/>
            <a:chExt cx="680605" cy="60960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noFill/>
            <a:ln w="82550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noFill/>
            <a:ln w="82550" cap="flat" cmpd="sng" algn="ctr">
              <a:solidFill>
                <a:srgbClr val="FF0000"/>
              </a:solidFill>
              <a:prstDash val="solid"/>
            </a:ln>
            <a:effectLst/>
          </p:spPr>
        </p:cxnSp>
      </p:grpSp>
      <p:grpSp>
        <p:nvGrpSpPr>
          <p:cNvPr id="22" name="Group 21"/>
          <p:cNvGrpSpPr/>
          <p:nvPr/>
        </p:nvGrpSpPr>
        <p:grpSpPr>
          <a:xfrm>
            <a:off x="4597430" y="1981200"/>
            <a:ext cx="578834" cy="503845"/>
            <a:chOff x="5717597" y="1752600"/>
            <a:chExt cx="680605" cy="60960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noFill/>
            <a:ln w="82550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noFill/>
            <a:ln w="82550" cap="flat" cmpd="sng" algn="ctr">
              <a:solidFill>
                <a:srgbClr val="FF0000"/>
              </a:solidFill>
              <a:prstDash val="solid"/>
            </a:ln>
            <a:effectLst/>
          </p:spPr>
        </p:cxnSp>
      </p:grpSp>
      <p:sp>
        <p:nvSpPr>
          <p:cNvPr id="25" name="TextBox 24"/>
          <p:cNvSpPr txBox="1"/>
          <p:nvPr/>
        </p:nvSpPr>
        <p:spPr>
          <a:xfrm>
            <a:off x="582742" y="381000"/>
            <a:ext cx="2667001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6000" b="1" dirty="0">
              <a:ln w="11430"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7924" y="3276600"/>
            <a:ext cx="4869875" cy="523220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8064A2">
                    <a:lumMod val="10000"/>
                  </a:srgbClr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২</a:t>
            </a:r>
            <a:r>
              <a:rPr kumimoji="0" lang="bn-BD" sz="2800" b="0" i="0" u="none" strike="noStrike" kern="0" cap="none" spc="0" normalizeH="0" baseline="0" noProof="0" dirty="0" smtClean="0">
                <a:ln w="0">
                  <a:solidFill>
                    <a:sysClr val="windowText" lastClr="000000"/>
                  </a:solidFill>
                </a:ln>
                <a:solidFill>
                  <a:srgbClr val="8064A2">
                    <a:lumMod val="10000"/>
                  </a:srgbClr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 </a:t>
            </a:r>
            <a:r>
              <a:rPr kumimoji="0" lang="en-US" sz="2800" b="0" i="0" u="none" strike="noStrike" kern="0" cap="none" spc="0" normalizeH="0" baseline="0" noProof="0" dirty="0" smtClean="0">
                <a:ln w="0">
                  <a:solidFill>
                    <a:sysClr val="windowText" lastClr="000000"/>
                  </a:solidFill>
                </a:ln>
                <a:solidFill>
                  <a:srgbClr val="8064A2">
                    <a:lumMod val="10000"/>
                  </a:srgbClr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ই-</a:t>
            </a:r>
            <a:r>
              <a:rPr kumimoji="0" lang="en-US" sz="2800" b="0" i="0" u="none" strike="noStrike" kern="0" cap="none" spc="0" normalizeH="0" baseline="0" noProof="0" dirty="0" err="1" smtClean="0">
                <a:ln w="0">
                  <a:solidFill>
                    <a:sysClr val="windowText" lastClr="000000"/>
                  </a:solidFill>
                </a:ln>
                <a:solidFill>
                  <a:srgbClr val="8064A2">
                    <a:lumMod val="10000"/>
                  </a:srgbClr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টেন্ডারিং</a:t>
            </a:r>
            <a:r>
              <a:rPr kumimoji="0" lang="en-US" sz="2800" b="0" i="0" u="none" strike="noStrike" kern="0" cap="none" spc="0" normalizeH="0" baseline="0" noProof="0" dirty="0" smtClean="0">
                <a:ln w="0">
                  <a:solidFill>
                    <a:sysClr val="windowText" lastClr="000000"/>
                  </a:solidFill>
                </a:ln>
                <a:solidFill>
                  <a:srgbClr val="8064A2">
                    <a:lumMod val="10000"/>
                  </a:srgbClr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 w="0">
                  <a:solidFill>
                    <a:sysClr val="windowText" lastClr="000000"/>
                  </a:solidFill>
                </a:ln>
                <a:solidFill>
                  <a:srgbClr val="8064A2">
                    <a:lumMod val="10000"/>
                  </a:srgbClr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পোর্টাল</a:t>
            </a:r>
            <a:r>
              <a:rPr kumimoji="0" lang="en-US" sz="2800" b="0" i="0" u="none" strike="noStrike" kern="0" cap="none" spc="0" normalizeH="0" baseline="0" noProof="0" dirty="0" smtClean="0">
                <a:ln w="0">
                  <a:solidFill>
                    <a:sysClr val="windowText" lastClr="000000"/>
                  </a:solidFill>
                </a:ln>
                <a:solidFill>
                  <a:srgbClr val="8064A2">
                    <a:lumMod val="10000"/>
                  </a:srgbClr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 w="0">
                  <a:solidFill>
                    <a:sysClr val="windowText" lastClr="000000"/>
                  </a:solidFill>
                </a:ln>
                <a:solidFill>
                  <a:srgbClr val="8064A2">
                    <a:lumMod val="10000"/>
                  </a:srgbClr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কোনটি</a:t>
            </a:r>
            <a:r>
              <a:rPr kumimoji="0" lang="bn-BD" sz="2800" b="0" i="0" u="none" strike="noStrike" kern="0" cap="none" spc="0" normalizeH="0" baseline="0" noProof="0" dirty="0" smtClean="0">
                <a:ln w="0">
                  <a:solidFill>
                    <a:sysClr val="windowText" lastClr="000000"/>
                  </a:solidFill>
                </a:ln>
                <a:solidFill>
                  <a:srgbClr val="8064A2">
                    <a:lumMod val="10000"/>
                  </a:srgbClr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?</a:t>
            </a:r>
            <a:endParaRPr kumimoji="0" lang="en-US" sz="2800" b="0" i="0" u="none" strike="noStrike" kern="0" cap="none" spc="0" normalizeH="0" baseline="0" noProof="0" dirty="0">
              <a:ln w="0">
                <a:solidFill>
                  <a:sysClr val="windowText" lastClr="000000"/>
                </a:solidFill>
              </a:ln>
              <a:solidFill>
                <a:srgbClr val="8064A2">
                  <a:lumMod val="10000"/>
                </a:srgbClr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7200" y="3901294"/>
            <a:ext cx="2077770" cy="461665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8064A2">
                    <a:lumMod val="10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ক.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8064A2">
                    <a:lumMod val="10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e-mail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8064A2">
                  <a:lumMod val="10000"/>
                </a:srgbClr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33734" y="3933227"/>
            <a:ext cx="2123351" cy="461665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8064A2">
                    <a:lumMod val="10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গ.</a:t>
            </a:r>
            <a:r>
              <a:rPr kumimoji="0" lang="bn-BD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8064A2">
                    <a:lumMod val="10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8064A2">
                    <a:lumMod val="10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C-net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8064A2">
                  <a:lumMod val="10000"/>
                </a:srgb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36608" y="4449633"/>
            <a:ext cx="2121392" cy="461665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8064A2">
                    <a:lumMod val="10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ঘ.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8064A2">
                    <a:lumMod val="10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e-cash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8064A2">
                  <a:lumMod val="10000"/>
                </a:srgbClr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1488" y="4482971"/>
            <a:ext cx="2068030" cy="461665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8064A2">
                    <a:lumMod val="10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খ.</a:t>
            </a:r>
            <a:r>
              <a:rPr kumimoji="0" lang="bn-BD" sz="2400" b="1" i="0" u="none" strike="noStrike" kern="0" cap="none" spc="0" normalizeH="0" baseline="0" noProof="0" dirty="0">
                <a:ln>
                  <a:noFill/>
                </a:ln>
                <a:solidFill>
                  <a:srgbClr val="8064A2">
                    <a:lumMod val="10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8064A2">
                    <a:lumMod val="10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8064A2">
                    <a:lumMod val="10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e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8064A2">
                    <a:lumMod val="10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-GP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8064A2">
                  <a:lumMod val="10000"/>
                </a:srgbClr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93484" y="3932636"/>
            <a:ext cx="530452" cy="506818"/>
            <a:chOff x="5717597" y="1752600"/>
            <a:chExt cx="680605" cy="609600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noFill/>
            <a:ln w="82550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noFill/>
            <a:ln w="82550" cap="flat" cmpd="sng" algn="ctr">
              <a:solidFill>
                <a:srgbClr val="FF0000"/>
              </a:solidFill>
              <a:prstDash val="solid"/>
            </a:ln>
            <a:effectLst/>
          </p:spPr>
        </p:cxnSp>
      </p:grpSp>
      <p:grpSp>
        <p:nvGrpSpPr>
          <p:cNvPr id="34" name="Group 33"/>
          <p:cNvGrpSpPr/>
          <p:nvPr/>
        </p:nvGrpSpPr>
        <p:grpSpPr>
          <a:xfrm>
            <a:off x="381000" y="4363254"/>
            <a:ext cx="779433" cy="643233"/>
            <a:chOff x="7086600" y="4953652"/>
            <a:chExt cx="1037453" cy="914400"/>
          </a:xfrm>
        </p:grpSpPr>
        <p:cxnSp>
          <p:nvCxnSpPr>
            <p:cNvPr id="35" name="Straight Connector 34"/>
            <p:cNvCxnSpPr/>
            <p:nvPr/>
          </p:nvCxnSpPr>
          <p:spPr>
            <a:xfrm flipH="1">
              <a:off x="7355126" y="4953652"/>
              <a:ext cx="768927" cy="914400"/>
            </a:xfrm>
            <a:prstGeom prst="line">
              <a:avLst/>
            </a:prstGeom>
            <a:noFill/>
            <a:ln w="82550" cap="flat" cmpd="sng" algn="ctr">
              <a:solidFill>
                <a:srgbClr val="003300"/>
              </a:solidFill>
              <a:prstDash val="soli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>
            <a:xfrm>
              <a:off x="7086600" y="5410852"/>
              <a:ext cx="268526" cy="408058"/>
            </a:xfrm>
            <a:prstGeom prst="line">
              <a:avLst/>
            </a:prstGeom>
            <a:noFill/>
            <a:ln w="82550" cap="flat" cmpd="sng" algn="ctr">
              <a:solidFill>
                <a:srgbClr val="003300"/>
              </a:solidFill>
              <a:prstDash val="solid"/>
            </a:ln>
            <a:effectLst/>
          </p:spPr>
        </p:cxnSp>
      </p:grpSp>
      <p:grpSp>
        <p:nvGrpSpPr>
          <p:cNvPr id="37" name="Group 36"/>
          <p:cNvGrpSpPr/>
          <p:nvPr/>
        </p:nvGrpSpPr>
        <p:grpSpPr>
          <a:xfrm>
            <a:off x="4807525" y="4572000"/>
            <a:ext cx="450275" cy="484717"/>
            <a:chOff x="5717597" y="1752600"/>
            <a:chExt cx="680605" cy="609600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noFill/>
            <a:ln w="82550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noFill/>
            <a:ln w="82550" cap="flat" cmpd="sng" algn="ctr">
              <a:solidFill>
                <a:srgbClr val="FF0000"/>
              </a:solidFill>
              <a:prstDash val="solid"/>
            </a:ln>
            <a:effectLst/>
          </p:spPr>
        </p:cxnSp>
      </p:grpSp>
      <p:grpSp>
        <p:nvGrpSpPr>
          <p:cNvPr id="40" name="Group 39"/>
          <p:cNvGrpSpPr/>
          <p:nvPr/>
        </p:nvGrpSpPr>
        <p:grpSpPr>
          <a:xfrm>
            <a:off x="4807525" y="3954737"/>
            <a:ext cx="450275" cy="484717"/>
            <a:chOff x="5717597" y="1752600"/>
            <a:chExt cx="680605" cy="609600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noFill/>
            <a:ln w="82550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noFill/>
            <a:ln w="82550" cap="flat" cmpd="sng" algn="ctr">
              <a:solidFill>
                <a:srgbClr val="FF0000"/>
              </a:solidFill>
              <a:prstDash val="solid"/>
            </a:ln>
            <a:effectLst/>
          </p:spPr>
        </p:cxnSp>
      </p:grpSp>
      <p:grpSp>
        <p:nvGrpSpPr>
          <p:cNvPr id="43" name="Group 42"/>
          <p:cNvGrpSpPr/>
          <p:nvPr/>
        </p:nvGrpSpPr>
        <p:grpSpPr>
          <a:xfrm>
            <a:off x="5664142" y="68571"/>
            <a:ext cx="1727258" cy="1593974"/>
            <a:chOff x="4717473" y="948667"/>
            <a:chExt cx="3023434" cy="2860964"/>
          </a:xfrm>
        </p:grpSpPr>
        <p:sp>
          <p:nvSpPr>
            <p:cNvPr id="44" name="Oval 43"/>
            <p:cNvSpPr/>
            <p:nvPr/>
          </p:nvSpPr>
          <p:spPr>
            <a:xfrm>
              <a:off x="4717473" y="948667"/>
              <a:ext cx="3023434" cy="2860964"/>
            </a:xfrm>
            <a:prstGeom prst="ellipse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8064A2">
                    <a:lumMod val="10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123426" y="1642408"/>
              <a:ext cx="2147102" cy="1491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2400" b="0" i="0" u="none" strike="noStrike" kern="0" cap="none" spc="0" normalizeH="0" baseline="0" noProof="0" dirty="0" smtClean="0">
                  <a:ln w="1841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উত্তর সঠিক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2400" b="0" i="0" u="none" strike="noStrike" kern="0" cap="none" spc="0" normalizeH="0" baseline="0" noProof="0" dirty="0" smtClean="0">
                  <a:ln w="1841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 হয়েছে</a:t>
              </a:r>
              <a:endParaRPr kumimoji="0" lang="en-US" sz="2400" b="0" i="0" u="none" strike="noStrike" kern="0" cap="none" spc="0" normalizeH="0" baseline="0" noProof="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638800" y="76200"/>
            <a:ext cx="1727257" cy="1593974"/>
            <a:chOff x="8167922" y="1296627"/>
            <a:chExt cx="3023444" cy="2860964"/>
          </a:xfrm>
          <a:solidFill>
            <a:srgbClr val="00B050"/>
          </a:solidFill>
        </p:grpSpPr>
        <p:sp>
          <p:nvSpPr>
            <p:cNvPr id="47" name="Oval 46"/>
            <p:cNvSpPr/>
            <p:nvPr/>
          </p:nvSpPr>
          <p:spPr>
            <a:xfrm>
              <a:off x="8167922" y="1296627"/>
              <a:ext cx="3023444" cy="2860964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8064A2">
                    <a:lumMod val="10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566171" y="1760380"/>
              <a:ext cx="2197617" cy="149152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2400" b="0" i="0" u="none" strike="noStrike" kern="0" cap="none" spc="0" normalizeH="0" baseline="0" noProof="0" dirty="0" smtClean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8064A2">
                      <a:lumMod val="10000"/>
                    </a:srgb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আবার চেষ্টা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2400" b="0" i="0" u="none" strike="noStrike" kern="0" cap="none" spc="0" normalizeH="0" baseline="0" noProof="0" dirty="0" smtClean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8064A2">
                      <a:lumMod val="10000"/>
                    </a:srgb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457200" y="5562600"/>
            <a:ext cx="7202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8064A2">
                    <a:lumMod val="10000"/>
                  </a:srgb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৩। ই-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64A2">
                    <a:lumMod val="10000"/>
                  </a:srgb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কর্মাসের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8064A2">
                    <a:lumMod val="10000"/>
                  </a:srgb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64A2">
                    <a:lumMod val="10000"/>
                  </a:srgb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প্রধান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8064A2">
                    <a:lumMod val="10000"/>
                  </a:srgb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64A2">
                    <a:lumMod val="10000"/>
                  </a:srgb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সুবিধা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8064A2">
                    <a:lumMod val="10000"/>
                  </a:srgb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64A2">
                    <a:lumMod val="10000"/>
                  </a:srgb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কী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8064A2">
                    <a:lumMod val="10000"/>
                  </a:srgb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?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8064A2">
                  <a:lumMod val="10000"/>
                </a:srgbClr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05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6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1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4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2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7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4932218"/>
            <a:ext cx="7543800" cy="1077218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glow rad="228600">
              <a:srgbClr val="4BACC6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‘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তথ্যপ্রযুক্তি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ব্যবহারের মাধ্যমে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দূর্নীতিমুক্ত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বাংলাদেশ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গড়</a:t>
            </a:r>
            <a:r>
              <a:rPr kumimoji="0" lang="bn-BD" sz="3200" b="0" i="0" u="none" strike="noStrike" kern="0" cap="none" spc="0" normalizeH="0" baseline="0" noProof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া সম্ভব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’ </a:t>
            </a:r>
            <a:r>
              <a:rPr kumimoji="0" lang="bn-BD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যুক্তি উপস্থা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পন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3" name="Picture 2" descr="E:\MOTIAR\D,contennt Picture 2\hom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821863"/>
            <a:ext cx="2971800" cy="2521537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3680187">
            <a:off x="2108184" y="1602921"/>
            <a:ext cx="5715000" cy="4654862"/>
          </a:xfrm>
          <a:prstGeom prst="rect">
            <a:avLst/>
          </a:prstGeom>
          <a:noFill/>
        </p:spPr>
        <p:txBody>
          <a:bodyPr wrap="square">
            <a:prstTxWarp prst="textArchUp">
              <a:avLst>
                <a:gd name="adj" fmla="val 10013262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7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13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200400"/>
            <a:ext cx="4953000" cy="2971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19400" y="838200"/>
            <a:ext cx="4038600" cy="16764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>
                <a:gd name="adj1" fmla="val 6250"/>
                <a:gd name="adj2" fmla="val -364"/>
              </a:avLst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glow rad="139700">
                    <a:srgbClr val="4BACC6">
                      <a:satMod val="175000"/>
                      <a:alpha val="40000"/>
                    </a:srgbClr>
                  </a:glow>
                  <a:reflection blurRad="12700" stA="28000" endPos="45000" dist="1000" dir="5400000" sy="-100000" algn="bl" rotWithShape="0"/>
                </a:effectLst>
                <a:uLnTx/>
                <a:uFillTx/>
              </a:rPr>
              <a:t>ধন্যবাদ</a:t>
            </a:r>
            <a:endParaRPr kumimoji="0" lang="en-US" sz="5400" b="1" i="0" u="none" strike="noStrike" kern="0" cap="all" spc="0" normalizeH="0" baseline="0" noProof="0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glow rad="139700">
                  <a:srgbClr val="4BACC6">
                    <a:satMod val="175000"/>
                    <a:alpha val="40000"/>
                  </a:srgbClr>
                </a:glow>
                <a:reflection blurRad="12700" stA="28000" endPos="45000" dist="1000" dir="5400000" sy="-100000" algn="bl" rotWithShape="0"/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2870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990600"/>
            <a:ext cx="5181600" cy="646331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glow rad="228600">
              <a:srgbClr val="00B050"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শ্রমিক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দের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3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প্রতিবা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দের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কারণ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কী</a:t>
            </a:r>
            <a:r>
              <a:rPr kumimoji="0" lang="bn-BD" sz="3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?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4703616"/>
            <a:ext cx="3429000" cy="769441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5715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</a:t>
            </a:r>
            <a:r>
              <a:rPr kumimoji="0" lang="bn-BD" sz="4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ু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র্নীতি</a:t>
            </a:r>
            <a:r>
              <a:rPr kumimoji="0" lang="bn-BD" sz="4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4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নিরসন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2820339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999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447675" y="2933700"/>
            <a:ext cx="8210550" cy="3771900"/>
          </a:xfrm>
          <a:prstGeom prst="leftRightArrow">
            <a:avLst>
              <a:gd name="adj1" fmla="val 44697"/>
              <a:gd name="adj2" fmla="val 50000"/>
            </a:avLst>
          </a:prstGeom>
          <a:noFill/>
          <a:ln w="57150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71801" y="609600"/>
            <a:ext cx="3886200" cy="923330"/>
          </a:xfrm>
          <a:prstGeom prst="rect">
            <a:avLst/>
          </a:prstGeom>
          <a:solidFill>
            <a:srgbClr val="FF9999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bn-BD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ু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র্নীতি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নিরসন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E:\MOTIAR\Motiar D. Content\Class Viii\Picture\পাঠ ৫৫\s 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2286000"/>
            <a:ext cx="5486400" cy="3205163"/>
          </a:xfrm>
          <a:prstGeom prst="rect">
            <a:avLst/>
          </a:prstGeom>
          <a:noFill/>
        </p:spPr>
      </p:pic>
      <p:pic>
        <p:nvPicPr>
          <p:cNvPr id="5" name="Picture 3" descr="E:\MOTIAR\Motiar D. Content\Class Viii\Picture\New folder\corruption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017" y="2439238"/>
            <a:ext cx="1814434" cy="99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68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2618" y="2133600"/>
            <a:ext cx="7772400" cy="2062103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…</a:t>
            </a:r>
            <a:r>
              <a:rPr lang="bn-BD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দূর্নীতি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নিরসনে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তথ্যপ্রযুক্তির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৩। ই-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টেন্ডারিংয়ের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৪। ই-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কর্মাসের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উল্লেখ ক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রতে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00400" y="493455"/>
            <a:ext cx="2895600" cy="92333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ln w="18415" cmpd="sng"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91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MOTIAR\Motiar D. Content\Class Viii\Picture\New folder\CC11N50H_2005資料照片_N31F_N71_cop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71" y="4114801"/>
            <a:ext cx="2371725" cy="20574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E:\MOTIAR\Motiar D. Content\Class Viii\Picture\New folder\pakistan-police-caught-brib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7200"/>
            <a:ext cx="2455636" cy="21058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E:\MOTIAR\Motiar D. Content\Class Viii\Picture\New folder\IndiaTvbd8cdf_vehicles-chall440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71" y="429491"/>
            <a:ext cx="2819400" cy="2133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E:\MOTIAR\Motiar D. Content\Class Viii\Picture\New folder\s2.reutersmedia.ne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364" y="3768436"/>
            <a:ext cx="2747703" cy="23336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43000" y="2563091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ভারত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27636" y="2784534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পাকিস্থান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606742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চীন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9400" y="606742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আমেরিকা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830224" y="1950799"/>
            <a:ext cx="3272703" cy="2590800"/>
          </a:xfrm>
          <a:prstGeom prst="ellipse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দেশেই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অনিয়ম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143000" y="429492"/>
            <a:ext cx="6477000" cy="5822508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1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MOTIAR\Motiar D. Content\Class Viii\Picture\New folder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4114800" cy="3581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760274"/>
            <a:ext cx="7162800" cy="64633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দূর্নীতি</a:t>
            </a:r>
            <a:r>
              <a:rPr lang="en-US" sz="36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কমানোর</a:t>
            </a:r>
            <a:r>
              <a:rPr lang="en-US" sz="36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শক্তিশা</a:t>
            </a:r>
            <a:r>
              <a:rPr lang="bn-BD" sz="36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লী</a:t>
            </a:r>
            <a:r>
              <a:rPr lang="en-US" sz="36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অস্ত্র</a:t>
            </a:r>
            <a:r>
              <a:rPr lang="en-US" sz="36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6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তথ্যপ্রযুক্তি</a:t>
            </a:r>
            <a:endParaRPr lang="en-US" sz="3600" dirty="0">
              <a:ln w="18415" cmpd="sng"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RAFI\Desktop\cctv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28800"/>
            <a:ext cx="3810000" cy="3581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31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MOTIAR\Motiar D. Content\Class Viii\Picture\New folder\No-Corrup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2" y="2057400"/>
            <a:ext cx="7391400" cy="3505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11382" y="651164"/>
            <a:ext cx="6477000" cy="830997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দূর্নীতি</a:t>
            </a:r>
            <a:r>
              <a:rPr lang="en-US" sz="4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গোপনে</a:t>
            </a:r>
            <a:endParaRPr lang="en-US" sz="48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39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0764" y="381000"/>
            <a:ext cx="6477000" cy="769441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glow rad="228600">
              <a:srgbClr val="4BACC6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সমাজ</a:t>
            </a:r>
            <a:r>
              <a:rPr kumimoji="0" lang="en-US" sz="44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দ</a:t>
            </a:r>
            <a:r>
              <a:rPr kumimoji="0" lang="bn-BD" sz="44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ু</a:t>
            </a:r>
            <a:r>
              <a:rPr kumimoji="0" lang="en-US" sz="44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র্নীতি</a:t>
            </a:r>
            <a:r>
              <a:rPr kumimoji="0" lang="bn-BD" sz="44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কে</a:t>
            </a:r>
            <a:r>
              <a:rPr kumimoji="0" lang="en-US" sz="44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প্রশ্রয়</a:t>
            </a:r>
            <a:r>
              <a:rPr kumimoji="0" lang="en-US" sz="44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দেয়</a:t>
            </a:r>
            <a:r>
              <a:rPr kumimoji="0" lang="en-US" sz="44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না</a:t>
            </a:r>
            <a:endParaRPr kumimoji="0" lang="en-US" sz="4400" b="0" i="0" u="none" strike="noStrike" kern="0" cap="none" spc="0" normalizeH="0" baseline="0" noProof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3" name="Picture 2" descr="E:\MOTIAR\Motiar D. Content\Class Viii\Picture\New folder\anti_corruption_by_zahid_rubai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599"/>
            <a:ext cx="3889664" cy="20574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RAFI\Desktop\Bangladesh_Rally-in-Bogra_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31817"/>
            <a:ext cx="3906149" cy="20781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RAFI\Desktop\cartoon-vs-corrup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65023"/>
            <a:ext cx="3889664" cy="21768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RAFI\Desktop\234170-IndiaAntiCorruptionProtestsAnnaHazareAFP-1313662903-625-640x48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4114800"/>
            <a:ext cx="3906149" cy="22271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12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102</TotalTime>
  <Words>522</Words>
  <Application>Microsoft Office PowerPoint</Application>
  <PresentationFormat>On-screen Show (4:3)</PresentationFormat>
  <Paragraphs>85</Paragraphs>
  <Slides>28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Slipstream</vt:lpstr>
      <vt:lpstr>Packager Shell Object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MD.Shahidul Islam</dc:creator>
  <cp:lastModifiedBy>MD.Shahidul Islam</cp:lastModifiedBy>
  <cp:revision>20</cp:revision>
  <dcterms:created xsi:type="dcterms:W3CDTF">2021-03-26T13:16:47Z</dcterms:created>
  <dcterms:modified xsi:type="dcterms:W3CDTF">2021-03-26T16:41:55Z</dcterms:modified>
</cp:coreProperties>
</file>