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6" r:id="rId4"/>
    <p:sldId id="264" r:id="rId5"/>
    <p:sldId id="270" r:id="rId6"/>
    <p:sldId id="265" r:id="rId7"/>
    <p:sldId id="263" r:id="rId8"/>
    <p:sldId id="272" r:id="rId9"/>
    <p:sldId id="271" r:id="rId10"/>
    <p:sldId id="262" r:id="rId11"/>
    <p:sldId id="269" r:id="rId12"/>
    <p:sldId id="268" r:id="rId13"/>
    <p:sldId id="267" r:id="rId14"/>
    <p:sldId id="261" r:id="rId15"/>
    <p:sldId id="260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B510B"/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B26C-F377-48DA-A678-82622954ED3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9B8-5E88-42B0-BC99-9A6C044411B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99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B26C-F377-48DA-A678-82622954ED3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9B8-5E88-42B0-BC99-9A6C04441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B26C-F377-48DA-A678-82622954ED3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9B8-5E88-42B0-BC99-9A6C04441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6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B26C-F377-48DA-A678-82622954ED3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9B8-5E88-42B0-BC99-9A6C04441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B26C-F377-48DA-A678-82622954ED3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9B8-5E88-42B0-BC99-9A6C044411B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B26C-F377-48DA-A678-82622954ED3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9B8-5E88-42B0-BC99-9A6C04441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B26C-F377-48DA-A678-82622954ED3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9B8-5E88-42B0-BC99-9A6C04441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1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B26C-F377-48DA-A678-82622954ED3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9B8-5E88-42B0-BC99-9A6C04441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B26C-F377-48DA-A678-82622954ED3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9B8-5E88-42B0-BC99-9A6C04441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19B26C-F377-48DA-A678-82622954ED3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0C9B8-5E88-42B0-BC99-9A6C04441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2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B26C-F377-48DA-A678-82622954ED3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C9B8-5E88-42B0-BC99-9A6C04441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9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19B26C-F377-48DA-A678-82622954ED3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C0C9B8-5E88-42B0-BC99-9A6C04441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7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“</a:t>
            </a:r>
            <a:r>
              <a:rPr lang="en-US" sz="2800" dirty="0" err="1" smtClean="0">
                <a:solidFill>
                  <a:srgbClr val="FFFF00"/>
                </a:solidFill>
              </a:rPr>
              <a:t>কারো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মনে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তুমি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দিও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, </a:t>
            </a:r>
            <a:r>
              <a:rPr lang="en-US" sz="2800" dirty="0" err="1" smtClean="0">
                <a:solidFill>
                  <a:srgbClr val="FFFF00"/>
                </a:solidFill>
              </a:rPr>
              <a:t>সে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লাগে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কাবার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ঘরে</a:t>
            </a:r>
            <a:r>
              <a:rPr lang="en-US" sz="2800" dirty="0" smtClean="0">
                <a:solidFill>
                  <a:srgbClr val="FFFF00"/>
                </a:solidFill>
              </a:rPr>
              <a:t> ।”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47" y="304799"/>
            <a:ext cx="11322755" cy="57799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84417" y="798653"/>
            <a:ext cx="8997244" cy="31547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FF0000"/>
                </a:solidFill>
              </a:rPr>
              <a:t>স্বাগতম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13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কারো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মনে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তুমি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দিও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না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আঘাত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,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আঘাত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লাগে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কাবার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ঘরে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।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095897" y="91440"/>
            <a:ext cx="5982789" cy="88827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দ্বি-দলীয়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ব্যবস্থা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940" y="1122700"/>
            <a:ext cx="112993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যখন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কোনো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দেশে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প্রধানত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দুটি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রাজনৈতিক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দল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দেখতে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পাওয়া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যায়</a:t>
            </a:r>
            <a:r>
              <a:rPr lang="en-US" b="1" dirty="0" smtClean="0">
                <a:solidFill>
                  <a:srgbClr val="FFFF00"/>
                </a:solidFill>
              </a:rPr>
              <a:t> , </a:t>
            </a:r>
            <a:r>
              <a:rPr lang="en-US" b="1" dirty="0" err="1" smtClean="0">
                <a:solidFill>
                  <a:srgbClr val="FFFF00"/>
                </a:solidFill>
              </a:rPr>
              <a:t>তখন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তাকে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‘ </a:t>
            </a:r>
            <a:r>
              <a:rPr lang="en-US" b="1" dirty="0" err="1" smtClean="0">
                <a:solidFill>
                  <a:srgbClr val="FFFF00"/>
                </a:solidFill>
              </a:rPr>
              <a:t>দ্বি</a:t>
            </a:r>
            <a:r>
              <a:rPr lang="en-US" b="1" dirty="0" smtClean="0">
                <a:solidFill>
                  <a:srgbClr val="FFFF00"/>
                </a:solidFill>
              </a:rPr>
              <a:t>- </a:t>
            </a:r>
            <a:r>
              <a:rPr lang="en-US" b="1" dirty="0" err="1" smtClean="0">
                <a:solidFill>
                  <a:srgbClr val="FFFF00"/>
                </a:solidFill>
              </a:rPr>
              <a:t>দলীয়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ব্যবস্থা</a:t>
            </a:r>
            <a:r>
              <a:rPr lang="en-US" b="1" dirty="0" smtClean="0">
                <a:solidFill>
                  <a:srgbClr val="FFFF00"/>
                </a:solidFill>
              </a:rPr>
              <a:t>’  </a:t>
            </a:r>
            <a:r>
              <a:rPr lang="en-US" b="1" dirty="0" err="1" smtClean="0">
                <a:solidFill>
                  <a:srgbClr val="FFFF00"/>
                </a:solidFill>
              </a:rPr>
              <a:t>বলে</a:t>
            </a:r>
            <a:r>
              <a:rPr lang="en-US" b="1" dirty="0" smtClean="0">
                <a:solidFill>
                  <a:srgbClr val="FFFF00"/>
                </a:solidFill>
              </a:rPr>
              <a:t>।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40" y="2132817"/>
            <a:ext cx="11299371" cy="4058977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58983" y="1550814"/>
            <a:ext cx="9300755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আমেরিকার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প্রধান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দুই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ডেমোক্রটিক</a:t>
            </a:r>
            <a:r>
              <a:rPr lang="en-US" sz="2400" dirty="0" smtClean="0">
                <a:solidFill>
                  <a:srgbClr val="002060"/>
                </a:solidFill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</a:rPr>
              <a:t>রিপাবলিকান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পার্টি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707665" y="222069"/>
            <a:ext cx="10789920" cy="5903704"/>
          </a:xfrm>
          <a:prstGeom prst="verticalScrol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dirty="0"/>
          </a:p>
        </p:txBody>
      </p:sp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কারো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মনে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তুমি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দিও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না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আঘাত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,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আঘাত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লাগে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কাবার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ঘরে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।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8411" y="378823"/>
            <a:ext cx="5865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দ্বি-দলীয়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ব্যবস্থার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গুণ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1760" y="1280160"/>
            <a:ext cx="74588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১.সহজে </a:t>
            </a:r>
            <a:r>
              <a:rPr lang="en-US" sz="2400" dirty="0" err="1" smtClean="0">
                <a:solidFill>
                  <a:srgbClr val="FFFF00"/>
                </a:solidFill>
              </a:rPr>
              <a:t>সরকার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গঠনঃ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২.সরকার </a:t>
            </a:r>
            <a:r>
              <a:rPr lang="en-US" sz="2400" dirty="0" err="1" smtClean="0">
                <a:solidFill>
                  <a:srgbClr val="FFFF00"/>
                </a:solidFill>
              </a:rPr>
              <a:t>এর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স্থিতিশীলতাঃ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৩.প্রতিনিধিত্বশীল </a:t>
            </a:r>
            <a:r>
              <a:rPr lang="en-US" sz="2400" dirty="0" err="1" smtClean="0">
                <a:solidFill>
                  <a:srgbClr val="FFFF00"/>
                </a:solidFill>
              </a:rPr>
              <a:t>শাসনের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সহায়কঃ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৪.জনগণের </a:t>
            </a:r>
            <a:r>
              <a:rPr lang="en-US" sz="2400" dirty="0" err="1" smtClean="0">
                <a:solidFill>
                  <a:srgbClr val="FFFF00"/>
                </a:solidFill>
              </a:rPr>
              <a:t>পক্ষে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সুবিধাঃ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৫.যোগ্যতম </a:t>
            </a:r>
            <a:r>
              <a:rPr lang="en-US" sz="2400" dirty="0" err="1" smtClean="0">
                <a:solidFill>
                  <a:srgbClr val="FFFF00"/>
                </a:solidFill>
              </a:rPr>
              <a:t>প্রার্থী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নির্বাচনে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সহায়কঃ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৬.জোট </a:t>
            </a:r>
            <a:r>
              <a:rPr lang="en-US" sz="2400" dirty="0" err="1" smtClean="0">
                <a:solidFill>
                  <a:srgbClr val="FFFF00"/>
                </a:solidFill>
              </a:rPr>
              <a:t>গঠনের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প্রয়োজন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পড়ে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নাঃ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৭.সুশাসনের </a:t>
            </a:r>
            <a:r>
              <a:rPr lang="en-US" sz="2400" dirty="0" err="1" smtClean="0">
                <a:solidFill>
                  <a:srgbClr val="FFFF00"/>
                </a:solidFill>
              </a:rPr>
              <a:t>সহায়কঃ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৮.বিপ্লবের </a:t>
            </a:r>
            <a:r>
              <a:rPr lang="en-US" sz="2400" dirty="0" err="1" smtClean="0">
                <a:solidFill>
                  <a:srgbClr val="FFFF00"/>
                </a:solidFill>
              </a:rPr>
              <a:t>সম্ভাবনা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কমঃ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৯.সন্তোষজনক </a:t>
            </a:r>
            <a:r>
              <a:rPr lang="en-US" sz="2400" dirty="0" err="1" smtClean="0">
                <a:solidFill>
                  <a:srgbClr val="FFFF00"/>
                </a:solidFill>
              </a:rPr>
              <a:t>ব্যবস্থাঃ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১০স্বৈরাচার </a:t>
            </a:r>
            <a:r>
              <a:rPr lang="en-US" sz="2400" dirty="0" err="1" smtClean="0">
                <a:solidFill>
                  <a:srgbClr val="FFFF00"/>
                </a:solidFill>
              </a:rPr>
              <a:t>প্রতিরোধে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সহায়কঃ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১১.জাতীয় </a:t>
            </a:r>
            <a:r>
              <a:rPr lang="en-US" sz="2400" dirty="0" err="1" smtClean="0">
                <a:solidFill>
                  <a:srgbClr val="FFFF00"/>
                </a:solidFill>
              </a:rPr>
              <a:t>স্বার্থ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সহায়কঃ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30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কারো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মনে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তুমি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দিও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না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আঘাত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,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আঘাত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লাগে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কাবার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ঘরে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।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666206" y="352697"/>
            <a:ext cx="11351623" cy="5643154"/>
          </a:xfrm>
          <a:prstGeom prst="vertic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82834" y="561703"/>
            <a:ext cx="748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দ্বি-দলীয়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ব্যবস্থার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দোষ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2653" y="2148832"/>
            <a:ext cx="74719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১.সব </a:t>
            </a:r>
            <a:r>
              <a:rPr lang="en-US" sz="2800" dirty="0" err="1" smtClean="0">
                <a:solidFill>
                  <a:srgbClr val="FFFF00"/>
                </a:solidFill>
              </a:rPr>
              <a:t>মত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প্রকাশিত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নাঃ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২.স্বৈরাচারের </a:t>
            </a:r>
            <a:r>
              <a:rPr lang="en-US" sz="2800" dirty="0" err="1" smtClean="0">
                <a:solidFill>
                  <a:srgbClr val="FFFF00"/>
                </a:solidFill>
              </a:rPr>
              <a:t>সম্ভাবনাঃ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৩. </a:t>
            </a:r>
            <a:r>
              <a:rPr lang="en-US" sz="2800" dirty="0" err="1" smtClean="0">
                <a:solidFill>
                  <a:srgbClr val="FFFF00"/>
                </a:solidFill>
              </a:rPr>
              <a:t>মন্ত্রিসভায়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একনায়কত্বঃ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৪.আইনসভার </a:t>
            </a:r>
            <a:r>
              <a:rPr lang="en-US" sz="2800" dirty="0" err="1" smtClean="0">
                <a:solidFill>
                  <a:srgbClr val="FFFF00"/>
                </a:solidFill>
              </a:rPr>
              <a:t>গুরুত্ব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হ্রাসঃ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৫.রাজনৈতিক </a:t>
            </a:r>
            <a:r>
              <a:rPr lang="en-US" sz="2800" dirty="0" err="1" smtClean="0">
                <a:solidFill>
                  <a:srgbClr val="FFFF00"/>
                </a:solidFill>
              </a:rPr>
              <a:t>শিক্ষার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প্রসার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ঘটে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নাঃ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1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কারো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মনে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তুমি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দিও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না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আঘাত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,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আঘাত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লাগে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কাবার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ঘরে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।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17520" y="143691"/>
            <a:ext cx="6400800" cy="167204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একক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40903" y="2090056"/>
            <a:ext cx="10737291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১.এক </a:t>
            </a:r>
            <a:r>
              <a:rPr lang="en-US" sz="2800" dirty="0" err="1" smtClean="0">
                <a:solidFill>
                  <a:srgbClr val="002060"/>
                </a:solidFill>
              </a:rPr>
              <a:t>দলীয়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ব্যবস্থা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বলতে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বুঝ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২.আমেরিকা’তে </a:t>
            </a:r>
            <a:r>
              <a:rPr lang="en-US" sz="2800" dirty="0" err="1" smtClean="0">
                <a:solidFill>
                  <a:srgbClr val="002060"/>
                </a:solidFill>
              </a:rPr>
              <a:t>কোন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ধরণের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দলীয়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ব্যবস্থা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বিদ্যমান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৩. </a:t>
            </a:r>
            <a:r>
              <a:rPr lang="en-US" sz="2800" dirty="0" err="1" smtClean="0">
                <a:solidFill>
                  <a:srgbClr val="002060"/>
                </a:solidFill>
              </a:rPr>
              <a:t>দ্বি</a:t>
            </a:r>
            <a:r>
              <a:rPr lang="en-US" sz="2800" dirty="0" smtClean="0">
                <a:solidFill>
                  <a:srgbClr val="002060"/>
                </a:solidFill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</a:rPr>
              <a:t>দলীয়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ব্যবস্থা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বলতে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বুঝ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6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কারো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মনে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তুমি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দিও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না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আঘাত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,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আঘাত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লাগে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কাবার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ঘরে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।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841172" y="326571"/>
            <a:ext cx="7112726" cy="1097280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দলীয়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5" name="Horizontal Scroll 4"/>
          <p:cNvSpPr/>
          <p:nvPr/>
        </p:nvSpPr>
        <p:spPr>
          <a:xfrm>
            <a:off x="1115691" y="1423851"/>
            <a:ext cx="10328555" cy="4754174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4800" dirty="0"/>
              <a:t>‘ক’ ও  ‘গ’ দল এক দলীয় ব্যবস্থার গুণ গুলো উপস্থাপন কর। ‘খ’ ও ‘ঘ’ দল এক </a:t>
            </a:r>
            <a:r>
              <a:rPr lang="en-US" sz="4800" dirty="0" err="1" smtClean="0"/>
              <a:t>দলীয়</a:t>
            </a:r>
            <a:r>
              <a:rPr lang="as-IN" sz="4800" dirty="0" smtClean="0"/>
              <a:t> </a:t>
            </a:r>
            <a:r>
              <a:rPr lang="as-IN" sz="4800" dirty="0"/>
              <a:t>ব্যবস্থার দোষ সমুহ উপস্থাপন কর। </a:t>
            </a:r>
          </a:p>
        </p:txBody>
      </p:sp>
    </p:spTree>
    <p:extLst>
      <p:ext uri="{BB962C8B-B14F-4D97-AF65-F5344CB8AC3E}">
        <p14:creationId xmlns:p14="http://schemas.microsoft.com/office/powerpoint/2010/main" val="656140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কারো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মনে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তুমি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দিও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, </a:t>
            </a:r>
            <a:r>
              <a:rPr lang="en-US" sz="2800" dirty="0" err="1" smtClean="0">
                <a:solidFill>
                  <a:srgbClr val="FFFF00"/>
                </a:solidFill>
              </a:rPr>
              <a:t>সে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লাগে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কাবার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ঘরে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Flowchart: Direct Access Storage 2"/>
          <p:cNvSpPr/>
          <p:nvPr/>
        </p:nvSpPr>
        <p:spPr>
          <a:xfrm>
            <a:off x="587828" y="470264"/>
            <a:ext cx="2155372" cy="5603965"/>
          </a:xfrm>
          <a:prstGeom prst="flowChartMagneticDrum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</a:rPr>
              <a:t>বাড়ির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কাজ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152314" y="182880"/>
            <a:ext cx="8395252" cy="5721531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</a:rPr>
              <a:t>দ্বি</a:t>
            </a:r>
            <a:r>
              <a:rPr lang="en-US" sz="4000" dirty="0" smtClean="0">
                <a:solidFill>
                  <a:srgbClr val="FF0000"/>
                </a:solidFill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</a:rPr>
              <a:t>দলীয়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ব্যবস্থা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সম্পর্কে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তোমার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ধারণা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</a:rPr>
              <a:t> ? </a:t>
            </a:r>
            <a:r>
              <a:rPr lang="en-US" sz="4000" dirty="0" err="1" smtClean="0">
                <a:solidFill>
                  <a:srgbClr val="FF0000"/>
                </a:solidFill>
              </a:rPr>
              <a:t>বাংলাদেশ</a:t>
            </a:r>
            <a:r>
              <a:rPr lang="en-US" sz="4000" dirty="0" smtClean="0">
                <a:solidFill>
                  <a:srgbClr val="FF0000"/>
                </a:solidFill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</a:rPr>
              <a:t>ভারতে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ধরণের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দলীয়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ব্যবস্থা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বিদ্যমান</a:t>
            </a:r>
            <a:r>
              <a:rPr lang="en-US" sz="4000" dirty="0" smtClean="0">
                <a:solidFill>
                  <a:srgbClr val="FF0000"/>
                </a:solidFill>
              </a:rPr>
              <a:t> ? </a:t>
            </a:r>
            <a:r>
              <a:rPr lang="en-US" sz="4000" dirty="0" err="1" smtClean="0">
                <a:solidFill>
                  <a:srgbClr val="FF0000"/>
                </a:solidFill>
              </a:rPr>
              <a:t>তোমার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উত্তরের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স্বপক্ষে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যুক্তি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উপস্থাপন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কর</a:t>
            </a:r>
            <a:r>
              <a:rPr lang="en-US" sz="4000" dirty="0" smtClean="0">
                <a:solidFill>
                  <a:srgbClr val="FF0000"/>
                </a:solidFill>
              </a:rPr>
              <a:t>। 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9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92D050"/>
                </a:solidFill>
              </a:rPr>
              <a:t>কারো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</a:rPr>
              <a:t>মনে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</a:rPr>
              <a:t>তুমি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</a:rPr>
              <a:t>দিও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</a:rPr>
              <a:t>না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</a:rPr>
              <a:t>আঘাত</a:t>
            </a:r>
            <a:r>
              <a:rPr lang="en-US" sz="2800" dirty="0" smtClean="0">
                <a:solidFill>
                  <a:srgbClr val="92D050"/>
                </a:solidFill>
              </a:rPr>
              <a:t> , </a:t>
            </a:r>
            <a:r>
              <a:rPr lang="en-US" sz="2800" dirty="0" err="1" smtClean="0">
                <a:solidFill>
                  <a:srgbClr val="92D050"/>
                </a:solidFill>
              </a:rPr>
              <a:t>সে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</a:rPr>
              <a:t>আঘাত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</a:rPr>
              <a:t>লাগে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</a:rPr>
              <a:t>কাবার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</a:rPr>
              <a:t>ঘরে</a:t>
            </a:r>
            <a:r>
              <a:rPr lang="en-US" sz="2800" dirty="0" smtClean="0">
                <a:solidFill>
                  <a:srgbClr val="92D050"/>
                </a:solidFill>
              </a:rPr>
              <a:t> ।</a:t>
            </a:r>
            <a:endParaRPr lang="en-US" sz="280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" y="404948"/>
            <a:ext cx="11207932" cy="5721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2857" y="404948"/>
            <a:ext cx="10341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আবার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দেখা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হবে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1771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কারো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মনে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তুমি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দিও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, </a:t>
            </a:r>
            <a:r>
              <a:rPr lang="en-US" sz="2800" dirty="0" err="1" smtClean="0">
                <a:solidFill>
                  <a:srgbClr val="FFFF00"/>
                </a:solidFill>
              </a:rPr>
              <a:t>সে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লাগে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কাবার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ঘরে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816" y="387222"/>
            <a:ext cx="5053278" cy="76944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4400" dirty="0">
                <a:solidFill>
                  <a:srgbClr val="FF0000"/>
                </a:solidFill>
              </a:rPr>
              <a:t>শিক্ষক পরিচিতি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15" y="1254033"/>
            <a:ext cx="5222040" cy="4879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0855" y="387222"/>
            <a:ext cx="6375794" cy="403187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solidFill>
                  <a:srgbClr val="002060"/>
                </a:solidFill>
              </a:rPr>
              <a:t>নামঃ মোঃ ফরিদ উদ্দিন</a:t>
            </a:r>
          </a:p>
          <a:p>
            <a:pPr algn="ctr"/>
            <a:r>
              <a:rPr lang="as-IN" sz="3200" dirty="0">
                <a:solidFill>
                  <a:srgbClr val="002060"/>
                </a:solidFill>
              </a:rPr>
              <a:t>প্রভাষকঃ পৌরনীতি ও সুশাসন</a:t>
            </a:r>
          </a:p>
          <a:p>
            <a:pPr algn="ctr"/>
            <a:r>
              <a:rPr lang="as-IN" sz="3200" dirty="0">
                <a:solidFill>
                  <a:srgbClr val="002060"/>
                </a:solidFill>
              </a:rPr>
              <a:t>এস আর ডি শামছ উদ্দিন ভূঁইয়া স্কুল এন্ড </a:t>
            </a:r>
            <a:r>
              <a:rPr lang="as-IN" sz="3200" dirty="0" smtClean="0">
                <a:solidFill>
                  <a:srgbClr val="002060"/>
                </a:solidFill>
              </a:rPr>
              <a:t>কলেজ</a:t>
            </a:r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endParaRPr lang="as-IN" sz="3200" dirty="0">
              <a:solidFill>
                <a:srgbClr val="002060"/>
              </a:solidFill>
            </a:endParaRPr>
          </a:p>
          <a:p>
            <a:pPr algn="ctr"/>
            <a:r>
              <a:rPr lang="as-IN" sz="3200" dirty="0">
                <a:solidFill>
                  <a:srgbClr val="002060"/>
                </a:solidFill>
              </a:rPr>
              <a:t>শাহেদল, হোসেনপুর, কিশোরগঞ্জ।</a:t>
            </a:r>
          </a:p>
          <a:p>
            <a:pPr algn="ctr"/>
            <a:r>
              <a:rPr lang="as-IN" sz="3200" dirty="0">
                <a:solidFill>
                  <a:srgbClr val="002060"/>
                </a:solidFill>
              </a:rPr>
              <a:t>মোবাইলঃ 01682547689</a:t>
            </a:r>
          </a:p>
          <a:p>
            <a:pPr algn="ctr"/>
            <a:r>
              <a:rPr lang="as-IN" sz="3200" dirty="0">
                <a:solidFill>
                  <a:srgbClr val="002060"/>
                </a:solidFill>
              </a:rPr>
              <a:t>ইমেইলঃ </a:t>
            </a:r>
            <a:r>
              <a:rPr lang="en-US" sz="3200" dirty="0">
                <a:solidFill>
                  <a:srgbClr val="002060"/>
                </a:solidFill>
              </a:rPr>
              <a:t>uddinfarid1985@gmail.com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0855" y="4593408"/>
            <a:ext cx="6375794" cy="138499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chemeClr val="bg1"/>
                </a:solidFill>
              </a:rPr>
              <a:t>শ্রেণিঃ একাদশ</a:t>
            </a:r>
          </a:p>
          <a:p>
            <a:pPr algn="ctr"/>
            <a:r>
              <a:rPr lang="as-IN" sz="2800" dirty="0">
                <a:solidFill>
                  <a:schemeClr val="bg1"/>
                </a:solidFill>
              </a:rPr>
              <a:t>বিষয়ঃ পৌরনীতি ও সুশাসন ১ম পত্র</a:t>
            </a:r>
          </a:p>
          <a:p>
            <a:pPr algn="ctr"/>
            <a:r>
              <a:rPr lang="as-IN" sz="2800" dirty="0">
                <a:solidFill>
                  <a:schemeClr val="bg1"/>
                </a:solidFill>
              </a:rPr>
              <a:t>অধ্যায়ঃ </a:t>
            </a:r>
            <a:r>
              <a:rPr lang="en-US" sz="2800" dirty="0" err="1" smtClean="0">
                <a:solidFill>
                  <a:schemeClr val="bg1"/>
                </a:solidFill>
              </a:rPr>
              <a:t>ষষ্ঠ</a:t>
            </a:r>
            <a:endParaRPr lang="as-I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3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কারো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মনে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তুমি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দিও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, </a:t>
            </a:r>
            <a:r>
              <a:rPr lang="en-US" sz="2800" dirty="0" err="1" smtClean="0">
                <a:solidFill>
                  <a:srgbClr val="FFFF00"/>
                </a:solidFill>
              </a:rPr>
              <a:t>সে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লাগে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কাবার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ঘরে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" y="457200"/>
            <a:ext cx="10776858" cy="57607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88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কারো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মনে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তুমি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দিও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, </a:t>
            </a:r>
            <a:r>
              <a:rPr lang="en-US" sz="2800" dirty="0" err="1" smtClean="0">
                <a:solidFill>
                  <a:srgbClr val="FFFF00"/>
                </a:solidFill>
              </a:rPr>
              <a:t>সে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লাগে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কাবার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ঘরে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940903" y="339634"/>
            <a:ext cx="10449908" cy="5760719"/>
          </a:xfrm>
          <a:prstGeom prst="can">
            <a:avLst/>
          </a:prstGeom>
          <a:solidFill>
            <a:srgbClr val="C00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রাজনৈতিক</a:t>
            </a:r>
            <a:r>
              <a:rPr lang="en-US" sz="9600" dirty="0" smtClean="0"/>
              <a:t> </a:t>
            </a:r>
            <a:r>
              <a:rPr lang="en-US" sz="9600" dirty="0" err="1" smtClean="0"/>
              <a:t>দলের</a:t>
            </a:r>
            <a:r>
              <a:rPr lang="en-US" sz="9600" dirty="0" smtClean="0"/>
              <a:t> </a:t>
            </a:r>
            <a:r>
              <a:rPr lang="en-US" sz="9600" dirty="0" err="1" smtClean="0"/>
              <a:t>বিভিন্ন</a:t>
            </a:r>
            <a:r>
              <a:rPr lang="en-US" sz="9600" dirty="0" smtClean="0"/>
              <a:t> </a:t>
            </a:r>
            <a:r>
              <a:rPr lang="en-US" sz="9600" dirty="0" err="1" smtClean="0"/>
              <a:t>রুপ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269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কারো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মনে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তুমি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দিও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, </a:t>
            </a:r>
            <a:r>
              <a:rPr lang="en-US" sz="2800" dirty="0" err="1" smtClean="0">
                <a:solidFill>
                  <a:srgbClr val="FFFF00"/>
                </a:solidFill>
              </a:rPr>
              <a:t>সে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লাগে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কাবার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ঘরে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5430" y="352697"/>
            <a:ext cx="7354389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শিখন</a:t>
            </a:r>
            <a:r>
              <a:rPr lang="en-US" sz="4400" dirty="0" smtClean="0"/>
              <a:t> </a:t>
            </a:r>
            <a:r>
              <a:rPr lang="en-US" sz="4400" dirty="0" err="1" smtClean="0"/>
              <a:t>ফল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49531" y="1985554"/>
            <a:ext cx="10114817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১. </a:t>
            </a:r>
            <a:r>
              <a:rPr lang="en-US" sz="3600" dirty="0" err="1" smtClean="0">
                <a:solidFill>
                  <a:srgbClr val="FF0000"/>
                </a:solidFill>
              </a:rPr>
              <a:t>রাজনৈতিক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দলের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রুপ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সম্পর্কে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জানতে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</a:rPr>
              <a:t>।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২. </a:t>
            </a:r>
            <a:r>
              <a:rPr lang="en-US" sz="3600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দল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ব্যবস্থার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গুণ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সম্পর্কে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জানতে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</a:rPr>
              <a:t>।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৩. </a:t>
            </a:r>
            <a:r>
              <a:rPr lang="en-US" sz="3600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দল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ব্যবস্থার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দোষ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সম্পর্কে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জানতে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3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15"/>
          <p:cNvSpPr/>
          <p:nvPr/>
        </p:nvSpPr>
        <p:spPr>
          <a:xfrm>
            <a:off x="10372502" y="2921631"/>
            <a:ext cx="422177" cy="76473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080953" y="3631475"/>
            <a:ext cx="3030583" cy="111667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বহু</a:t>
            </a:r>
            <a:r>
              <a:rPr lang="en-US" dirty="0" smtClean="0"/>
              <a:t> </a:t>
            </a:r>
            <a:r>
              <a:rPr lang="en-US" dirty="0" err="1" smtClean="0"/>
              <a:t>দলের</a:t>
            </a:r>
            <a:r>
              <a:rPr lang="en-US" dirty="0" smtClean="0"/>
              <a:t> ( </a:t>
            </a:r>
            <a:r>
              <a:rPr lang="en-US" dirty="0" err="1" smtClean="0"/>
              <a:t>দুই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অধিক</a:t>
            </a:r>
            <a:r>
              <a:rPr lang="en-US" dirty="0" smtClean="0"/>
              <a:t>  ) </a:t>
            </a:r>
            <a:r>
              <a:rPr lang="en-US" dirty="0" err="1" smtClean="0"/>
              <a:t>অস্তিত্ব</a:t>
            </a:r>
            <a:r>
              <a:rPr lang="en-US" dirty="0" smtClean="0"/>
              <a:t> ও </a:t>
            </a:r>
            <a:r>
              <a:rPr lang="en-US" dirty="0" err="1" smtClean="0"/>
              <a:t>প্রাধান্য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0659291" y="1802672"/>
            <a:ext cx="384361" cy="70539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170119" y="1750423"/>
            <a:ext cx="392883" cy="666206"/>
          </a:xfrm>
          <a:prstGeom prst="downArrow">
            <a:avLst>
              <a:gd name="adj1" fmla="val 50000"/>
              <a:gd name="adj2" fmla="val 632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913210" y="1766818"/>
            <a:ext cx="378823" cy="7628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5913211" y="744584"/>
            <a:ext cx="378823" cy="8752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কারো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মনে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তুমি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দিও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, </a:t>
            </a:r>
            <a:r>
              <a:rPr lang="en-US" sz="2800" dirty="0" err="1" smtClean="0">
                <a:solidFill>
                  <a:srgbClr val="FFFF00"/>
                </a:solidFill>
              </a:rPr>
              <a:t>সে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লাগে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কাবার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ঘরে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92625" y="280853"/>
            <a:ext cx="3219997" cy="600891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দল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57298" y="1580603"/>
            <a:ext cx="9699175" cy="22206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8443" y="2386021"/>
            <a:ext cx="2006767" cy="4702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দল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225142" y="2495006"/>
            <a:ext cx="1881052" cy="43760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দ্বি-দল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614263" y="2508069"/>
            <a:ext cx="2039397" cy="457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বহু</a:t>
            </a:r>
            <a:r>
              <a:rPr lang="en-US" dirty="0" smtClean="0"/>
              <a:t> </a:t>
            </a:r>
            <a:r>
              <a:rPr lang="en-US" dirty="0" err="1" smtClean="0"/>
              <a:t>দল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5919742" y="2915576"/>
            <a:ext cx="433341" cy="757645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113920" y="2829652"/>
            <a:ext cx="449082" cy="789155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38711" y="3537054"/>
            <a:ext cx="3135198" cy="121109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মাত্র</a:t>
            </a:r>
            <a:r>
              <a:rPr lang="en-US" dirty="0" smtClean="0"/>
              <a:t> </a:t>
            </a:r>
            <a:r>
              <a:rPr lang="en-US" dirty="0" err="1" smtClean="0"/>
              <a:t>দল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303977" y="3618807"/>
            <a:ext cx="3746908" cy="115663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একাধিক</a:t>
            </a:r>
            <a:r>
              <a:rPr lang="en-US" dirty="0" smtClean="0"/>
              <a:t> </a:t>
            </a:r>
            <a:r>
              <a:rPr lang="en-US" dirty="0" err="1" smtClean="0"/>
              <a:t>দল</a:t>
            </a:r>
            <a:r>
              <a:rPr lang="en-US" dirty="0" smtClean="0"/>
              <a:t> </a:t>
            </a:r>
            <a:r>
              <a:rPr lang="en-US" dirty="0" err="1" smtClean="0"/>
              <a:t>থাকলেও</a:t>
            </a:r>
            <a:r>
              <a:rPr lang="en-US" dirty="0" smtClean="0"/>
              <a:t> </a:t>
            </a:r>
            <a:r>
              <a:rPr lang="en-US" dirty="0" err="1" smtClean="0"/>
              <a:t>দুটি</a:t>
            </a:r>
            <a:r>
              <a:rPr lang="en-US" dirty="0" smtClean="0"/>
              <a:t> </a:t>
            </a:r>
            <a:r>
              <a:rPr lang="en-US" dirty="0" err="1" smtClean="0"/>
              <a:t>দলের</a:t>
            </a:r>
            <a:r>
              <a:rPr lang="en-US" dirty="0" smtClean="0"/>
              <a:t> </a:t>
            </a:r>
            <a:r>
              <a:rPr lang="en-US" dirty="0" err="1" smtClean="0"/>
              <a:t>প্রাধান্য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72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8" grpId="0" animBg="1"/>
      <p:bldP spid="7" grpId="0" animBg="1"/>
      <p:bldP spid="9" grpId="0" animBg="1"/>
      <p:bldP spid="4" grpId="0" animBg="1"/>
      <p:bldP spid="2" grpId="0" animBg="1"/>
      <p:bldP spid="3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কারো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মনে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তুমি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দিও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, </a:t>
            </a:r>
            <a:r>
              <a:rPr lang="en-US" sz="2800" dirty="0" err="1" smtClean="0">
                <a:solidFill>
                  <a:srgbClr val="FFFF00"/>
                </a:solidFill>
              </a:rPr>
              <a:t>সে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আঘাত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লাগে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কাবার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ঘরে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3748386" y="232012"/>
            <a:ext cx="5177250" cy="777922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ক.এক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দলীয়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ব্যবস্থা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093" y="1105523"/>
            <a:ext cx="10986447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</a:rPr>
              <a:t>যখন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কোন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রাষ্ট্রে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সাংবিধানিকভাবে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একটি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মাত্র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রাজনৈতিক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দল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থাকে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তখন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তাকে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দলীয়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ব্যবস্থা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বলে</a:t>
            </a:r>
            <a:r>
              <a:rPr lang="en-US" sz="2400" b="1" dirty="0" smtClean="0">
                <a:solidFill>
                  <a:srgbClr val="002060"/>
                </a:solidFill>
              </a:rPr>
              <a:t>।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3" y="2677606"/>
            <a:ext cx="5540991" cy="35594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55093" y="2045453"/>
            <a:ext cx="5540992" cy="523220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জার্মানীতে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হিটলারের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নাৎসি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দল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49" y="2677606"/>
            <a:ext cx="5227092" cy="35594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14449" y="2032109"/>
            <a:ext cx="5227091" cy="523220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ইতালীতে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মুসোলিনীর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ফ্যাসিস্ট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দল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43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কারো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মনে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তুমি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দিও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না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আঘাত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,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আঘাত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লাগে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কাবার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ঘরে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।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4929" y="208139"/>
            <a:ext cx="7019698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এক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দলীয়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ব্যবস্থার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গুণ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5719" y="1286301"/>
            <a:ext cx="9635320" cy="48013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১.সরকারের </a:t>
            </a:r>
            <a:r>
              <a:rPr lang="en-US" sz="3600" dirty="0" err="1" smtClean="0">
                <a:solidFill>
                  <a:srgbClr val="FFFF00"/>
                </a:solidFill>
              </a:rPr>
              <a:t>স্থায়িত্বঃ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২.সরকারি </a:t>
            </a:r>
            <a:r>
              <a:rPr lang="en-US" sz="3600" dirty="0" err="1" smtClean="0">
                <a:solidFill>
                  <a:srgbClr val="FFFF00"/>
                </a:solidFill>
              </a:rPr>
              <a:t>নীতির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ধারাবাহিকতাঃ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৩রাষ্ট্রীয় </a:t>
            </a:r>
            <a:r>
              <a:rPr lang="en-US" sz="3600" dirty="0" err="1" smtClean="0">
                <a:solidFill>
                  <a:srgbClr val="FFFF00"/>
                </a:solidFill>
              </a:rPr>
              <a:t>ঐক্য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ও   </a:t>
            </a:r>
            <a:r>
              <a:rPr lang="en-US" sz="3600" dirty="0" err="1" smtClean="0">
                <a:solidFill>
                  <a:srgbClr val="FFFF00"/>
                </a:solidFill>
              </a:rPr>
              <a:t>সংহতিঃ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৪.জরুরী </a:t>
            </a:r>
            <a:r>
              <a:rPr lang="en-US" sz="3600" dirty="0" err="1" smtClean="0">
                <a:solidFill>
                  <a:srgbClr val="FFFF00"/>
                </a:solidFill>
              </a:rPr>
              <a:t>অবস্থায়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উপযোগিঃ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৫.সামাজিক ও </a:t>
            </a:r>
            <a:r>
              <a:rPr lang="en-US" sz="3600" dirty="0" err="1" smtClean="0">
                <a:solidFill>
                  <a:srgbClr val="FFFF00"/>
                </a:solidFill>
              </a:rPr>
              <a:t>অর্থনৈতিক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উন্নয়নঃ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৬.দলীয় </a:t>
            </a:r>
            <a:r>
              <a:rPr lang="en-US" sz="3600" smtClean="0">
                <a:solidFill>
                  <a:srgbClr val="FFFF00"/>
                </a:solidFill>
              </a:rPr>
              <a:t>শৃংঙ্খলাঃ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৭.শিল্প- </a:t>
            </a:r>
            <a:r>
              <a:rPr lang="en-US" sz="3600" dirty="0" err="1" smtClean="0">
                <a:solidFill>
                  <a:srgbClr val="FFFF00"/>
                </a:solidFill>
              </a:rPr>
              <a:t>জ্ঞান-বিজ্ঞানের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উন্নতিঃ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৮.দক্ষ </a:t>
            </a:r>
            <a:r>
              <a:rPr lang="en-US" sz="3600" dirty="0" err="1" smtClean="0">
                <a:solidFill>
                  <a:srgbClr val="FFFF00"/>
                </a:solidFill>
              </a:rPr>
              <a:t>শাসনঃ</a:t>
            </a:r>
            <a:endParaRPr lang="en-US" sz="36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8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6334780"/>
            <a:ext cx="103234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কারো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মনে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তুমি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দিও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না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আঘাত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,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আঘাত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লাগে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কাবার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ঘরে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।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1711" y="105349"/>
            <a:ext cx="5718232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s-IN" sz="4400" dirty="0" smtClean="0">
                <a:solidFill>
                  <a:srgbClr val="FF0000"/>
                </a:solidFill>
              </a:rPr>
              <a:t>এক দলীয় ব্যবস্থার </a:t>
            </a:r>
            <a:r>
              <a:rPr lang="en-US" sz="4400" dirty="0" err="1" smtClean="0">
                <a:solidFill>
                  <a:srgbClr val="FF0000"/>
                </a:solidFill>
              </a:rPr>
              <a:t>দোষ</a:t>
            </a:r>
            <a:endParaRPr lang="as-IN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5400" y="1096406"/>
            <a:ext cx="9918948" cy="501675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১.গণতন্ত্র </a:t>
            </a:r>
            <a:r>
              <a:rPr lang="en-US" sz="3200" dirty="0" err="1" smtClean="0"/>
              <a:t>বিরোধীঃ</a:t>
            </a:r>
            <a:endParaRPr lang="en-US" sz="3200" dirty="0" smtClean="0"/>
          </a:p>
          <a:p>
            <a:pPr algn="ctr"/>
            <a:r>
              <a:rPr lang="en-US" sz="3200" dirty="0" smtClean="0"/>
              <a:t>২.ব্যক্তি </a:t>
            </a:r>
            <a:r>
              <a:rPr lang="en-US" sz="3200" dirty="0" err="1" smtClean="0"/>
              <a:t>স্বাধীনতা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বিরোধীঃ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৩.ব্যক্তিত্ব </a:t>
            </a:r>
            <a:r>
              <a:rPr lang="en-US" sz="3200" dirty="0" err="1" smtClean="0"/>
              <a:t>বিকাশের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পথ</a:t>
            </a:r>
            <a:r>
              <a:rPr lang="en-US" sz="3200" dirty="0" smtClean="0"/>
              <a:t> </a:t>
            </a:r>
            <a:r>
              <a:rPr lang="en-US" sz="3200" dirty="0" err="1" smtClean="0"/>
              <a:t>রুদ্ধঃ</a:t>
            </a:r>
            <a:endParaRPr lang="en-US" sz="3200" dirty="0" smtClean="0"/>
          </a:p>
          <a:p>
            <a:pPr algn="ctr"/>
            <a:r>
              <a:rPr lang="en-US" sz="3200" dirty="0" smtClean="0"/>
              <a:t>৪.রাজনৈতিক </a:t>
            </a:r>
            <a:r>
              <a:rPr lang="en-US" sz="3200" dirty="0" err="1" smtClean="0"/>
              <a:t>শিক্ষার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পথ</a:t>
            </a:r>
            <a:r>
              <a:rPr lang="en-US" sz="3200" dirty="0" smtClean="0"/>
              <a:t> </a:t>
            </a:r>
            <a:r>
              <a:rPr lang="en-US" sz="3200" dirty="0" err="1" smtClean="0"/>
              <a:t>রুদ্ধঃ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৫.রাষ্ট্রীয় </a:t>
            </a:r>
            <a:r>
              <a:rPr lang="en-US" sz="3200" dirty="0" err="1" smtClean="0"/>
              <a:t>বিষয়ে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উদাসীনতা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সৃষ্টিঃ</a:t>
            </a:r>
            <a:endParaRPr lang="en-US" sz="3200" dirty="0" smtClean="0"/>
          </a:p>
          <a:p>
            <a:pPr algn="ctr"/>
            <a:r>
              <a:rPr lang="en-US" sz="3200" dirty="0" smtClean="0"/>
              <a:t>৬.বিপ্লব-বিদ্রোহের </a:t>
            </a:r>
            <a:r>
              <a:rPr lang="en-US" sz="3200" dirty="0" err="1" smtClean="0"/>
              <a:t>সম্ভাবনাঃ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৭.সুষ্ঠ-জনমত </a:t>
            </a:r>
            <a:r>
              <a:rPr lang="en-US" sz="3200" dirty="0" err="1" smtClean="0"/>
              <a:t>বিকাশে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বাধাঃ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21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313</TotalTime>
  <Words>574</Words>
  <Application>Microsoft Office PowerPoint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8PV7N72</dc:creator>
  <cp:lastModifiedBy>8PV7N72</cp:lastModifiedBy>
  <cp:revision>38</cp:revision>
  <dcterms:created xsi:type="dcterms:W3CDTF">2021-03-23T08:40:42Z</dcterms:created>
  <dcterms:modified xsi:type="dcterms:W3CDTF">2021-03-27T10:46:31Z</dcterms:modified>
</cp:coreProperties>
</file>