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378" r:id="rId2"/>
    <p:sldId id="379" r:id="rId3"/>
    <p:sldId id="367" r:id="rId4"/>
    <p:sldId id="364" r:id="rId5"/>
    <p:sldId id="338" r:id="rId6"/>
    <p:sldId id="357" r:id="rId7"/>
    <p:sldId id="358" r:id="rId8"/>
    <p:sldId id="359" r:id="rId9"/>
    <p:sldId id="356" r:id="rId10"/>
    <p:sldId id="382" r:id="rId11"/>
    <p:sldId id="374" r:id="rId12"/>
    <p:sldId id="376" r:id="rId13"/>
    <p:sldId id="375" r:id="rId14"/>
    <p:sldId id="377" r:id="rId15"/>
    <p:sldId id="350" r:id="rId16"/>
    <p:sldId id="380" r:id="rId17"/>
    <p:sldId id="38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14F"/>
    <a:srgbClr val="03832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132" autoAdjust="0"/>
    <p:restoredTop sz="94660"/>
  </p:normalViewPr>
  <p:slideViewPr>
    <p:cSldViewPr>
      <p:cViewPr varScale="1">
        <p:scale>
          <a:sx n="68" d="100"/>
          <a:sy n="68" d="100"/>
        </p:scale>
        <p:origin x="-4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755FD9-2A37-491A-9B2D-A14289BEAE87}" type="datetimeFigureOut">
              <a:rPr lang="en-US"/>
              <a:pPr>
                <a:defRPr/>
              </a:pPr>
              <a:t>3/28/2021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8DFCFBE-F9F7-411F-8380-948337D448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31497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45FE1-DC0B-40BE-A47C-6B9B15946D56}" type="datetimeFigureOut">
              <a:rPr lang="en-US"/>
              <a:pPr>
                <a:defRPr/>
              </a:pPr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8B692-AA21-4A37-90B5-BE9AA19988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00759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F5D6-3FC1-41E9-89BE-7A25BDADD491}" type="datetimeFigureOut">
              <a:rPr lang="en-US"/>
              <a:pPr>
                <a:defRPr/>
              </a:pPr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1FE06-673E-41BA-AF09-66848FAAA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64466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85F09-8B35-4AC0-A9F7-03D4B3A4B1C3}" type="datetimeFigureOut">
              <a:rPr lang="en-US"/>
              <a:pPr>
                <a:defRPr/>
              </a:pPr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27B4E-3657-44F9-B1B6-59231EA961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3482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E8CAB-5C79-4191-B3AD-5C0768F9A660}" type="datetimeFigureOut">
              <a:rPr lang="en-US"/>
              <a:pPr>
                <a:defRPr/>
              </a:pPr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FD125-B393-4432-B494-DCB428463E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6339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D3BD7-D3C5-4DB0-8FDF-9CDFC046B365}" type="datetimeFigureOut">
              <a:rPr lang="en-US"/>
              <a:pPr>
                <a:defRPr/>
              </a:pPr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A8717-DF21-462A-9FB6-12CE88367C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7982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293BB-5B70-4EF6-A881-2DD99350F9D2}" type="datetimeFigureOut">
              <a:rPr lang="en-US"/>
              <a:pPr>
                <a:defRPr/>
              </a:pPr>
              <a:t>3/28/2021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A351E-0B39-4315-BDE7-42DA99B783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2511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E6010-D1CF-4E65-A4DD-E74B58C3BF15}" type="datetimeFigureOut">
              <a:rPr lang="en-US"/>
              <a:pPr>
                <a:defRPr/>
              </a:pPr>
              <a:t>3/28/2021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30511-2C22-4C3A-AB17-CDA6C4B17C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19143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ACE34-ACCF-4FBB-9E52-4493576F9D20}" type="datetimeFigureOut">
              <a:rPr lang="en-US"/>
              <a:pPr>
                <a:defRPr/>
              </a:pPr>
              <a:t>3/28/2021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0F284-0276-4D0F-BEAC-1844C7A5EE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2360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313EF-FDA3-489A-864D-CEB238098EB8}" type="datetimeFigureOut">
              <a:rPr lang="en-US"/>
              <a:pPr>
                <a:defRPr/>
              </a:pPr>
              <a:t>3/28/2021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485A8-509A-4F62-9562-27E11C73E3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7415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6DB3C-6203-4AC8-8D06-8BFB108D0E44}" type="datetimeFigureOut">
              <a:rPr lang="en-US"/>
              <a:pPr>
                <a:defRPr/>
              </a:pPr>
              <a:t>3/28/2021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E94E0-BC91-41BF-A719-277CD91CCC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9519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5234D-58FE-4FBD-BF1B-282C4660B51B}" type="datetimeFigureOut">
              <a:rPr lang="en-US"/>
              <a:pPr>
                <a:defRPr/>
              </a:pPr>
              <a:t>3/28/2021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A3278-FDCC-4C02-B313-DBFCA24BA8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6175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C7C024-929D-491F-AFC5-4947E2EB6568}" type="datetimeFigureOut">
              <a:rPr lang="en-US"/>
              <a:pPr>
                <a:defRPr/>
              </a:pPr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7CC2EB5-E638-4653-B1EC-45E9BD43DA2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54" y="874058"/>
            <a:ext cx="9184574" cy="5983943"/>
          </a:xfrm>
          <a:prstGeom prst="rect">
            <a:avLst/>
          </a:prstGeom>
        </p:spPr>
      </p:pic>
      <p:sp>
        <p:nvSpPr>
          <p:cNvPr id="2" name="Flowchart: Terminator 1"/>
          <p:cNvSpPr/>
          <p:nvPr/>
        </p:nvSpPr>
        <p:spPr>
          <a:xfrm>
            <a:off x="533400" y="457200"/>
            <a:ext cx="8077200" cy="1905000"/>
          </a:xfrm>
          <a:prstGeom prst="flowChartTerminator">
            <a:avLst/>
          </a:prstGeom>
          <a:solidFill>
            <a:srgbClr val="FF0000"/>
          </a:solidFill>
          <a:ln w="28575"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7267" tIns="43633" rIns="87267" bIns="43633" rtlCol="0" anchor="ctr"/>
          <a:lstStyle/>
          <a:p>
            <a:pPr algn="ctr"/>
            <a:r>
              <a:rPr lang="en-US" sz="5200" b="1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আজকের</a:t>
            </a:r>
            <a:r>
              <a:rPr lang="en-US" sz="52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5200" b="1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ক্লাসে</a:t>
            </a:r>
            <a:r>
              <a:rPr lang="en-US" sz="52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5200" b="1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সকলকে</a:t>
            </a:r>
            <a:r>
              <a:rPr lang="en-US" sz="52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5200" b="1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স্বাগতম</a:t>
            </a:r>
            <a:endParaRPr lang="en-US" sz="5200" b="1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27901" y="27903"/>
            <a:ext cx="1748117" cy="16923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1023" y="19460"/>
            <a:ext cx="1785662" cy="17286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AED45E6-6633-401A-8CA3-E9151E8AFB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252"/>
          <a:stretch/>
        </p:blipFill>
        <p:spPr>
          <a:xfrm>
            <a:off x="3886200" y="0"/>
            <a:ext cx="5257800" cy="739139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CC5A297-D173-40BB-909F-2D80914C49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126"/>
          <a:stretch/>
        </p:blipFill>
        <p:spPr>
          <a:xfrm>
            <a:off x="0" y="-24177"/>
            <a:ext cx="3962400" cy="73219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24974042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Cap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8204200" cy="4800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2819400" y="533400"/>
            <a:ext cx="3057247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পাঠ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পরিচিতি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কবিতার ১ম দু লাইন আছে এই স্লাইড এ।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বিশ্লেষণ</a:t>
            </a:r>
            <a:r>
              <a:rPr lang="bn-BD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(১ম ও ২য় লাইন)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0800000" flipV="1">
            <a:off x="228600" y="5410200"/>
            <a:ext cx="4268788" cy="609598"/>
          </a:xfrm>
        </p:spPr>
        <p:txBody>
          <a:bodyPr/>
          <a:lstStyle/>
          <a:p>
            <a:r>
              <a:rPr lang="en-US" b="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b="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জনম</a:t>
            </a:r>
            <a:r>
              <a:rPr lang="en-US" b="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b="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জন্মেছি</a:t>
            </a:r>
            <a:r>
              <a:rPr lang="en-US" b="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b="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b="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0" dirty="0"/>
          </a:p>
        </p:txBody>
      </p:sp>
      <p:pic>
        <p:nvPicPr>
          <p:cNvPr id="7" name="Content Placeholder 6" descr="শাপলা ফুলের এক টি ছবি দিয়ে কবিতার ১ম লাইন দেয়া হয়েছে. &#10;সার্থক জনম আমার জন্মেছি এই দেশে।&#10;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905000"/>
            <a:ext cx="4040188" cy="3446852"/>
          </a:xfrm>
        </p:spPr>
      </p:pic>
      <p:sp>
        <p:nvSpPr>
          <p:cNvPr id="5" name="Text Placeholder 4" descr="পরে"/>
          <p:cNvSpPr>
            <a:spLocks noGrp="1"/>
          </p:cNvSpPr>
          <p:nvPr>
            <p:ph type="body" sz="quarter" idx="3"/>
          </p:nvPr>
        </p:nvSpPr>
        <p:spPr>
          <a:xfrm rot="10800000" flipV="1">
            <a:off x="4648200" y="5257800"/>
            <a:ext cx="4038598" cy="1219199"/>
          </a:xfrm>
        </p:spPr>
        <p:txBody>
          <a:bodyPr/>
          <a:lstStyle/>
          <a:p>
            <a:endParaRPr lang="bn-BD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জনম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তোমায়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b="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জনম</a:t>
            </a:r>
            <a:r>
              <a:rPr lang="en-US" b="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b="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  <a:r>
              <a:rPr lang="en-US" b="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তোমায়</a:t>
            </a:r>
            <a:r>
              <a:rPr lang="en-US" b="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ভালোবেসে</a:t>
            </a:r>
            <a:r>
              <a:rPr lang="bn-BD" b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পরের স্লাইড এর জন্য ক্লিক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Content Placeholder 7" descr="খালের সহ ধান খেতের ছবি দিয়ে কবিতার ২য় লাইন দেয়া হয়েছে&#10;সার্থক জনম, মা গো, তোমায় ভালোবেসে&#10;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1828800"/>
            <a:ext cx="4041775" cy="3461152"/>
          </a:xfrm>
        </p:spPr>
      </p:pic>
    </p:spTree>
    <p:extLst>
      <p:ext uri="{BB962C8B-B14F-4D97-AF65-F5344CB8AC3E}">
        <p14:creationId xmlns:p14="http://schemas.microsoft.com/office/powerpoint/2010/main" xmlns="" val="231863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৩য় ও ৪ত্থ লাইন দেয়া এই স্লাইড এ।"/>
          <p:cNvSpPr>
            <a:spLocks noGrp="1"/>
          </p:cNvSpPr>
          <p:nvPr>
            <p:ph type="title"/>
          </p:nvPr>
        </p:nvSpPr>
        <p:spPr>
          <a:xfrm>
            <a:off x="2362200" y="152400"/>
            <a:ext cx="5029200" cy="1143000"/>
          </a:xfrm>
        </p:spPr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বিশ্লেষণ</a:t>
            </a:r>
            <a:r>
              <a:rPr lang="bn-BD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(৩য় ও ৪ লাইন)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0800000" flipV="1">
            <a:off x="604836" y="5788038"/>
            <a:ext cx="4040188" cy="748303"/>
          </a:xfrm>
        </p:spPr>
        <p:txBody>
          <a:bodyPr/>
          <a:lstStyle/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ধনরতন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রানির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মতন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0800000" flipV="1">
            <a:off x="4645024" y="5881095"/>
            <a:ext cx="4041775" cy="748303"/>
          </a:xfrm>
        </p:spPr>
        <p:txBody>
          <a:bodyPr/>
          <a:lstStyle/>
          <a:p>
            <a:endParaRPr lang="bn-BD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জনম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তোমায়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ভালোবেসে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spcBef>
                <a:spcPct val="0"/>
              </a:spcBef>
              <a:defRPr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জুড়ায়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ছায়ায়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 </a:t>
            </a:r>
            <a:r>
              <a:rPr lang="bn-BD" sz="1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পরবর্তি স্লাইড এ জোড়ায় কাজ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ব্রিটেনের রানির ছবি দিয়েকবিতার ৩য় লাইন দেয়া আছে জানি নে তোর ধনরতন আছে কি না রানির মতন&#10;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057400"/>
            <a:ext cx="4040188" cy="3240626"/>
          </a:xfrm>
        </p:spPr>
      </p:pic>
      <p:pic>
        <p:nvPicPr>
          <p:cNvPr id="10" name="Content Placeholder 9" descr="বট গাছের ছবি দিয়ে পরের লাইন দেয়া&#10; আছে&#10;শুধু জানি আমার অঙ্গ জুড়ায় তোমার ছায়ায় এসে 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057400"/>
            <a:ext cx="4041775" cy="3189893"/>
          </a:xfrm>
        </p:spPr>
      </p:pic>
    </p:spTree>
    <p:extLst>
      <p:ext uri="{BB962C8B-B14F-4D97-AF65-F5344CB8AC3E}">
        <p14:creationId xmlns:p14="http://schemas.microsoft.com/office/powerpoint/2010/main" xmlns="" val="49552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477000" cy="1143000"/>
          </a:xfrm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বিশ্লেষণ</a:t>
            </a:r>
            <a:r>
              <a:rPr lang="bn-BD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(শে৫ম ও ৬ লাইন)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562600"/>
            <a:ext cx="4192588" cy="1143001"/>
          </a:xfrm>
        </p:spPr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বনেতে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গন্ধে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আকুল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0800000" flipV="1">
            <a:off x="4572000" y="5334000"/>
            <a:ext cx="4114797" cy="1295399"/>
          </a:xfrm>
        </p:spPr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গগনে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হেসে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8" name="Content Placeholder 7" descr="চাদের ছবি দিয়ে ৬ষ্ঠ লাইন দেয়া আছে&#10;কোন্ গগনে ওঠে রে চাঁদ এমন হাসি হেসে&#10;শিক্ষক বেক্ষা শেশে পরের স্লাইড জাবেন।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1649" y="1295400"/>
            <a:ext cx="4215151" cy="4009969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04800" y="1447800"/>
            <a:ext cx="4040188" cy="395128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153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পাঠ বিশ্লেষণ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562600"/>
            <a:ext cx="4192588" cy="1142999"/>
          </a:xfrm>
        </p:spPr>
        <p:txBody>
          <a:bodyPr/>
          <a:lstStyle/>
          <a:p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আঁখি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মেলে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bn-BD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প্রথম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</a:t>
            </a:r>
            <a:r>
              <a:rPr lang="bn-BD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চোখ জুড়ালো 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0800000" flipV="1">
            <a:off x="4572000" y="5638801"/>
            <a:ext cx="4114798" cy="762000"/>
          </a:xfrm>
        </p:spPr>
        <p:txBody>
          <a:bodyPr/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ওই আলোতে নয়ন রেখে মুদব নয়ন শেষে ।</a:t>
            </a:r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পরের স্লাইড এ দলীয় কাজ।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1371600"/>
            <a:ext cx="4040188" cy="395128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1371600"/>
            <a:ext cx="4041775" cy="395128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352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মূল্যায়নে ৪টি প্রশ্ন করা হয়ে</a:t>
            </a:r>
            <a:br>
              <a:rPr lang="bn-BD" sz="1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1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কথাটি শোনার পর প্রশ্নের জন্য এ্যনিমেশন দেয়া আছে</a:t>
            </a:r>
            <a:endParaRPr lang="en-US" sz="1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 descr="৪টা প্রশ্ন করা হয়েছে মূলায়ানে। চারবার স্পেস ও ডাউন কি চাপুন&#10;&#10;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জুড়ায়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কিসে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সার্থক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ইচ্ছা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bn-BD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জন্মভূমিকে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সম্বোধন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কেন</a:t>
            </a:r>
            <a:endParaRPr lang="bn-BD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988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/>
          <p:cNvSpPr>
            <a:spLocks noChangeArrowheads="1"/>
          </p:cNvSpPr>
          <p:nvPr/>
        </p:nvSpPr>
        <p:spPr bwMode="auto">
          <a:xfrm>
            <a:off x="333532" y="1281661"/>
            <a:ext cx="2257268" cy="146423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5715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E:\New Accounting -9\indexBari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5665" y="460948"/>
            <a:ext cx="3084227" cy="2971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31" t="11725" r="18470"/>
          <a:stretch/>
        </p:blipFill>
        <p:spPr>
          <a:xfrm rot="5400000">
            <a:off x="6073501" y="818233"/>
            <a:ext cx="3324904" cy="22280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738555" y="4402949"/>
            <a:ext cx="77721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“আমরাও কবির মত দেশকে ভালবাসবো”...উক্তির আলোকে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বাক্য লিখ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448419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omputer City\Pictures\ইসলামি কালিওগ্রাফি\18486320_707032586151509_3107393230433722961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69" y="369278"/>
            <a:ext cx="7061597" cy="55883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53111" y="3583901"/>
            <a:ext cx="5837471" cy="2324531"/>
          </a:xfrm>
          <a:prstGeom prst="rect">
            <a:avLst/>
          </a:prstGeom>
          <a:noFill/>
        </p:spPr>
        <p:txBody>
          <a:bodyPr wrap="none" rtlCol="0">
            <a:prstTxWarp prst="textWave1">
              <a:avLst>
                <a:gd name="adj1" fmla="val 13715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bn-IN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IN" sz="6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bn-IN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bn-IN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IN" sz="6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IN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3142052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45838" y="572920"/>
            <a:ext cx="5400663" cy="1181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8" tIns="43639" rIns="87278" bIns="43639" rtlCol="0" anchor="ctr"/>
          <a:lstStyle/>
          <a:p>
            <a:pPr algn="ctr"/>
            <a:endParaRPr lang="en-US" sz="5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16308" y="16312"/>
            <a:ext cx="1021774" cy="9891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2227" y="0"/>
            <a:ext cx="1021774" cy="98915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142932" y="228602"/>
            <a:ext cx="7020861" cy="13385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8" tIns="43639" rIns="87278" bIns="43639" rtlCol="0" anchor="ctr"/>
          <a:lstStyle/>
          <a:p>
            <a:pPr algn="ctr"/>
            <a:r>
              <a:rPr lang="bn-IN" sz="63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পরিচিতি</a:t>
            </a:r>
            <a:endParaRPr lang="en-US" sz="6300" b="1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4800" y="2286000"/>
            <a:ext cx="4857750" cy="27392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4000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মু.আশরাফুল ইসলাম</a:t>
            </a:r>
            <a:endParaRPr lang="bn-IN" sz="4000" dirty="0" smtClean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sz="3200" dirty="0" smtClean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3200" dirty="0" smtClean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b="1" dirty="0" err="1" smtClean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3200" b="1" dirty="0" smtClean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b="1" dirty="0" smtClean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 smtClean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b="1" dirty="0" smtClean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bn-BD" sz="2400" b="1" dirty="0" smtClean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Users\DELL\Desktop\ASHR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4520" y="2110207"/>
            <a:ext cx="2248280" cy="314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81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কৃষকের ধান কাটার ছবি দিয়ে পাঠ ঘোষণা&#10;&#10;এরপর শিখন ফলের জন্য ক্লিক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685800"/>
            <a:ext cx="3581400" cy="2590800"/>
          </a:xfrm>
        </p:spPr>
      </p:pic>
      <p:sp>
        <p:nvSpPr>
          <p:cNvPr id="3" name="Rectangle 2"/>
          <p:cNvSpPr/>
          <p:nvPr/>
        </p:nvSpPr>
        <p:spPr>
          <a:xfrm>
            <a:off x="624386" y="3315268"/>
            <a:ext cx="3562065" cy="346653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18714" y="3303896"/>
            <a:ext cx="3799195" cy="345060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7" descr="খালের সহ ধান খেতের ছবি দিয়ে কবিতার ২য় লাইন দেয়া হয়েছে&#10;সার্থক জনম, মা গো, তোমায় ভালোবেসে&#10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685800"/>
            <a:ext cx="3889375" cy="2622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0" y="0"/>
            <a:ext cx="358140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দেখি 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753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590800"/>
            <a:ext cx="51816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জন্মভূমি</a:t>
            </a:r>
            <a:r>
              <a:rPr lang="bn-BD" sz="4800" b="1" dirty="0"/>
              <a:t>            </a:t>
            </a:r>
            <a:br>
              <a:rPr lang="bn-BD" sz="4800" b="1" dirty="0"/>
            </a:br>
            <a:r>
              <a:rPr lang="bn-BD" sz="4800" b="1" dirty="0"/>
              <a:t>      </a:t>
            </a:r>
            <a:endParaRPr lang="en-US" sz="4800" b="1" dirty="0" smtClean="0"/>
          </a:p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US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1371600"/>
            <a:ext cx="3429000" cy="4958649"/>
          </a:xfrm>
          <a:prstGeom prst="rect">
            <a:avLst/>
          </a:prstGeom>
        </p:spPr>
      </p:pic>
      <p:sp>
        <p:nvSpPr>
          <p:cNvPr id="4" name="Down Ribbon 3"/>
          <p:cNvSpPr/>
          <p:nvPr/>
        </p:nvSpPr>
        <p:spPr>
          <a:xfrm>
            <a:off x="1295400" y="228600"/>
            <a:ext cx="5715000" cy="1066800"/>
          </a:xfrm>
          <a:prstGeom prst="ribbon">
            <a:avLst/>
          </a:prstGeom>
          <a:solidFill>
            <a:srgbClr val="00B0F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85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 descr="মোট ৪টি শিখনফল দেয়া হয়েছে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bn-BD" alt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...............</a:t>
            </a:r>
            <a:endParaRPr lang="bn-BD" alt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জনম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মুদব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জন্মভূমি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প্রেম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endParaRPr lang="en-US" alt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alt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alt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পরের স্লাইড এ কবি পরিচিতির জন্য ক্লিক করুন।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n-BD" alt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 Note </a:t>
            </a:r>
            <a:r>
              <a:rPr lang="bn-BD" alt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পরের স্লাইড এ শিক্ষক কবি পরিচিতি দিবেন। </a:t>
            </a:r>
            <a:r>
              <a:rPr lang="bn-BD" sz="2000" dirty="0" smtClean="0">
                <a:solidFill>
                  <a:schemeClr val="bg1"/>
                </a:solidFill>
              </a:rPr>
              <a:t>ছয়</a:t>
            </a:r>
            <a:r>
              <a:rPr lang="bn-BD" alt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endParaRPr lang="en-US" alt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569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ছয়টা অ্যানিমেশন দেয়া আছে। কবি পরিচিতি কথাটির পর animation  শুরু হয়েছে. প্রতিবার স্পেস এবং ডাউন কী চাপুন&#10;&#10;&#10;"/>
          <p:cNvSpPr>
            <a:spLocks noGrp="1"/>
          </p:cNvSpPr>
          <p:nvPr>
            <p:ph type="title"/>
          </p:nvPr>
        </p:nvSpPr>
        <p:spPr>
          <a:xfrm>
            <a:off x="1818969" y="256060"/>
            <a:ext cx="5029200" cy="1143000"/>
          </a:xfrm>
        </p:spPr>
        <p:txBody>
          <a:bodyPr/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কবি পরিচিতি</a:t>
            </a:r>
            <a:r>
              <a:rPr lang="bn-BD" alt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9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</a:t>
            </a:r>
            <a:r>
              <a:rPr lang="bn-BD" altLang="en-US" sz="9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altLang="en-US" sz="9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 এ শিক্ষক কবি পরিচিতি দিবেন। </a:t>
            </a:r>
            <a:r>
              <a:rPr lang="bn-BD" sz="900" dirty="0">
                <a:solidFill>
                  <a:schemeClr val="bg1"/>
                </a:solidFill>
              </a:rPr>
              <a:t>ছয়</a:t>
            </a:r>
            <a:r>
              <a:rPr lang="bn-BD" altLang="en-US" sz="9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 অ্যানিমেশন দেয়া আছে। কবি পরিচিতি কথাটির পর animation </a:t>
            </a:r>
            <a:r>
              <a:rPr lang="bn-BD" sz="900" dirty="0">
                <a:solidFill>
                  <a:schemeClr val="bg1"/>
                </a:solidFill>
              </a:rPr>
              <a:t> শুরু হয়েছে</a:t>
            </a:r>
            <a:r>
              <a:rPr lang="bn-BD" sz="900" dirty="0" smtClean="0">
                <a:solidFill>
                  <a:schemeClr val="bg1"/>
                </a:solidFill>
              </a:rPr>
              <a:t>.. 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 smtClean="0">
                <a:solidFill>
                  <a:schemeClr val="bg1"/>
                </a:solidFill>
              </a:rPr>
              <a:t>প্রতিবার</a:t>
            </a:r>
            <a:r>
              <a:rPr lang="en-US" sz="900" dirty="0" smtClean="0">
                <a:solidFill>
                  <a:schemeClr val="bg1"/>
                </a:solidFill>
              </a:rPr>
              <a:t> </a:t>
            </a:r>
            <a:r>
              <a:rPr lang="en-US" sz="900" dirty="0" err="1" smtClean="0">
                <a:solidFill>
                  <a:schemeClr val="bg1"/>
                </a:solidFill>
              </a:rPr>
              <a:t>স্পাচেবার</a:t>
            </a:r>
            <a:r>
              <a:rPr lang="en-US" sz="900" dirty="0" smtClean="0">
                <a:solidFill>
                  <a:schemeClr val="bg1"/>
                </a:solidFill>
              </a:rPr>
              <a:t> ও </a:t>
            </a:r>
            <a:r>
              <a:rPr lang="en-US" sz="900" dirty="0" err="1" smtClean="0">
                <a:solidFill>
                  <a:schemeClr val="bg1"/>
                </a:solidFill>
              </a:rPr>
              <a:t>ডাউন</a:t>
            </a:r>
            <a:r>
              <a:rPr lang="en-US" sz="900" dirty="0" smtClean="0">
                <a:solidFill>
                  <a:schemeClr val="bg1"/>
                </a:solidFill>
              </a:rPr>
              <a:t> </a:t>
            </a:r>
            <a:r>
              <a:rPr lang="en-US" sz="900" dirty="0" err="1" smtClean="0">
                <a:solidFill>
                  <a:schemeClr val="bg1"/>
                </a:solidFill>
              </a:rPr>
              <a:t>কি</a:t>
            </a:r>
            <a:r>
              <a:rPr lang="en-US" sz="900" dirty="0" smtClean="0">
                <a:solidFill>
                  <a:schemeClr val="bg1"/>
                </a:solidFill>
              </a:rPr>
              <a:t> </a:t>
            </a:r>
            <a:r>
              <a:rPr lang="en-US" sz="900" dirty="0" err="1" smtClean="0">
                <a:solidFill>
                  <a:schemeClr val="bg1"/>
                </a:solidFill>
              </a:rPr>
              <a:t>চাপুন</a:t>
            </a:r>
            <a:r>
              <a:rPr lang="bn-BD" sz="3200" dirty="0" smtClean="0">
                <a:solidFill>
                  <a:schemeClr val="bg1"/>
                </a:solidFill>
              </a:rPr>
              <a:t> </a:t>
            </a:r>
            <a:r>
              <a:rPr lang="bn-BD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রবি ঠাকুরের ছবি দেয়া হয়েছে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1676400"/>
            <a:ext cx="2590800" cy="3352800"/>
          </a:xfrm>
        </p:spPr>
      </p:pic>
      <p:sp>
        <p:nvSpPr>
          <p:cNvPr id="5" name="TextBox 4"/>
          <p:cNvSpPr txBox="1"/>
          <p:nvPr/>
        </p:nvSpPr>
        <p:spPr>
          <a:xfrm>
            <a:off x="3429000" y="685800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US" alt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2237137"/>
            <a:ext cx="289560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bn-BD" alt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১৮৬১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খ্রিষ্টাব্দের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কলকাতার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জোড়াসাঁকোর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endParaRPr lang="en-US" alt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altLang="en-US" sz="11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4343400"/>
            <a:ext cx="5791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alt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গ্রন্থ-</a:t>
            </a:r>
            <a:r>
              <a:rPr lang="en-US" alt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</a:t>
            </a:r>
            <a:r>
              <a:rPr lang="en-US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তরী,গীতাঞ্জলি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বলাকা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en-US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alt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ঘরেবাইরে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গোরা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alt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শেষের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গল্পসংকলন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গল্পগুচ্ছ</a:t>
            </a:r>
            <a:endParaRPr lang="en-US" alt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নাটক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বিসর্জন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ডাকঘর</a:t>
            </a:r>
            <a:endParaRPr lang="en-US" alt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1" y="1399061"/>
            <a:ext cx="2971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bn-BD" alt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১৯৪১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খ্রিষ্টাব্দের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আগষ্ট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কলকাতায়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মৃত্যুবরণ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altLang="en-US" sz="1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পরের  স্লাইড 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1" y="31242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আমদের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জাতীয়</a:t>
            </a:r>
            <a:r>
              <a:rPr lang="en-US" sz="2400" dirty="0" smtClean="0"/>
              <a:t> </a:t>
            </a:r>
            <a:r>
              <a:rPr lang="en-US" sz="2400" dirty="0" err="1" smtClean="0"/>
              <a:t>সংগীতের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রচয়িতা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76126027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9" grpId="0"/>
      <p:bldP spid="1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এছাড়াও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করেন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0800000" flipV="1">
            <a:off x="304801" y="5334000"/>
            <a:ext cx="4419600" cy="685798"/>
          </a:xfrm>
        </p:spPr>
        <p:txBody>
          <a:bodyPr/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বিশ্বভারতী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বিশ্ববিদ্যালয়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6" descr="বিশ্বভারতী বিশ্ববিদ্যালয় ভারতের একটি কেন্দ্রীয় বিশ্ববিদ্যালয়। এই বিশ্ববিদ্যালয়টি পশ্চিমবঙ্গ রাজ্যের বীরভূম জেলার বোলপুর শহরে অবস্থিত। ১৯২১ সালে রবীন্দ্রনাথ ঠাকুর বিশ্বভারতী প্রতিষ্ঠা করেন। ১৯৫১ সালে এটি কেন্দ্রীয় বিশ্ববিদ্যালয়ের মর্যাদা লাভ করে।&#10;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905000"/>
            <a:ext cx="4040188" cy="350489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0800000" flipV="1">
            <a:off x="4724400" y="5638800"/>
            <a:ext cx="4041775" cy="579437"/>
          </a:xfrm>
        </p:spPr>
        <p:txBody>
          <a:bodyPr/>
          <a:lstStyle/>
          <a:p>
            <a:r>
              <a:rPr lang="bn-BD" dirty="0" smtClean="0"/>
              <a:t>   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শান্তিনিকেতন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Content Placeholder 7" descr="শান্তিনিকেতন চত্বরে নিজের ও অন্যান্য আশ্রমিকদের বসবাসের জন্য রবীন্দ্রনাথ অনিন্দ্য স্থাপত্যসৌকর্যমণ্ডিত একাধিক ভবন নির্মাণ করিয়েছিলেন।&#10;পরের স্লাইড এ আদরশ পাঠের জন্য ক্লিক।&#10;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136" y="1905000"/>
            <a:ext cx="4035552" cy="3657600"/>
          </a:xfrm>
        </p:spPr>
      </p:pic>
    </p:spTree>
    <p:extLst>
      <p:ext uri="{BB962C8B-B14F-4D97-AF65-F5344CB8AC3E}">
        <p14:creationId xmlns:p14="http://schemas.microsoft.com/office/powerpoint/2010/main" xmlns="" val="187093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এখানে দুটা শব্দ আছে। সয়বার অ্যানিমেশন দেয়া। প্রতি সব্দের জন্য তিনবার করে। প্রতিবার স্পেস অ ডাউন কি চাপুন&#10;&#10;"/>
          <p:cNvSpPr>
            <a:spLocks noGrp="1"/>
          </p:cNvSpPr>
          <p:nvPr>
            <p:ph type="title"/>
          </p:nvPr>
        </p:nvSpPr>
        <p:spPr>
          <a:xfrm>
            <a:off x="2438400" y="457200"/>
            <a:ext cx="4114800" cy="762000"/>
          </a:xfrm>
          <a:solidFill>
            <a:schemeClr val="bg1"/>
          </a:solidFill>
        </p:spPr>
        <p:txBody>
          <a:bodyPr/>
          <a:lstStyle/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bn-BD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en-US" sz="1400" b="1" dirty="0">
                <a:solidFill>
                  <a:schemeClr val="bg1"/>
                </a:solidFill>
              </a:rPr>
              <a:t>এ</a:t>
            </a:r>
            <a:r>
              <a:rPr lang="bn-BD" altLang="en-US" sz="1400" b="1" dirty="0" smtClean="0">
                <a:solidFill>
                  <a:schemeClr val="bg1"/>
                </a:solidFill>
              </a:rPr>
              <a:t>খান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/>
              <a:t>সার্থক</a:t>
            </a:r>
            <a:endParaRPr lang="en-US" dirty="0"/>
          </a:p>
        </p:txBody>
      </p:sp>
      <p:pic>
        <p:nvPicPr>
          <p:cNvPr id="7" name="Content Placeholder 6" descr="শেরে বাংলার ছবি দেয়া হয়েছে সফল মানুষ হিসেবে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2174875"/>
            <a:ext cx="2743200" cy="3311525"/>
          </a:xfrm>
        </p:spPr>
      </p:pic>
      <p:sp>
        <p:nvSpPr>
          <p:cNvPr id="8" name="Rectangle 7"/>
          <p:cNvSpPr/>
          <p:nvPr/>
        </p:nvSpPr>
        <p:spPr>
          <a:xfrm>
            <a:off x="1827684" y="5927558"/>
            <a:ext cx="1032655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BD" sz="2800" dirty="0"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সফল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143000"/>
            <a:ext cx="4041775" cy="639762"/>
          </a:xfrm>
        </p:spPr>
        <p:txBody>
          <a:bodyPr/>
          <a:lstStyle/>
          <a:p>
            <a:r>
              <a:rPr lang="bn-BD" dirty="0" smtClean="0"/>
              <a:t>             জনম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2309" y="2174875"/>
            <a:ext cx="3584491" cy="3311525"/>
          </a:xfrm>
        </p:spPr>
        <p:txBody>
          <a:bodyPr/>
          <a:lstStyle/>
          <a:p>
            <a:endParaRPr lang="bn-BD" alt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alt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alt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alt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alt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alt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alt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10" name="Picture 9" descr="মায়ের কোলে বাচ্চার ছবি দিয়ে জনম  বুঝানো হয়েছে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1752600"/>
            <a:ext cx="3584491" cy="31940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29200" y="5257801"/>
            <a:ext cx="3276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শব্দটির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ন্ম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’-</a:t>
            </a: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যুক্তাক্ষর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 ‘ন’ ও ‘ম’ </a:t>
            </a: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alt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alt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করুন পরের স্লাইড এ আরো  জন্য </a:t>
            </a:r>
            <a:r>
              <a:rPr lang="bn-BD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 এর জন্য।</a:t>
            </a:r>
            <a:endParaRPr lang="en-US" alt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551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5" grpId="0" build="p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এক্তা শব্দ আছে।প্রতিবার শনার জন্য স্পেস অ ডাউন কি চাপুন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 </a:t>
            </a:r>
            <a:r>
              <a:rPr lang="bn-BD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752600"/>
            <a:ext cx="1066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মুদব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bn-BD" dirty="0" smtClean="0"/>
              <a:t> </a:t>
            </a:r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80758" y="1600200"/>
            <a:ext cx="2458442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বুজব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alt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alt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bn-BD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1" y="1391027"/>
            <a:ext cx="4648199" cy="3561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380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3834</TotalTime>
  <Words>398</Words>
  <Application>Microsoft Office PowerPoint</Application>
  <PresentationFormat>On-screen Show (4:3)</PresentationFormat>
  <Paragraphs>98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শিখনফল</vt:lpstr>
      <vt:lpstr>                 কবি পরিচিতি Note এই স্লাইড এ শিক্ষক কবি পরিচিতি দিবেন। ছয়টা অ্যানিমেশন দেয়া আছে। কবি পরিচিতি কথাটির পর animation  শুরু হয়েছে..  প্রতিবার স্পাচেবার ও ডাউন কি চাপুন  </vt:lpstr>
      <vt:lpstr>এছাড়াও তিনি প্রতিষ্ঠা করেন</vt:lpstr>
      <vt:lpstr>শব্দার্থ এখান</vt:lpstr>
      <vt:lpstr>শব্দার্থ 3</vt:lpstr>
      <vt:lpstr>Slide 10</vt:lpstr>
      <vt:lpstr>              পাঠ বিশ্লেষণ(১ম ও ২য় লাইন)</vt:lpstr>
      <vt:lpstr> পাঠ বিশ্লেষণ(৩য় ও ৪ লাইন)</vt:lpstr>
      <vt:lpstr>                       পাঠ বিশ্লেষণ(শে৫ম ও ৬ লাইন)</vt:lpstr>
      <vt:lpstr>পাঠ বিশ্লেষণ</vt:lpstr>
      <vt:lpstr>মূল্যায়ন মূল্যায়নে ৪টি প্রশ্ন করা হয়ে মূল্যায়ন কথাটি শোনার পর প্রশ্নের জন্য এ্যনিমেশন দেয়া আছে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ZINNAH</dc:creator>
  <cp:lastModifiedBy>Dell</cp:lastModifiedBy>
  <cp:revision>501</cp:revision>
  <dcterms:created xsi:type="dcterms:W3CDTF">2015-03-21T12:21:26Z</dcterms:created>
  <dcterms:modified xsi:type="dcterms:W3CDTF">2021-03-28T13:25:40Z</dcterms:modified>
</cp:coreProperties>
</file>