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Comforta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Comfortaa-bold.fntdata"/><Relationship Id="rId10" Type="http://schemas.openxmlformats.org/officeDocument/2006/relationships/slide" Target="slides/slide5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959766a006c12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959766a006c12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3355797b5546b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3355797b5546b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0124b68764fb0e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c0124b68764fb0e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b6e6e71e5399d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b6e6e71e5399d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0124b68764fb0e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0124b68764fb0e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ad4bc50ea586dce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ad4bc50ea586dce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0124b68764fb0e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c0124b68764fb0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0124b68764fb0e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0124b68764fb0e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0124b68764fb0e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c0124b68764fb0e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0124b68764fb0e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0124b68764fb0e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84fb8ddc37fad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84fb8ddc37fad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84fb8ddc37fad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84fb8ddc37fad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84fb8ddc37fad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84fb8ddc37fad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0124b68764fb0e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0124b68764fb0e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3355797b5546b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3355797b5546b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3355797b5546b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3355797b5546b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1bc995b6e9f4f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61bc995b6e9f4f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mailto:royhiralal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26787" l="0" r="0" t="20861"/>
          <a:stretch/>
        </p:blipFill>
        <p:spPr>
          <a:xfrm>
            <a:off x="914400" y="0"/>
            <a:ext cx="6608700" cy="4896300"/>
          </a:xfrm>
          <a:prstGeom prst="triangle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561149" y="2080195"/>
            <a:ext cx="73152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আন্তরিক শুভেচ্ছা জানাই</a:t>
            </a:r>
            <a:endParaRPr b="1" sz="5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646770" y="281322"/>
            <a:ext cx="7315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0000"/>
                </a:solidFill>
              </a:rPr>
              <a:t>আর্থ</a:t>
            </a:r>
            <a:r>
              <a:rPr b="1" lang="en" sz="3500">
                <a:solidFill>
                  <a:srgbClr val="FF0000"/>
                </a:solidFill>
              </a:rPr>
              <a:t>-সামাজিক উন্নয়নে পশুসম্পদ</a:t>
            </a:r>
            <a:endParaRPr b="1" sz="35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F0000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360996" y="985850"/>
            <a:ext cx="51171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হালচাষ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ফসল মা</a:t>
            </a:r>
            <a:r>
              <a:rPr lang="en" sz="3500"/>
              <a:t>ড়াই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পরিবহন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জৈব সার উৎপাদন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জ্বালানি সরবরাহ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❖"/>
            </a:pPr>
            <a:r>
              <a:rPr lang="en" sz="3500"/>
              <a:t>দুধ ও মাংস উৎপাদনের মাধ্যমে দারিদ্র্য বিমোচন।</a:t>
            </a:r>
            <a:endParaRPr sz="35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886" y="985847"/>
            <a:ext cx="28575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171" y="2938472"/>
            <a:ext cx="2702911" cy="190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 flipH="1" rot="141">
            <a:off x="914396" y="247835"/>
            <a:ext cx="73152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00"/>
                </a:solidFill>
              </a:rPr>
              <a:t>কৃষি কাজে গবাদি প্রাণি</a:t>
            </a:r>
            <a:endParaRPr sz="4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471670" y="783749"/>
            <a:ext cx="73152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লাঙল দিয়ে জমি চাষ।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কৃষি উপকরণ পরিবহণে।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ফসল মাড়াই ও পরিবহণ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শস্য নিড়ানী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আখ মাড়াই কাজে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তেল উৎপাদন কাজে।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★"/>
            </a:pPr>
            <a:r>
              <a:rPr lang="en" sz="3200"/>
              <a:t>জৈব সারের উৎস।</a:t>
            </a:r>
            <a:endParaRPr sz="32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825" y="1128400"/>
            <a:ext cx="3157175" cy="28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6820" l="11941" r="13470" t="0"/>
          <a:stretch/>
        </p:blipFill>
        <p:spPr>
          <a:xfrm>
            <a:off x="103475" y="2"/>
            <a:ext cx="8937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914399" y="0"/>
            <a:ext cx="73152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0000"/>
                </a:solidFill>
              </a:rPr>
              <a:t>বৈদেশিক মুদ্রা অর্জন</a:t>
            </a:r>
            <a:endParaRPr sz="3900">
              <a:solidFill>
                <a:srgbClr val="FF0000"/>
              </a:solidFill>
            </a:endParaRPr>
          </a:p>
        </p:txBody>
      </p:sp>
      <p:sp>
        <p:nvSpPr>
          <p:cNvPr id="145" name="Google Shape;145;p25"/>
          <p:cNvSpPr txBox="1"/>
          <p:nvPr/>
        </p:nvSpPr>
        <p:spPr>
          <a:xfrm flipH="1">
            <a:off x="407700" y="781200"/>
            <a:ext cx="7821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চামড়া ও চামড়াজাত দ্রব্য রফতানি।</a:t>
            </a:r>
            <a:endParaRPr sz="3000"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চামড়া তৈরি পণ্য বাক্স, বাদ্যযন্ত্র, খেলনা, জুতা, সুটকেসে, জ্যাকেট ইত্যাদি।</a:t>
            </a:r>
            <a:endParaRPr sz="3000"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হা</a:t>
            </a:r>
            <a:r>
              <a:rPr lang="en" sz="3000"/>
              <a:t>ড়, শিং ও ক্ষুর দ্বারা তৈরি জিলাটিন, আঠা, গহনা, চিরুনি, বোতাম, ছাতা, ছুরির বাট ইত্যাদি।</a:t>
            </a:r>
            <a:endParaRPr sz="3000"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" sz="3000"/>
              <a:t>প্রাণির বিভিন্ন উপজাত থেকে পোল্ট্রি খাদ্য, কোলাজেন, ঔষধ, মোমবাতি, গ্লিসারিন, সাবান, তেল, সিনথেটিক রাবার, ব্রাশ, কৃত্রিম চুল প্রভৃতি।</a:t>
            </a:r>
            <a:endParaRPr sz="30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b="4074" l="8885" r="7996" t="3945"/>
          <a:stretch/>
        </p:blipFill>
        <p:spPr>
          <a:xfrm>
            <a:off x="400650" y="0"/>
            <a:ext cx="8342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651525" y="1498200"/>
            <a:ext cx="4804800" cy="16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আমাদের দেশে পশুসম্পদের সমস্যা গুলোর একটি তালিকা তৈরি করা।</a:t>
            </a:r>
            <a:endParaRPr sz="3200"/>
          </a:p>
        </p:txBody>
      </p:sp>
      <p:sp>
        <p:nvSpPr>
          <p:cNvPr id="156" name="Google Shape;156;p27"/>
          <p:cNvSpPr txBox="1"/>
          <p:nvPr/>
        </p:nvSpPr>
        <p:spPr>
          <a:xfrm>
            <a:off x="651526" y="599726"/>
            <a:ext cx="564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দলীয় কাজ</a:t>
            </a:r>
            <a:endParaRPr sz="600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300" y="599725"/>
            <a:ext cx="3535301" cy="34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914399" y="4"/>
            <a:ext cx="7315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মূল্যায়ন</a:t>
            </a:r>
            <a:endParaRPr sz="3800"/>
          </a:p>
        </p:txBody>
      </p:sp>
      <p:sp>
        <p:nvSpPr>
          <p:cNvPr id="163" name="Google Shape;163;p28"/>
          <p:cNvSpPr txBox="1"/>
          <p:nvPr/>
        </p:nvSpPr>
        <p:spPr>
          <a:xfrm>
            <a:off x="327300" y="771600"/>
            <a:ext cx="73152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১. বায়োগ্যাস তৈরিতে কোনটি ব্যবহার করা হয়?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ক) কয়লা   খ) কাঠ</a:t>
            </a:r>
            <a:r>
              <a:rPr lang="en" sz="2800"/>
              <a:t>।  গ) গোবর ঘ) লেয়ার।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২. বাংলাদেশে ২০১৭-১৮ অর্থবছরে গবাদি প্রাণির সংখ্যা কত মিলিয়ন?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ক) ১৬.২০ খ) ২৪.২২  গ) ২৭.৩৯  ঘ) ৫৫.১৪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৩. বাংলাদেশে কয়ভাবে পশুপালন করা হয়?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ক) দুই   খ) তিন   গ) চার    ঘ) পাঁচ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৪. পশুর রক্ত কিসের উৎস?</a:t>
            </a:r>
            <a:endParaRPr sz="2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ক) শর্করা   খ) আমিষ    গ) স্নেহ   ঘ) ভিটামিন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914399" y="350541"/>
            <a:ext cx="7315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বা</a:t>
            </a:r>
            <a:r>
              <a:rPr lang="en" sz="4400"/>
              <a:t>ড়ির কাজ</a:t>
            </a:r>
            <a:endParaRPr sz="4400"/>
          </a:p>
        </p:txBody>
      </p:sp>
      <p:sp>
        <p:nvSpPr>
          <p:cNvPr id="169" name="Google Shape;169;p29"/>
          <p:cNvSpPr txBox="1"/>
          <p:nvPr/>
        </p:nvSpPr>
        <p:spPr>
          <a:xfrm>
            <a:off x="442362" y="1094094"/>
            <a:ext cx="4652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পশুপালন কেন গুরুত্বপূর্ণ?</a:t>
            </a:r>
            <a:endParaRPr sz="3000"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দুধকে আদ</a:t>
            </a:r>
            <a:r>
              <a:rPr lang="en" sz="3000"/>
              <a:t>র্শ খাদ্য বলা হয় কেন?</a:t>
            </a:r>
            <a:endParaRPr sz="3000"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বাংলাদেশে প্রাণিসম্পদের মধ্যে গরু পালন গুরুত্বপূর্ণ কেন?</a:t>
            </a:r>
            <a:endParaRPr sz="3000"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721" y="1227525"/>
            <a:ext cx="3364475" cy="26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72075" cy="49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184609" y="1834800"/>
            <a:ext cx="4293900" cy="1473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ধন্যবাদ</a:t>
            </a:r>
            <a:endParaRPr sz="8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208725" y="1896600"/>
            <a:ext cx="49296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Lato"/>
                <a:ea typeface="Lato"/>
                <a:cs typeface="Lato"/>
                <a:sym typeface="Lato"/>
              </a:rPr>
              <a:t>প্রভাষক (কৃষি শিক্ষা)</a:t>
            </a:r>
            <a:endParaRPr sz="3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Lato"/>
                <a:ea typeface="Lato"/>
                <a:cs typeface="Lato"/>
                <a:sym typeface="Lato"/>
              </a:rPr>
              <a:t>নশিপুর হাইস্কুল এন্ড কলেজ</a:t>
            </a:r>
            <a:endParaRPr sz="3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Lato"/>
                <a:ea typeface="Lato"/>
                <a:cs typeface="Lato"/>
                <a:sym typeface="Lato"/>
              </a:rPr>
              <a:t> দিনাজপুর।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000" y="896700"/>
            <a:ext cx="4224000" cy="42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108094" y="0"/>
            <a:ext cx="73152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শিক্ষক পরিচিতি</a:t>
            </a:r>
            <a:endParaRPr sz="4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08725" y="1751425"/>
            <a:ext cx="4929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হিরালাল রায়</a:t>
            </a:r>
            <a:endParaRPr sz="49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313775" y="4120800"/>
            <a:ext cx="36309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email: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royhiralal@gmail.com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Mobile:01580300301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32941" l="0" r="0" t="10777"/>
          <a:stretch/>
        </p:blipFill>
        <p:spPr>
          <a:xfrm>
            <a:off x="2958525" y="0"/>
            <a:ext cx="6185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 rot="-796582">
            <a:off x="499512" y="2899025"/>
            <a:ext cx="4943214" cy="858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ছবিগুলো লক্ষ্য করো</a:t>
            </a:r>
            <a:endParaRPr sz="4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 flipH="1" rot="-742">
            <a:off x="1797750" y="1521975"/>
            <a:ext cx="6945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সবগুলোই গৃহপালিত প্রাণী</a:t>
            </a:r>
            <a:endParaRPr sz="44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914400" y="330500"/>
            <a:ext cx="73152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0000"/>
                </a:solidFill>
              </a:rPr>
              <a:t>আলোচ</a:t>
            </a:r>
            <a:r>
              <a:rPr lang="en" sz="3900">
                <a:solidFill>
                  <a:srgbClr val="FF0000"/>
                </a:solidFill>
              </a:rPr>
              <a:t>্য বিষয়:</a:t>
            </a:r>
            <a:endParaRPr sz="3900">
              <a:solidFill>
                <a:srgbClr val="FF0000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17625" y="1065025"/>
            <a:ext cx="52698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51C75"/>
                </a:solidFill>
              </a:rPr>
              <a:t>      পশুপালন</a:t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51C75"/>
                </a:solidFill>
              </a:rPr>
              <a:t>(Animal Husbandry)</a:t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51C75"/>
                </a:solidFill>
              </a:rPr>
              <a:t>কৃষি শিক্ষা-২য় পত্র</a:t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51C75"/>
                </a:solidFill>
              </a:rPr>
              <a:t>    তৃতীয় অধ্যায়</a:t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51C75"/>
                </a:solidFill>
              </a:rPr>
              <a:t>একাদশ ও দ্বাদশ শ্রেণি</a:t>
            </a:r>
            <a:endParaRPr sz="3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351C75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8600" l="17087" r="16422" t="16565"/>
          <a:stretch/>
        </p:blipFill>
        <p:spPr>
          <a:xfrm>
            <a:off x="5216441" y="808500"/>
            <a:ext cx="3572700" cy="3526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429375" y="410925"/>
            <a:ext cx="70158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বাংলাদেশ একটি উন্নয়নশীল কৃষি প্রধান দেশ। </a:t>
            </a:r>
            <a:endParaRPr sz="2800"/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এদেশের পশুসম্পদ সামগ্রিকভাবে দেশীয় কৃষি অ</a:t>
            </a:r>
            <a:r>
              <a:rPr lang="en" sz="2800"/>
              <a:t>র্থনীতিতে গুরুত্বপূর্ণ ভূমিকা রাখছে।</a:t>
            </a:r>
            <a:endParaRPr sz="2800"/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দেশের উন্নয়নে পশুসম্পদ একটি শক্তিশালী খাত। </a:t>
            </a:r>
            <a:endParaRPr sz="2800"/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" sz="2800"/>
              <a:t>এই পশুসম্পদ কৃষি, শিল্প, খাদ্য উৎপাদন ছাড়াও বৈদেশিক মুদ্রা অর্জন ও আত্নকর্মসংস্থানের বিশেষ অবদান রাখছে।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79200" y="0"/>
            <a:ext cx="8612399" cy="50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268225" y="1594350"/>
            <a:ext cx="6570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</a:rPr>
              <a:t>বিজ্ঞানভিত্তিক উপায়ে গবাদি প্রাণি প্রতিপালন, উৎপাদন, রক্ষনাবেক্ষণ, উন্নত জাত ব্যবস্থাপনা, মূল্যায়ন প্রভৃতি সন্বন্ধে যেখানে আলোচনা করা হয় তাকে পশুপালন বলে।</a:t>
            </a:r>
            <a:endParaRPr b="1" sz="2500">
              <a:solidFill>
                <a:srgbClr val="00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FFFF"/>
                </a:solidFill>
              </a:rPr>
              <a:t>আমাদের দেশে পশুসম্পদের মধ্যে গরু, ছাগল, ভেড়া ও মহিষ বিশেষ ভাবে পরিচিত।</a:t>
            </a:r>
            <a:endParaRPr b="1" sz="2500">
              <a:solidFill>
                <a:srgbClr val="00FFFF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79200" y="332250"/>
            <a:ext cx="8385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0000"/>
                </a:solidFill>
              </a:rPr>
              <a:t>পশুপালন (Animal Husbandry) কি?</a:t>
            </a:r>
            <a:endParaRPr sz="35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52390" y="208257"/>
            <a:ext cx="8991600" cy="4727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990599" y="627415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6"/>
                </a:solidFill>
                <a:highlight>
                  <a:srgbClr val="FF00FF"/>
                </a:highlight>
              </a:rPr>
              <a:t>পশুপালনের প্রয়োজনীয়তা</a:t>
            </a:r>
            <a:endParaRPr sz="4100">
              <a:solidFill>
                <a:schemeClr val="accent6"/>
              </a:solidFill>
              <a:highlight>
                <a:srgbClr val="FF00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accent6"/>
              </a:solidFill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27530" l="0" r="0" t="0"/>
          <a:stretch/>
        </p:blipFill>
        <p:spPr>
          <a:xfrm>
            <a:off x="248450" y="0"/>
            <a:ext cx="8647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