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0B279-B2BC-406F-8322-4D786E4AB64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B07AB-1704-4B50-9072-631F59B3B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07AB-1704-4B50-9072-631F59B3B2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5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07AB-1704-4B50-9072-631F59B3B2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6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5010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32424"/>
      </p:ext>
    </p:extLst>
  </p:cSld>
  <p:clrMapOvr>
    <a:masterClrMapping/>
  </p:clrMapOvr>
  <p:transition spd="slow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495953"/>
      </p:ext>
    </p:extLst>
  </p:cSld>
  <p:clrMapOvr>
    <a:masterClrMapping/>
  </p:clrMapOvr>
  <p:transition spd="slow" advClick="0" advTm="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41439"/>
      </p:ext>
    </p:extLst>
  </p:cSld>
  <p:clrMapOvr>
    <a:masterClrMapping/>
  </p:clrMapOvr>
  <p:transition spd="slow" advClick="0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5265111"/>
      </p:ext>
    </p:extLst>
  </p:cSld>
  <p:clrMapOvr>
    <a:masterClrMapping/>
  </p:clrMapOvr>
  <p:transition spd="slow" advClick="0" advTm="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35902"/>
      </p:ext>
    </p:extLst>
  </p:cSld>
  <p:clrMapOvr>
    <a:masterClrMapping/>
  </p:clrMapOvr>
  <p:transition spd="slow" advClick="0" advTm="2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2306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7050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14198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6777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8519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65548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542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4680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3711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5539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 advClick="0" advTm="200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9745"/>
            <a:ext cx="12192000" cy="7396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757" y="-254833"/>
            <a:ext cx="9144000" cy="3509963"/>
          </a:xfrm>
        </p:spPr>
        <p:txBody>
          <a:bodyPr>
            <a:normAutofit/>
          </a:bodyPr>
          <a:lstStyle/>
          <a:p>
            <a:r>
              <a:rPr lang="ar-SA" sz="16700" dirty="0" smtClean="0">
                <a:solidFill>
                  <a:srgbClr val="FFFF00"/>
                </a:solidFill>
              </a:rPr>
              <a:t>اَهْلاًوَسَهْلاً </a:t>
            </a:r>
            <a:r>
              <a:rPr lang="ar-SA" dirty="0" smtClean="0">
                <a:solidFill>
                  <a:srgbClr val="FFFF00"/>
                </a:solidFill>
              </a:rPr>
              <a:t/>
            </a:r>
            <a:br>
              <a:rPr lang="ar-SA" dirty="0" smtClean="0">
                <a:solidFill>
                  <a:srgbClr val="FFFF00"/>
                </a:solidFill>
              </a:rPr>
            </a:br>
            <a:r>
              <a:rPr lang="ar-SA" dirty="0" smtClean="0">
                <a:solidFill>
                  <a:srgbClr val="FFFF00"/>
                </a:solidFill>
              </a:rPr>
              <a:t>مَرْحَباً لَّكُمْ يَااَيُّهَا الطُّلاَبُ 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2866" y="3316315"/>
            <a:ext cx="4836914" cy="701049"/>
          </a:xfrm>
        </p:spPr>
        <p:txBody>
          <a:bodyPr>
            <a:normAutofit fontScale="85000" lnSpcReduction="10000"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لِحُضُوْرِكُمُ الْيَوْمَ فِىْ هذَا الصَّفِّ -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34912"/>
            <a:ext cx="230848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10" y="5606322"/>
            <a:ext cx="5201587" cy="151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6048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432" y="0"/>
            <a:ext cx="4661941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اَلْعَمَلُ الْمُفْرَدُ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5508884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000" dirty="0" smtClean="0">
                <a:solidFill>
                  <a:schemeClr val="bg1"/>
                </a:solidFill>
              </a:rPr>
              <a:t>اخرجوا ما </a:t>
            </a:r>
            <a:r>
              <a:rPr lang="ar-SA" sz="8000" dirty="0">
                <a:solidFill>
                  <a:schemeClr val="bg1"/>
                </a:solidFill>
              </a:rPr>
              <a:t>اسباب داخلية ؟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9817"/>
            <a:ext cx="12192000" cy="430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465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911" y="0"/>
            <a:ext cx="4542020" cy="132556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اَلْعَمَلُ الْمُثَنَّى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5508884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7200" dirty="0" smtClean="0">
                <a:solidFill>
                  <a:schemeClr val="bg1"/>
                </a:solidFill>
              </a:rPr>
              <a:t>بينوا كيف ينجو المسلمين عن الضعف ؟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2453640"/>
            <a:ext cx="11902440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378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856" y="0"/>
            <a:ext cx="5471410" cy="1325563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اَلْعَمَلُ الْاِجْتِمَاعِ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6360"/>
            <a:ext cx="12192000" cy="550164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000" dirty="0" smtClean="0">
                <a:solidFill>
                  <a:schemeClr val="bg1"/>
                </a:solidFill>
              </a:rPr>
              <a:t>استخرجوا منه </a:t>
            </a:r>
            <a:r>
              <a:rPr lang="ar-SA" sz="8000" dirty="0">
                <a:solidFill>
                  <a:schemeClr val="bg1"/>
                </a:solidFill>
              </a:rPr>
              <a:t>اسباب </a:t>
            </a:r>
            <a:r>
              <a:rPr lang="ar-SA" sz="8000" dirty="0" smtClean="0">
                <a:solidFill>
                  <a:schemeClr val="bg1"/>
                </a:solidFill>
              </a:rPr>
              <a:t>خارجية</a:t>
            </a:r>
            <a:r>
              <a:rPr lang="ar-SA" sz="8000" dirty="0" smtClean="0"/>
              <a:t> </a:t>
            </a:r>
            <a:r>
              <a:rPr lang="ar-SA" sz="8000" dirty="0" smtClean="0">
                <a:solidFill>
                  <a:schemeClr val="bg1"/>
                </a:solidFill>
              </a:rPr>
              <a:t>؟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2621280"/>
            <a:ext cx="11948160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76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728" y="0"/>
            <a:ext cx="4871804" cy="13255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اَخِيْرُ الدَّرْسِ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6600" dirty="0" smtClean="0">
                <a:solidFill>
                  <a:schemeClr val="bg1"/>
                </a:solidFill>
              </a:rPr>
              <a:t>1- اذا رجعوا الى دينهم –</a:t>
            </a:r>
          </a:p>
          <a:p>
            <a:pPr marL="0" indent="0" algn="r">
              <a:buNone/>
            </a:pPr>
            <a:r>
              <a:rPr lang="ar-SA" sz="6600" dirty="0" smtClean="0">
                <a:solidFill>
                  <a:schemeClr val="bg1"/>
                </a:solidFill>
              </a:rPr>
              <a:t>2- واتحدوا فى الدين – </a:t>
            </a:r>
          </a:p>
          <a:p>
            <a:pPr marL="0" indent="0" algn="r">
              <a:buNone/>
            </a:pPr>
            <a:r>
              <a:rPr lang="ar-SA" sz="6600" dirty="0" smtClean="0">
                <a:solidFill>
                  <a:schemeClr val="bg1"/>
                </a:solidFill>
              </a:rPr>
              <a:t>3- واستعانوا بالعلوم -  </a:t>
            </a:r>
          </a:p>
        </p:txBody>
      </p:sp>
    </p:spTree>
    <p:extLst>
      <p:ext uri="{BB962C8B-B14F-4D97-AF65-F5344CB8AC3E}">
        <p14:creationId xmlns:p14="http://schemas.microsoft.com/office/powerpoint/2010/main" val="402205598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320" y="0"/>
            <a:ext cx="5696263" cy="1325563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اَلْاِمْتِحَانُ الدَّرْسِ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5400" dirty="0" smtClean="0"/>
              <a:t>1- فيم يفكر عبد الله ؟ </a:t>
            </a:r>
          </a:p>
          <a:p>
            <a:pPr marL="0" indent="0" algn="r">
              <a:buNone/>
            </a:pPr>
            <a:r>
              <a:rPr lang="ar-SA" sz="5400" dirty="0" smtClean="0"/>
              <a:t>2- هل ممكن ان يرجع المسلمون الى عهد القوة ؟ </a:t>
            </a:r>
          </a:p>
          <a:p>
            <a:pPr marL="0" indent="0" algn="r">
              <a:buNone/>
            </a:pPr>
            <a:r>
              <a:rPr lang="ar-SA" sz="5400" dirty="0" smtClean="0"/>
              <a:t>3- كيف يمكن للمسلمين ان يرجعوا الى عهد القوة ؟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1947077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141" y="0"/>
            <a:ext cx="5786203" cy="1325563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اَلْوَاجِبُ الْمَنْزِلِىْ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076"/>
            <a:ext cx="12142033" cy="544892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endParaRPr lang="ar-SA" sz="44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ar-SA" sz="4400" dirty="0" smtClean="0">
                <a:solidFill>
                  <a:srgbClr val="FF0000"/>
                </a:solidFill>
              </a:rPr>
              <a:t> ضع الحوار مستخدما الكلمة فى التالية  –</a:t>
            </a:r>
          </a:p>
          <a:p>
            <a:pPr marL="0" indent="0" algn="r">
              <a:buNone/>
            </a:pPr>
            <a:r>
              <a:rPr lang="ar-SA" sz="6000" dirty="0" smtClean="0">
                <a:solidFill>
                  <a:srgbClr val="FF0000"/>
                </a:solidFill>
              </a:rPr>
              <a:t>عديدة , واحدة , شديد , سهلة , واسعة , خارجية </a:t>
            </a:r>
            <a:r>
              <a:rPr lang="ar-SA" sz="4400" dirty="0" smtClean="0">
                <a:solidFill>
                  <a:srgbClr val="FF0000"/>
                </a:solidFill>
              </a:rPr>
              <a:t>-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1227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88" y="-57150"/>
            <a:ext cx="7190360" cy="227569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ar-SA" sz="9800" dirty="0" smtClean="0">
                <a:solidFill>
                  <a:srgbClr val="002060"/>
                </a:solidFill>
              </a:rPr>
              <a:t>شُكْراً وِدَاعاً</a:t>
            </a:r>
            <a:r>
              <a:rPr lang="ar-SA" dirty="0" smtClean="0">
                <a:solidFill>
                  <a:srgbClr val="002060"/>
                </a:solidFill>
              </a:rPr>
              <a:t/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FF0000"/>
                </a:solidFill>
              </a:rPr>
              <a:t>فَرَغْتُ الدَّرْسَ لَلْيَوْمِ الْاَنِ مِنْ صَفِّكُمْ خَيْراً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38" y="134910"/>
            <a:ext cx="2101709" cy="20461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0" y="119922"/>
            <a:ext cx="2391110" cy="206864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8526"/>
            <a:ext cx="12192000" cy="46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1907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58" y="1"/>
            <a:ext cx="6160957" cy="1289154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اَلتَّعْرِيْفُ الْمُدَرِّسُ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53" y="179635"/>
            <a:ext cx="1564599" cy="1820870"/>
          </a:xfrm>
        </p:spPr>
      </p:pic>
      <p:sp>
        <p:nvSpPr>
          <p:cNvPr id="6" name="32-Point Star 5"/>
          <p:cNvSpPr/>
          <p:nvPr/>
        </p:nvSpPr>
        <p:spPr>
          <a:xfrm>
            <a:off x="3972393" y="1484026"/>
            <a:ext cx="6595672" cy="1528997"/>
          </a:xfrm>
          <a:prstGeom prst="star32">
            <a:avLst>
              <a:gd name="adj" fmla="val 42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مُحَمَّدْ تَوْحِيْدُ الرَّحْمَانِ</a:t>
            </a:r>
            <a:endParaRPr lang="en-US" sz="4400" dirty="0"/>
          </a:p>
        </p:txBody>
      </p:sp>
      <p:sp>
        <p:nvSpPr>
          <p:cNvPr id="8" name="32-Point Star 7"/>
          <p:cNvSpPr/>
          <p:nvPr/>
        </p:nvSpPr>
        <p:spPr>
          <a:xfrm>
            <a:off x="134912" y="2713219"/>
            <a:ext cx="4951438" cy="914400"/>
          </a:xfrm>
          <a:prstGeom prst="star32">
            <a:avLst>
              <a:gd name="adj" fmla="val 440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نائبة مولووى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1379095" y="3762531"/>
            <a:ext cx="10658006" cy="1334124"/>
          </a:xfrm>
          <a:prstGeom prst="star32">
            <a:avLst>
              <a:gd name="adj" fmla="val 443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2060"/>
                </a:solidFill>
              </a:rPr>
              <a:t>نوغاون راشدية فاضل مدرسة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5741233" y="5576340"/>
            <a:ext cx="6280878" cy="1281659"/>
          </a:xfrm>
          <a:prstGeom prst="star32">
            <a:avLst>
              <a:gd name="adj" fmla="val 3282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مطلب دكّهين</a:t>
            </a:r>
            <a:endParaRPr lang="en-US" sz="4800" dirty="0"/>
          </a:p>
        </p:txBody>
      </p:sp>
      <p:sp>
        <p:nvSpPr>
          <p:cNvPr id="11" name="12-Point Star 10"/>
          <p:cNvSpPr/>
          <p:nvPr/>
        </p:nvSpPr>
        <p:spPr>
          <a:xfrm>
            <a:off x="884418" y="5546360"/>
            <a:ext cx="4467069" cy="1311639"/>
          </a:xfrm>
          <a:prstGeom prst="star12">
            <a:avLst>
              <a:gd name="adj" fmla="val 3064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ساندفور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64381" y="3028013"/>
            <a:ext cx="3477718" cy="6295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01735113047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157395"/>
            <a:ext cx="2248524" cy="20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64755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511" y="0"/>
            <a:ext cx="4916774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مَعْرِفَةُ الدَّرْسِ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" y="224852"/>
            <a:ext cx="2416227" cy="2008682"/>
          </a:xfrm>
          <a:prstGeom prst="rect">
            <a:avLst/>
          </a:prstGeom>
        </p:spPr>
      </p:pic>
      <p:sp>
        <p:nvSpPr>
          <p:cNvPr id="6" name="24-Point Star 5"/>
          <p:cNvSpPr/>
          <p:nvPr/>
        </p:nvSpPr>
        <p:spPr>
          <a:xfrm>
            <a:off x="3087974" y="1484025"/>
            <a:ext cx="6970425" cy="1139253"/>
          </a:xfrm>
          <a:prstGeom prst="star24">
            <a:avLst>
              <a:gd name="adj" fmla="val 3355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قِرَأةُ الْيَوْمِ</a:t>
            </a:r>
            <a:endParaRPr lang="en-US" sz="4800" dirty="0"/>
          </a:p>
        </p:txBody>
      </p:sp>
      <p:sp>
        <p:nvSpPr>
          <p:cNvPr id="7" name="24-Point Star 6"/>
          <p:cNvSpPr/>
          <p:nvPr/>
        </p:nvSpPr>
        <p:spPr>
          <a:xfrm>
            <a:off x="6100998" y="2938072"/>
            <a:ext cx="6091002" cy="1154243"/>
          </a:xfrm>
          <a:prstGeom prst="star24">
            <a:avLst>
              <a:gd name="adj" fmla="val 387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الدَّرْسُ الْثَانِىْ</a:t>
            </a:r>
            <a:endParaRPr lang="en-US" sz="4000" dirty="0"/>
          </a:p>
        </p:txBody>
      </p:sp>
      <p:sp>
        <p:nvSpPr>
          <p:cNvPr id="8" name="24-Point Star 7"/>
          <p:cNvSpPr/>
          <p:nvPr/>
        </p:nvSpPr>
        <p:spPr>
          <a:xfrm>
            <a:off x="144380" y="3912433"/>
            <a:ext cx="7575554" cy="1304144"/>
          </a:xfrm>
          <a:prstGeom prst="star24">
            <a:avLst>
              <a:gd name="adj" fmla="val 4329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لماذا ضعف المسلمون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3962401" y="5186596"/>
            <a:ext cx="8229599" cy="1379095"/>
          </a:xfrm>
          <a:prstGeom prst="star24">
            <a:avLst>
              <a:gd name="adj" fmla="val 42935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لِلصَّفِ الثامن مِنَ الدَّاخِلِ</a:t>
            </a:r>
            <a:endParaRPr lang="en-US" sz="4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30753" y="98119"/>
            <a:ext cx="3059366" cy="2863128"/>
          </a:xfrm>
        </p:spPr>
      </p:pic>
    </p:spTree>
    <p:extLst>
      <p:ext uri="{BB962C8B-B14F-4D97-AF65-F5344CB8AC3E}">
        <p14:creationId xmlns:p14="http://schemas.microsoft.com/office/powerpoint/2010/main" val="140811842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973" y="0"/>
            <a:ext cx="5306519" cy="1325563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طَلَبَةُ الْعِلْمِ قَبْلَهُ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1499016"/>
            <a:ext cx="10238282" cy="5358984"/>
          </a:xfrm>
        </p:spPr>
      </p:pic>
    </p:spTree>
    <p:extLst>
      <p:ext uri="{BB962C8B-B14F-4D97-AF65-F5344CB8AC3E}">
        <p14:creationId xmlns:p14="http://schemas.microsoft.com/office/powerpoint/2010/main" val="361300324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8" y="1371600"/>
            <a:ext cx="11917682" cy="5414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708" y="0"/>
            <a:ext cx="5081666" cy="1325563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اَلْمُقَدَّمَةُ الْقِرَأةُ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4164"/>
            <a:ext cx="12172013" cy="5583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>
                <a:solidFill>
                  <a:srgbClr val="FF0000"/>
                </a:solidFill>
              </a:rPr>
              <a:t>هذا الحوار بين مسعود وسلام فى ضعف المسلمين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0417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4764" y="14288"/>
            <a:ext cx="4774600" cy="1311275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نَتِيْجَة ُالدَّرْسِ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5400" dirty="0" smtClean="0">
                <a:solidFill>
                  <a:schemeClr val="bg1"/>
                </a:solidFill>
              </a:rPr>
              <a:t> </a:t>
            </a:r>
            <a:r>
              <a:rPr lang="ar-SA" sz="5400" u="sng" dirty="0" smtClean="0">
                <a:solidFill>
                  <a:schemeClr val="bg1"/>
                </a:solidFill>
              </a:rPr>
              <a:t>ان يقول الطلاب من هذا الدرس:</a:t>
            </a:r>
          </a:p>
          <a:p>
            <a:pPr marL="0" indent="0" algn="r">
              <a:buNone/>
            </a:pPr>
            <a:r>
              <a:rPr lang="ar-SA" sz="5400" dirty="0" smtClean="0">
                <a:solidFill>
                  <a:schemeClr val="bg1"/>
                </a:solidFill>
              </a:rPr>
              <a:t>1- ان يقول الطلاب فى اسباب الداخلية –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bg1"/>
                </a:solidFill>
              </a:rPr>
              <a:t>2- ان يقول الطلاب فى </a:t>
            </a:r>
            <a:r>
              <a:rPr lang="ar-SA" sz="5400" dirty="0" smtClean="0">
                <a:solidFill>
                  <a:schemeClr val="bg1"/>
                </a:solidFill>
              </a:rPr>
              <a:t>اسباب الخارجية – </a:t>
            </a:r>
          </a:p>
          <a:p>
            <a:pPr marL="0" indent="0" algn="r">
              <a:buNone/>
            </a:pPr>
            <a:r>
              <a:rPr lang="ar-SA" sz="5400" dirty="0" smtClean="0">
                <a:solidFill>
                  <a:schemeClr val="bg1"/>
                </a:solidFill>
              </a:rPr>
              <a:t>3- </a:t>
            </a:r>
            <a:r>
              <a:rPr lang="ar-SA" sz="5400" dirty="0">
                <a:solidFill>
                  <a:schemeClr val="bg1"/>
                </a:solidFill>
              </a:rPr>
              <a:t>ان يقول الطلاب فى </a:t>
            </a:r>
            <a:r>
              <a:rPr lang="ar-SA" sz="5400" dirty="0" smtClean="0">
                <a:solidFill>
                  <a:schemeClr val="bg1"/>
                </a:solidFill>
              </a:rPr>
              <a:t>اسباب النجات - 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9146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885" y="0"/>
            <a:ext cx="5846164" cy="132556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اِسْتِحْضَارُ الْقِرَأةِ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12192000" cy="5493894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مسعود : اراك مهموما , فيم تفكر ؟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سلام : افكر حال المسلمين فى هذه الايام –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مسعود : ما اسباب هذا الضعف فى رأيك ؟ 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سلام : هناك اسباب داخلية , واخرى خارجية  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876800"/>
            <a:ext cx="1155192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5294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359765"/>
            <a:ext cx="11817927" cy="1330924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5400" dirty="0">
                <a:solidFill>
                  <a:schemeClr val="bg1"/>
                </a:solidFill>
              </a:rPr>
              <a:t>اسباب </a:t>
            </a:r>
            <a:r>
              <a:rPr lang="ar-SA" sz="5400" dirty="0" smtClean="0">
                <a:solidFill>
                  <a:schemeClr val="bg1"/>
                </a:solidFill>
              </a:rPr>
              <a:t>داخلية منها : ابتعاد المسلمين عن الاسلام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825624"/>
            <a:ext cx="11719560" cy="4823619"/>
          </a:xfrm>
        </p:spPr>
      </p:pic>
    </p:spTree>
    <p:extLst>
      <p:ext uri="{BB962C8B-B14F-4D97-AF65-F5344CB8AC3E}">
        <p14:creationId xmlns:p14="http://schemas.microsoft.com/office/powerpoint/2010/main" val="4008191666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10836"/>
            <a:ext cx="12025745" cy="157985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4000" dirty="0" smtClean="0">
                <a:solidFill>
                  <a:schemeClr val="bg1"/>
                </a:solidFill>
              </a:rPr>
              <a:t>يتعلمان من هذا الحوار ان يبتعد عن كثرة الخلافات والمنازعات بينهم - 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62" y="1844525"/>
            <a:ext cx="5776238" cy="50134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9" y="1950720"/>
            <a:ext cx="587502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6744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272</TotalTime>
  <Words>232</Words>
  <Application>Microsoft Office PowerPoint</Application>
  <PresentationFormat>Custom</PresentationFormat>
  <Paragraphs>50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اَهْلاًوَسَهْلاً  مَرْحَباً لَّكُمْ يَااَيُّهَا الطُّلاَبُ !</vt:lpstr>
      <vt:lpstr>اَلتَّعْرِيْفُ الْمُدَرِّسُ</vt:lpstr>
      <vt:lpstr>مَعْرِفَةُ الدَّرْسِ</vt:lpstr>
      <vt:lpstr>طَلَبَةُ الْعِلْمِ قَبْلَهُ</vt:lpstr>
      <vt:lpstr>اَلْمُقَدَّمَةُ الْقِرَأةُ</vt:lpstr>
      <vt:lpstr>نَتِيْجَة ُالدَّرْسِ</vt:lpstr>
      <vt:lpstr>اِسْتِحْضَارُ الْقِرَأةِ</vt:lpstr>
      <vt:lpstr>اسباب داخلية منها : ابتعاد المسلمين عن الاسلام</vt:lpstr>
      <vt:lpstr>يتعلمان من هذا الحوار ان يبتعد عن كثرة الخلافات والمنازعات بينهم -  </vt:lpstr>
      <vt:lpstr>اَلْعَمَلُ الْمُفْرَدُ</vt:lpstr>
      <vt:lpstr>اَلْعَمَلُ الْمُثَنَّى</vt:lpstr>
      <vt:lpstr>اَلْعَمَلُ الْاِجْتِمَاعِ</vt:lpstr>
      <vt:lpstr>اَخِيْرُ الدَّرْسِ</vt:lpstr>
      <vt:lpstr>اَلْاِمْتِحَانُ الدَّرْسِ</vt:lpstr>
      <vt:lpstr>اَلْوَاجِبُ الْمَنْزِلِىْ</vt:lpstr>
      <vt:lpstr>شُكْراً وِدَاعاً فَرَغْتُ الدَّرْسَ لَلْيَوْمِ الْاَنِ مِنْ صَفِّكُمْ خَيْراً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117</cp:revision>
  <dcterms:created xsi:type="dcterms:W3CDTF">2016-06-22T08:38:04Z</dcterms:created>
  <dcterms:modified xsi:type="dcterms:W3CDTF">2021-03-28T06:56:20Z</dcterms:modified>
</cp:coreProperties>
</file>