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11237" b="26978"/>
          <a:stretch/>
        </p:blipFill>
        <p:spPr bwMode="auto">
          <a:xfrm>
            <a:off x="914400" y="914400"/>
            <a:ext cx="73152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14400" y="1600200"/>
            <a:ext cx="7315201" cy="4343400"/>
            <a:chOff x="914400" y="1600200"/>
            <a:chExt cx="7315201" cy="4343400"/>
          </a:xfrm>
        </p:grpSpPr>
        <p:pic>
          <p:nvPicPr>
            <p:cNvPr id="7" name="Picture 6" descr="teno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09800"/>
              <a:ext cx="7315201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" t="13287" r="4729" b="28295"/>
            <a:stretch/>
          </p:blipFill>
          <p:spPr bwMode="auto">
            <a:xfrm>
              <a:off x="914400" y="1600200"/>
              <a:ext cx="7315201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0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3" r="3852" b="20537"/>
          <a:stretch/>
        </p:blipFill>
        <p:spPr bwMode="auto">
          <a:xfrm>
            <a:off x="6456218" y="841546"/>
            <a:ext cx="1773382" cy="6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r="45571" b="17744"/>
          <a:stretch/>
        </p:blipFill>
        <p:spPr bwMode="auto">
          <a:xfrm>
            <a:off x="4319154" y="893763"/>
            <a:ext cx="203661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2384" b="9112"/>
          <a:stretch/>
        </p:blipFill>
        <p:spPr bwMode="auto">
          <a:xfrm>
            <a:off x="914400" y="144780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53113" b="22567"/>
          <a:stretch/>
        </p:blipFill>
        <p:spPr bwMode="auto">
          <a:xfrm>
            <a:off x="4592781" y="2743200"/>
            <a:ext cx="3636819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2082" r="2723" b="20165"/>
          <a:stretch/>
        </p:blipFill>
        <p:spPr bwMode="auto">
          <a:xfrm>
            <a:off x="914400" y="3581400"/>
            <a:ext cx="7315200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5284" r="1982" b="11670"/>
          <a:stretch/>
        </p:blipFill>
        <p:spPr bwMode="auto">
          <a:xfrm>
            <a:off x="914400" y="4343400"/>
            <a:ext cx="7315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4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r="50000" b="24181"/>
          <a:stretch/>
        </p:blipFill>
        <p:spPr bwMode="auto">
          <a:xfrm>
            <a:off x="5867400" y="796635"/>
            <a:ext cx="2362200" cy="8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8664" b="23374"/>
          <a:stretch/>
        </p:blipFill>
        <p:spPr bwMode="auto">
          <a:xfrm>
            <a:off x="990600" y="1676400"/>
            <a:ext cx="5174672" cy="6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3329" b="6860"/>
          <a:stretch/>
        </p:blipFill>
        <p:spPr bwMode="auto">
          <a:xfrm>
            <a:off x="838200" y="2362200"/>
            <a:ext cx="7391400" cy="216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11292" r="71619" b="17744"/>
          <a:stretch/>
        </p:blipFill>
        <p:spPr bwMode="auto">
          <a:xfrm>
            <a:off x="6165272" y="1752600"/>
            <a:ext cx="2064328" cy="6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958" r="2892" b="10946"/>
          <a:stretch/>
        </p:blipFill>
        <p:spPr bwMode="auto">
          <a:xfrm>
            <a:off x="838200" y="4648199"/>
            <a:ext cx="7391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2421" r="4127" b="24624"/>
          <a:stretch/>
        </p:blipFill>
        <p:spPr bwMode="auto">
          <a:xfrm>
            <a:off x="838200" y="1655618"/>
            <a:ext cx="7391400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10630" r="7457" b="25594"/>
          <a:stretch/>
        </p:blipFill>
        <p:spPr bwMode="auto">
          <a:xfrm>
            <a:off x="3117272" y="838200"/>
            <a:ext cx="2909455" cy="7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5" r="10869"/>
          <a:stretch/>
        </p:blipFill>
        <p:spPr>
          <a:xfrm rot="16200000">
            <a:off x="3238500" y="567024"/>
            <a:ext cx="2667000" cy="73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  <a:r>
              <a:t/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r="10637" b="21487"/>
          <a:stretch/>
        </p:blipFill>
        <p:spPr bwMode="auto">
          <a:xfrm>
            <a:off x="3777095" y="838200"/>
            <a:ext cx="269990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 b="25092"/>
          <a:stretch/>
        </p:blipFill>
        <p:spPr bwMode="auto">
          <a:xfrm>
            <a:off x="3893127" y="1967491"/>
            <a:ext cx="4336473" cy="38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" b="21565"/>
          <a:stretch/>
        </p:blipFill>
        <p:spPr bwMode="auto">
          <a:xfrm>
            <a:off x="3893127" y="2551185"/>
            <a:ext cx="4336473" cy="4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7" b="20825"/>
          <a:stretch/>
        </p:blipFill>
        <p:spPr bwMode="auto">
          <a:xfrm>
            <a:off x="3893127" y="3156095"/>
            <a:ext cx="4336473" cy="5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-1102" r="2181" b="26584"/>
          <a:stretch/>
        </p:blipFill>
        <p:spPr bwMode="auto">
          <a:xfrm>
            <a:off x="3893127" y="3868016"/>
            <a:ext cx="4452505" cy="46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7" b="21763"/>
          <a:stretch/>
        </p:blipFill>
        <p:spPr bwMode="auto">
          <a:xfrm>
            <a:off x="3893127" y="4613564"/>
            <a:ext cx="4336473" cy="4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9" b="18458"/>
          <a:stretch/>
        </p:blipFill>
        <p:spPr bwMode="auto">
          <a:xfrm>
            <a:off x="3893127" y="5334000"/>
            <a:ext cx="4336473" cy="51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D7F1570-1401-8143-87ED-217A0D456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 b="25092"/>
          <a:stretch/>
        </p:blipFill>
        <p:spPr bwMode="auto">
          <a:xfrm>
            <a:off x="4045527" y="2119891"/>
            <a:ext cx="4336473" cy="38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0" y="1752600"/>
            <a:ext cx="2209800" cy="3810000"/>
            <a:chOff x="3352800" y="1752600"/>
            <a:chExt cx="2209800" cy="3810000"/>
          </a:xfrm>
        </p:grpSpPr>
        <p:sp>
          <p:nvSpPr>
            <p:cNvPr id="5" name="Minus 3"/>
            <p:cNvSpPr/>
            <p:nvPr/>
          </p:nvSpPr>
          <p:spPr>
            <a:xfrm rot="5400000">
              <a:off x="2590800" y="3276600"/>
              <a:ext cx="3733800" cy="838200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3352800" y="17526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>
                  <a:latin typeface="NikoshBAN" pitchFamily="2" charset="0"/>
                  <a:cs typeface="NikoshBAN" pitchFamily="2" charset="0"/>
                </a:rPr>
                <a:t>معرفة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1905000"/>
            <a:ext cx="2743200" cy="3178790"/>
            <a:chOff x="4572000" y="1905000"/>
            <a:chExt cx="2743200" cy="3178790"/>
          </a:xfrm>
        </p:grpSpPr>
        <p:sp>
          <p:nvSpPr>
            <p:cNvPr id="12" name="TextBox 11"/>
            <p:cNvSpPr txBox="1"/>
            <p:nvPr/>
          </p:nvSpPr>
          <p:spPr>
            <a:xfrm>
              <a:off x="5334000" y="1905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0" t="1191" r="9428" b="11590"/>
            <a:stretch/>
          </p:blipFill>
          <p:spPr bwMode="auto">
            <a:xfrm>
              <a:off x="4572000" y="2551331"/>
              <a:ext cx="2743200" cy="2532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3CD71B-C6F3-5049-886F-46A6B74F247E}"/>
              </a:ext>
            </a:extLst>
          </p:cNvPr>
          <p:cNvSpPr txBox="1"/>
          <p:nvPr/>
        </p:nvSpPr>
        <p:spPr>
          <a:xfrm>
            <a:off x="1828800" y="2514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اسم:ماسومة</a:t>
            </a:r>
          </a:p>
          <a:p>
            <a:pPr algn="l"/>
            <a:r>
              <a:rPr lang="en-US" b="1">
                <a:solidFill>
                  <a:schemeClr val="accent2"/>
                </a:solidFill>
              </a:rPr>
              <a:t>دمرا بغتي ابراھمية داخل مدرسة</a:t>
            </a:r>
          </a:p>
          <a:p>
            <a:pPr algn="l"/>
            <a:r>
              <a:rPr lang="en-US" b="1">
                <a:solidFill>
                  <a:schemeClr val="accent2"/>
                </a:solidFill>
              </a:rPr>
              <a:t>تراغنج’كلي غنج’غازى فور_</a:t>
            </a:r>
          </a:p>
        </p:txBody>
      </p:sp>
    </p:spTree>
    <p:extLst>
      <p:ext uri="{BB962C8B-B14F-4D97-AF65-F5344CB8AC3E}">
        <p14:creationId xmlns:p14="http://schemas.microsoft.com/office/powerpoint/2010/main" val="32424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3810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4" b="30641"/>
          <a:stretch/>
        </p:blipFill>
        <p:spPr bwMode="auto">
          <a:xfrm>
            <a:off x="2743201" y="762000"/>
            <a:ext cx="4225636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8200" y="2963718"/>
            <a:ext cx="2286001" cy="2370282"/>
            <a:chOff x="838200" y="1752600"/>
            <a:chExt cx="2286001" cy="251698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 r="13038" b="16901"/>
            <a:stretch/>
          </p:blipFill>
          <p:spPr bwMode="auto">
            <a:xfrm>
              <a:off x="838200" y="1752600"/>
              <a:ext cx="2286000" cy="491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3" r="6994" b="19334"/>
            <a:stretch/>
          </p:blipFill>
          <p:spPr bwMode="auto">
            <a:xfrm>
              <a:off x="838200" y="2381846"/>
              <a:ext cx="2286000" cy="58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r="6168" b="23047"/>
            <a:stretch/>
          </p:blipFill>
          <p:spPr bwMode="auto">
            <a:xfrm>
              <a:off x="914400" y="3009863"/>
              <a:ext cx="2209800" cy="693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" r="14466" b="21511"/>
            <a:stretch/>
          </p:blipFill>
          <p:spPr bwMode="auto">
            <a:xfrm>
              <a:off x="914401" y="3736182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956300" y="2887518"/>
            <a:ext cx="2425700" cy="2675082"/>
            <a:chOff x="5956300" y="1600200"/>
            <a:chExt cx="2425700" cy="28829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3581400"/>
              <a:ext cx="22733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1600200"/>
              <a:ext cx="24257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2209800"/>
              <a:ext cx="23495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2895600"/>
              <a:ext cx="22733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162299" y="2887518"/>
            <a:ext cx="2819400" cy="2675082"/>
            <a:chOff x="3162299" y="1600200"/>
            <a:chExt cx="2819400" cy="288290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2971800"/>
              <a:ext cx="27432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1600200"/>
              <a:ext cx="2743201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2286000"/>
              <a:ext cx="2819400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9" y="3670300"/>
              <a:ext cx="2743201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1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12727" b="27919"/>
          <a:stretch/>
        </p:blipFill>
        <p:spPr bwMode="auto">
          <a:xfrm>
            <a:off x="6553200" y="1752600"/>
            <a:ext cx="1191491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7203" b="30227"/>
          <a:stretch/>
        </p:blipFill>
        <p:spPr bwMode="auto">
          <a:xfrm>
            <a:off x="4170218" y="1773238"/>
            <a:ext cx="1163782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1627" r="23295" b="27918"/>
          <a:stretch/>
        </p:blipFill>
        <p:spPr bwMode="auto">
          <a:xfrm>
            <a:off x="1482436" y="1898072"/>
            <a:ext cx="1032164" cy="6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13028" r="42460" b="23982"/>
          <a:stretch/>
        </p:blipFill>
        <p:spPr bwMode="auto">
          <a:xfrm>
            <a:off x="2590800" y="893618"/>
            <a:ext cx="4800600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13395" r="32232" b="22571"/>
          <a:stretch/>
        </p:blipFill>
        <p:spPr bwMode="auto">
          <a:xfrm>
            <a:off x="1676400" y="2590800"/>
            <a:ext cx="5715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0961" r="21554" b="18681"/>
          <a:stretch/>
        </p:blipFill>
        <p:spPr bwMode="auto">
          <a:xfrm>
            <a:off x="2743200" y="1955511"/>
            <a:ext cx="5472547" cy="71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3278" r="35315" b="24778"/>
          <a:stretch/>
        </p:blipFill>
        <p:spPr bwMode="auto">
          <a:xfrm>
            <a:off x="2791691" y="2881746"/>
            <a:ext cx="5465619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3016" r="48014" b="22591"/>
          <a:stretch/>
        </p:blipFill>
        <p:spPr bwMode="auto">
          <a:xfrm>
            <a:off x="2763981" y="3768435"/>
            <a:ext cx="5465619" cy="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1213" r="3560" b="22713"/>
          <a:stretch/>
        </p:blipFill>
        <p:spPr bwMode="auto">
          <a:xfrm>
            <a:off x="1524000" y="4745182"/>
            <a:ext cx="6733310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3427" r="5100" b="26154"/>
          <a:stretch/>
        </p:blipFill>
        <p:spPr bwMode="auto">
          <a:xfrm>
            <a:off x="2743200" y="928254"/>
            <a:ext cx="5468143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39826" b="19334"/>
          <a:stretch/>
        </p:blipFill>
        <p:spPr bwMode="auto">
          <a:xfrm>
            <a:off x="6400800" y="762000"/>
            <a:ext cx="182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2934" r="2495" b="5398"/>
          <a:stretch/>
        </p:blipFill>
        <p:spPr bwMode="auto">
          <a:xfrm>
            <a:off x="997527" y="2286000"/>
            <a:ext cx="72320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923053"/>
            <a:ext cx="2819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>
                <a:latin typeface="SutonnyMJ" pitchFamily="2" charset="0"/>
              </a:rPr>
              <a:t>تعريف الكلمة  لغة :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362200"/>
            <a:ext cx="4800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4000" dirty="0">
                <a:latin typeface="SutonnyMJ" pitchFamily="2" charset="0"/>
              </a:rPr>
              <a:t>تعريف الكلمة  اصطلاحا :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42382"/>
            <a:ext cx="7239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>
                <a:latin typeface="SutonnyMJ" pitchFamily="2" charset="0"/>
              </a:rPr>
              <a:t>الكلمة لفظ وضع لمعنى مفرد نحو(نعمان , البقرة, نصر, شارك , استغفر, فى ,على ,من                   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548825"/>
            <a:ext cx="7239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>
                <a:latin typeface="SutonnyMJ" pitchFamily="2" charset="0"/>
              </a:rPr>
              <a:t>الكلمة لفظ مفرد جمعها كلمات , معنى . القول , البيان ,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713982"/>
            <a:ext cx="7239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ar-SA" sz="3200" dirty="0">
                <a:latin typeface="SutonnyMJ" pitchFamily="2" charset="0"/>
              </a:rPr>
              <a:t>و منه قوله تعالى :(ختم الله على قلوبهم وعلى سمعهم ولع ابصارهم غشاوة                                       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195" b="5085"/>
          <a:stretch/>
        </p:blipFill>
        <p:spPr bwMode="auto">
          <a:xfrm>
            <a:off x="914400" y="914399"/>
            <a:ext cx="7315200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51263"/>
            <a:ext cx="23161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10274" r="2674" b="23884"/>
          <a:stretch/>
        </p:blipFill>
        <p:spPr bwMode="auto">
          <a:xfrm>
            <a:off x="990600" y="4779818"/>
            <a:ext cx="72390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563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956" b="16736"/>
          <a:stretch/>
        </p:blipFill>
        <p:spPr bwMode="auto">
          <a:xfrm>
            <a:off x="914400" y="990600"/>
            <a:ext cx="7432963" cy="11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1907" b="24181"/>
          <a:stretch/>
        </p:blipFill>
        <p:spPr bwMode="auto">
          <a:xfrm>
            <a:off x="914400" y="2549236"/>
            <a:ext cx="7432964" cy="6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956" b="15505"/>
          <a:stretch/>
        </p:blipFill>
        <p:spPr bwMode="auto">
          <a:xfrm>
            <a:off x="914400" y="3585586"/>
            <a:ext cx="7432964" cy="11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2793" b="24198"/>
          <a:stretch/>
        </p:blipFill>
        <p:spPr bwMode="auto">
          <a:xfrm>
            <a:off x="914400" y="4911581"/>
            <a:ext cx="7432963" cy="65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