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1" r:id="rId3"/>
    <p:sldId id="304" r:id="rId4"/>
    <p:sldId id="302" r:id="rId5"/>
    <p:sldId id="306" r:id="rId6"/>
    <p:sldId id="301" r:id="rId7"/>
    <p:sldId id="307" r:id="rId8"/>
    <p:sldId id="313" r:id="rId9"/>
    <p:sldId id="308" r:id="rId10"/>
    <p:sldId id="309" r:id="rId11"/>
    <p:sldId id="311" r:id="rId12"/>
    <p:sldId id="319" r:id="rId13"/>
    <p:sldId id="315" r:id="rId14"/>
    <p:sldId id="322" r:id="rId15"/>
    <p:sldId id="330" r:id="rId16"/>
    <p:sldId id="331" r:id="rId17"/>
    <p:sldId id="333" r:id="rId18"/>
    <p:sldId id="335" r:id="rId19"/>
    <p:sldId id="336" r:id="rId20"/>
    <p:sldId id="325" r:id="rId21"/>
    <p:sldId id="324" r:id="rId22"/>
    <p:sldId id="327" r:id="rId23"/>
    <p:sldId id="337" r:id="rId24"/>
    <p:sldId id="296" r:id="rId25"/>
    <p:sldId id="338" r:id="rId26"/>
    <p:sldId id="265" r:id="rId27"/>
    <p:sldId id="26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EAC02E-6F43-4093-886D-2DE03761AD3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C47FD2-8FAA-40CD-AEAF-1FB62B753B3D}">
      <dgm:prSet phldrT="[Text]" custT="1"/>
      <dgm:spPr/>
      <dgm:t>
        <a:bodyPr/>
        <a:lstStyle/>
        <a:p>
          <a:r>
            <a:rPr lang="en-US" sz="3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পুষ্টি</a:t>
          </a:r>
          <a:r>
            <a: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endParaRPr lang="en-US" sz="36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37A528-4227-42FF-BF6F-E66F115E0D56}" type="parTrans" cxnId="{E223E715-3FCA-4B2E-A007-54C92A1D4221}">
      <dgm:prSet/>
      <dgm:spPr/>
      <dgm:t>
        <a:bodyPr/>
        <a:lstStyle/>
        <a:p>
          <a:endParaRPr lang="en-US" sz="3200" b="1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543994-95BA-41A6-A6AE-D81CEE07FE0D}" type="sibTrans" cxnId="{E223E715-3FCA-4B2E-A007-54C92A1D4221}">
      <dgm:prSet/>
      <dgm:spPr/>
      <dgm:t>
        <a:bodyPr/>
        <a:lstStyle/>
        <a:p>
          <a:endParaRPr lang="en-US" sz="3200" b="1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2FF11E-9E63-4A29-A9B2-7E6177425437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</a:p>
      </dgm:t>
    </dgm:pt>
    <dgm:pt modelId="{56A0C1FA-F3EA-497A-8705-1923B5C3EDA9}" type="parTrans" cxnId="{C9DED5D2-51EE-4BA2-A48A-F52DB1AA58FA}">
      <dgm:prSet/>
      <dgm:spPr/>
      <dgm:t>
        <a:bodyPr/>
        <a:lstStyle/>
        <a:p>
          <a:endParaRPr lang="en-US" sz="3200" b="1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DEB5D7-79CA-4E26-BC5E-AF4E530B2FC9}" type="sibTrans" cxnId="{C9DED5D2-51EE-4BA2-A48A-F52DB1AA58FA}">
      <dgm:prSet/>
      <dgm:spPr/>
      <dgm:t>
        <a:bodyPr/>
        <a:lstStyle/>
        <a:p>
          <a:endParaRPr lang="en-US" sz="3200" b="1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FDD24E-983A-40A8-84F0-5BEBD7352C2F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</a:p>
      </dgm:t>
    </dgm:pt>
    <dgm:pt modelId="{69FFC036-EA27-4A1B-BF30-4B91D5D97CC4}" type="parTrans" cxnId="{3CFF6E6C-33B3-4370-AC51-D61C548DCC8D}">
      <dgm:prSet/>
      <dgm:spPr/>
      <dgm:t>
        <a:bodyPr/>
        <a:lstStyle/>
        <a:p>
          <a:endParaRPr lang="en-US" sz="3200" b="1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7B6E7C-23CA-436A-B38E-43A77E03A558}" type="sibTrans" cxnId="{3CFF6E6C-33B3-4370-AC51-D61C548DCC8D}">
      <dgm:prSet/>
      <dgm:spPr/>
      <dgm:t>
        <a:bodyPr/>
        <a:lstStyle/>
        <a:p>
          <a:endParaRPr lang="en-US" sz="3200" b="1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DC32D7-469B-43B0-9741-98ED8B20C9FE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 ও খনিজ লবণ</a:t>
          </a:r>
        </a:p>
      </dgm:t>
    </dgm:pt>
    <dgm:pt modelId="{A3D2A7BD-EA38-4A4A-9B31-45C1B56BD67B}" type="parTrans" cxnId="{911AAB4C-37DE-4D75-A127-F431807064B2}">
      <dgm:prSet/>
      <dgm:spPr/>
      <dgm:t>
        <a:bodyPr/>
        <a:lstStyle/>
        <a:p>
          <a:endParaRPr lang="en-US" sz="3200" b="1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42F772-56BB-4772-BE03-5C51D3507E99}" type="sibTrans" cxnId="{911AAB4C-37DE-4D75-A127-F431807064B2}">
      <dgm:prSet/>
      <dgm:spPr/>
      <dgm:t>
        <a:bodyPr/>
        <a:lstStyle/>
        <a:p>
          <a:endParaRPr lang="en-US" sz="3200" b="1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FBFBED-CD43-4608-9DEC-4FB27EFADA23}">
      <dgm:prSet phldrT="[Text]" custT="1"/>
      <dgm:spPr>
        <a:solidFill>
          <a:srgbClr val="FF3399"/>
        </a:solidFill>
      </dgm:spPr>
      <dgm:t>
        <a:bodyPr/>
        <a:lstStyle/>
        <a:p>
          <a:r>
            <a: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</a:p>
      </dgm:t>
    </dgm:pt>
    <dgm:pt modelId="{3B36BE91-A3FE-4DD6-956A-D10E342A61DB}" type="parTrans" cxnId="{1560CA44-BABF-46A2-A706-6369FDB2A7F4}">
      <dgm:prSet/>
      <dgm:spPr/>
      <dgm:t>
        <a:bodyPr/>
        <a:lstStyle/>
        <a:p>
          <a:endParaRPr lang="en-US" sz="3200" b="1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9CD9CD-31AB-4C92-BA43-A1B2579AC868}" type="sibTrans" cxnId="{1560CA44-BABF-46A2-A706-6369FDB2A7F4}">
      <dgm:prSet/>
      <dgm:spPr/>
      <dgm:t>
        <a:bodyPr/>
        <a:lstStyle/>
        <a:p>
          <a:endParaRPr lang="en-US" sz="3200" b="1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3C7A4F-8A50-42FE-9F43-F1654688E5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চর্বি</a:t>
          </a:r>
        </a:p>
      </dgm:t>
    </dgm:pt>
    <dgm:pt modelId="{890C4FA8-E35B-4BEA-9A11-D82DAC7963F9}" type="parTrans" cxnId="{B5A0244E-55AB-4D0F-AEFB-70F086371252}">
      <dgm:prSet/>
      <dgm:spPr/>
      <dgm:t>
        <a:bodyPr/>
        <a:lstStyle/>
        <a:p>
          <a:endParaRPr lang="en-US" sz="3200" b="1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2C9284-AAC6-4034-AA97-353AACC7F38B}" type="sibTrans" cxnId="{B5A0244E-55AB-4D0F-AEFB-70F086371252}">
      <dgm:prSet/>
      <dgm:spPr/>
      <dgm:t>
        <a:bodyPr/>
        <a:lstStyle/>
        <a:p>
          <a:endParaRPr lang="en-US" sz="3200" b="1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AB7174-5EFD-4D0F-B4AE-1A8006EFE9D8}" type="pres">
      <dgm:prSet presAssocID="{F4EAC02E-6F43-4093-886D-2DE03761AD3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AE8A5C-C266-4B20-9299-855077F8AFE3}" type="pres">
      <dgm:prSet presAssocID="{42C47FD2-8FAA-40CD-AEAF-1FB62B753B3D}" presName="centerShape" presStyleLbl="node0" presStyleIdx="0" presStyleCnt="1"/>
      <dgm:spPr/>
      <dgm:t>
        <a:bodyPr/>
        <a:lstStyle/>
        <a:p>
          <a:endParaRPr lang="en-US"/>
        </a:p>
      </dgm:t>
    </dgm:pt>
    <dgm:pt modelId="{9278B79C-CCD5-4388-AF55-D83615113B8B}" type="pres">
      <dgm:prSet presAssocID="{B32FF11E-9E63-4A29-A9B2-7E6177425437}" presName="node" presStyleLbl="node1" presStyleIdx="0" presStyleCnt="5" custScaleX="144037" custScaleY="129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A33BE-C9FE-49AF-8D58-171200121815}" type="pres">
      <dgm:prSet presAssocID="{B32FF11E-9E63-4A29-A9B2-7E6177425437}" presName="dummy" presStyleCnt="0"/>
      <dgm:spPr/>
    </dgm:pt>
    <dgm:pt modelId="{E300F024-0A1B-4728-A061-39D00BEF7DCE}" type="pres">
      <dgm:prSet presAssocID="{F5DEB5D7-79CA-4E26-BC5E-AF4E530B2FC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1F091CD-840E-4D17-A4C8-A71D5E4B067E}" type="pres">
      <dgm:prSet presAssocID="{C5FDD24E-983A-40A8-84F0-5BEBD7352C2F}" presName="node" presStyleLbl="node1" presStyleIdx="1" presStyleCnt="5" custScaleX="145644" custScaleY="129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23B48-8937-486D-AC78-4AA6A62AF336}" type="pres">
      <dgm:prSet presAssocID="{C5FDD24E-983A-40A8-84F0-5BEBD7352C2F}" presName="dummy" presStyleCnt="0"/>
      <dgm:spPr/>
    </dgm:pt>
    <dgm:pt modelId="{29FEAFFE-247D-4248-8D3F-47093B183D37}" type="pres">
      <dgm:prSet presAssocID="{8B7B6E7C-23CA-436A-B38E-43A77E03A55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4E429704-D433-45C2-A497-85AF8AD8E4CA}" type="pres">
      <dgm:prSet presAssocID="{CD3C7A4F-8A50-42FE-9F43-F1654688E576}" presName="node" presStyleLbl="node1" presStyleIdx="2" presStyleCnt="5" custScaleX="136530" custScaleY="124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E2848-7E49-4F74-BC9E-58A89BF549A6}" type="pres">
      <dgm:prSet presAssocID="{CD3C7A4F-8A50-42FE-9F43-F1654688E576}" presName="dummy" presStyleCnt="0"/>
      <dgm:spPr/>
    </dgm:pt>
    <dgm:pt modelId="{8FA13BB3-96A3-4299-A364-CF8D9E18D3D7}" type="pres">
      <dgm:prSet presAssocID="{DC2C9284-AAC6-4034-AA97-353AACC7F38B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E6CFC5E-E38F-4FDF-82B4-B0E1A8209789}" type="pres">
      <dgm:prSet presAssocID="{EDDC32D7-469B-43B0-9741-98ED8B20C9FE}" presName="node" presStyleLbl="node1" presStyleIdx="3" presStyleCnt="5" custScaleX="160389" custScaleY="127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E4982-E78E-4B59-8E6F-C00A7C9E89CB}" type="pres">
      <dgm:prSet presAssocID="{EDDC32D7-469B-43B0-9741-98ED8B20C9FE}" presName="dummy" presStyleCnt="0"/>
      <dgm:spPr/>
    </dgm:pt>
    <dgm:pt modelId="{929BEE0D-1A83-4838-9BB0-2D2796BA24F2}" type="pres">
      <dgm:prSet presAssocID="{7242F772-56BB-4772-BE03-5C51D3507E9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E56B234-63C1-403B-9830-11381C19416E}" type="pres">
      <dgm:prSet presAssocID="{49FBFBED-CD43-4608-9DEC-4FB27EFADA23}" presName="node" presStyleLbl="node1" presStyleIdx="4" presStyleCnt="5" custScaleX="136530" custScaleY="124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FB9D0-3384-4329-88EB-3899E7BB1855}" type="pres">
      <dgm:prSet presAssocID="{49FBFBED-CD43-4608-9DEC-4FB27EFADA23}" presName="dummy" presStyleCnt="0"/>
      <dgm:spPr/>
    </dgm:pt>
    <dgm:pt modelId="{34D3C1B6-EDF0-42F1-9A90-78F0A2F1FB82}" type="pres">
      <dgm:prSet presAssocID="{5D9CD9CD-31AB-4C92-BA43-A1B2579AC868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9BECF6F-14D9-480D-8CEF-4CD788727C05}" type="presOf" srcId="{5D9CD9CD-31AB-4C92-BA43-A1B2579AC868}" destId="{34D3C1B6-EDF0-42F1-9A90-78F0A2F1FB82}" srcOrd="0" destOrd="0" presId="urn:microsoft.com/office/officeart/2005/8/layout/radial6"/>
    <dgm:cxn modelId="{6CFB6D5A-D27D-47E9-B930-A33C02B80B83}" type="presOf" srcId="{B32FF11E-9E63-4A29-A9B2-7E6177425437}" destId="{9278B79C-CCD5-4388-AF55-D83615113B8B}" srcOrd="0" destOrd="0" presId="urn:microsoft.com/office/officeart/2005/8/layout/radial6"/>
    <dgm:cxn modelId="{E24745A3-C3BE-4E05-A619-B42321E1A024}" type="presOf" srcId="{F5DEB5D7-79CA-4E26-BC5E-AF4E530B2FC9}" destId="{E300F024-0A1B-4728-A061-39D00BEF7DCE}" srcOrd="0" destOrd="0" presId="urn:microsoft.com/office/officeart/2005/8/layout/radial6"/>
    <dgm:cxn modelId="{1560CA44-BABF-46A2-A706-6369FDB2A7F4}" srcId="{42C47FD2-8FAA-40CD-AEAF-1FB62B753B3D}" destId="{49FBFBED-CD43-4608-9DEC-4FB27EFADA23}" srcOrd="4" destOrd="0" parTransId="{3B36BE91-A3FE-4DD6-956A-D10E342A61DB}" sibTransId="{5D9CD9CD-31AB-4C92-BA43-A1B2579AC868}"/>
    <dgm:cxn modelId="{38B63C27-7D40-430D-B964-09F5ACD93116}" type="presOf" srcId="{F4EAC02E-6F43-4093-886D-2DE03761AD32}" destId="{A4AB7174-5EFD-4D0F-B4AE-1A8006EFE9D8}" srcOrd="0" destOrd="0" presId="urn:microsoft.com/office/officeart/2005/8/layout/radial6"/>
    <dgm:cxn modelId="{E223E715-3FCA-4B2E-A007-54C92A1D4221}" srcId="{F4EAC02E-6F43-4093-886D-2DE03761AD32}" destId="{42C47FD2-8FAA-40CD-AEAF-1FB62B753B3D}" srcOrd="0" destOrd="0" parTransId="{B537A528-4227-42FF-BF6F-E66F115E0D56}" sibTransId="{09543994-95BA-41A6-A6AE-D81CEE07FE0D}"/>
    <dgm:cxn modelId="{3C05D882-3724-4A94-9244-0C6BCE01BE03}" type="presOf" srcId="{CD3C7A4F-8A50-42FE-9F43-F1654688E576}" destId="{4E429704-D433-45C2-A497-85AF8AD8E4CA}" srcOrd="0" destOrd="0" presId="urn:microsoft.com/office/officeart/2005/8/layout/radial6"/>
    <dgm:cxn modelId="{C8F35035-22B5-4F7F-B4CC-50638F5F055F}" type="presOf" srcId="{8B7B6E7C-23CA-436A-B38E-43A77E03A558}" destId="{29FEAFFE-247D-4248-8D3F-47093B183D37}" srcOrd="0" destOrd="0" presId="urn:microsoft.com/office/officeart/2005/8/layout/radial6"/>
    <dgm:cxn modelId="{911AAB4C-37DE-4D75-A127-F431807064B2}" srcId="{42C47FD2-8FAA-40CD-AEAF-1FB62B753B3D}" destId="{EDDC32D7-469B-43B0-9741-98ED8B20C9FE}" srcOrd="3" destOrd="0" parTransId="{A3D2A7BD-EA38-4A4A-9B31-45C1B56BD67B}" sibTransId="{7242F772-56BB-4772-BE03-5C51D3507E99}"/>
    <dgm:cxn modelId="{B5A0244E-55AB-4D0F-AEFB-70F086371252}" srcId="{42C47FD2-8FAA-40CD-AEAF-1FB62B753B3D}" destId="{CD3C7A4F-8A50-42FE-9F43-F1654688E576}" srcOrd="2" destOrd="0" parTransId="{890C4FA8-E35B-4BEA-9A11-D82DAC7963F9}" sibTransId="{DC2C9284-AAC6-4034-AA97-353AACC7F38B}"/>
    <dgm:cxn modelId="{D550A1F8-0361-402D-89DA-F8FADFFB5A2C}" type="presOf" srcId="{42C47FD2-8FAA-40CD-AEAF-1FB62B753B3D}" destId="{CCAE8A5C-C266-4B20-9299-855077F8AFE3}" srcOrd="0" destOrd="0" presId="urn:microsoft.com/office/officeart/2005/8/layout/radial6"/>
    <dgm:cxn modelId="{622BA67D-13DF-44E0-BAC9-1D2786CB6140}" type="presOf" srcId="{EDDC32D7-469B-43B0-9741-98ED8B20C9FE}" destId="{EE6CFC5E-E38F-4FDF-82B4-B0E1A8209789}" srcOrd="0" destOrd="0" presId="urn:microsoft.com/office/officeart/2005/8/layout/radial6"/>
    <dgm:cxn modelId="{5A5C4A05-2DD8-4505-AC3B-73177133A695}" type="presOf" srcId="{49FBFBED-CD43-4608-9DEC-4FB27EFADA23}" destId="{1E56B234-63C1-403B-9830-11381C19416E}" srcOrd="0" destOrd="0" presId="urn:microsoft.com/office/officeart/2005/8/layout/radial6"/>
    <dgm:cxn modelId="{FAD1C0E5-02FB-467D-ADD7-2747D49F57C4}" type="presOf" srcId="{7242F772-56BB-4772-BE03-5C51D3507E99}" destId="{929BEE0D-1A83-4838-9BB0-2D2796BA24F2}" srcOrd="0" destOrd="0" presId="urn:microsoft.com/office/officeart/2005/8/layout/radial6"/>
    <dgm:cxn modelId="{3CFF6E6C-33B3-4370-AC51-D61C548DCC8D}" srcId="{42C47FD2-8FAA-40CD-AEAF-1FB62B753B3D}" destId="{C5FDD24E-983A-40A8-84F0-5BEBD7352C2F}" srcOrd="1" destOrd="0" parTransId="{69FFC036-EA27-4A1B-BF30-4B91D5D97CC4}" sibTransId="{8B7B6E7C-23CA-436A-B38E-43A77E03A558}"/>
    <dgm:cxn modelId="{886BC1C3-3BA9-4DD6-8DE2-DFF47F76D7EA}" type="presOf" srcId="{C5FDD24E-983A-40A8-84F0-5BEBD7352C2F}" destId="{41F091CD-840E-4D17-A4C8-A71D5E4B067E}" srcOrd="0" destOrd="0" presId="urn:microsoft.com/office/officeart/2005/8/layout/radial6"/>
    <dgm:cxn modelId="{67BA22EB-0753-42C1-9587-96787FB8C9EC}" type="presOf" srcId="{DC2C9284-AAC6-4034-AA97-353AACC7F38B}" destId="{8FA13BB3-96A3-4299-A364-CF8D9E18D3D7}" srcOrd="0" destOrd="0" presId="urn:microsoft.com/office/officeart/2005/8/layout/radial6"/>
    <dgm:cxn modelId="{C9DED5D2-51EE-4BA2-A48A-F52DB1AA58FA}" srcId="{42C47FD2-8FAA-40CD-AEAF-1FB62B753B3D}" destId="{B32FF11E-9E63-4A29-A9B2-7E6177425437}" srcOrd="0" destOrd="0" parTransId="{56A0C1FA-F3EA-497A-8705-1923B5C3EDA9}" sibTransId="{F5DEB5D7-79CA-4E26-BC5E-AF4E530B2FC9}"/>
    <dgm:cxn modelId="{514648F5-5D69-460A-9E39-B9F837B0CBBD}" type="presParOf" srcId="{A4AB7174-5EFD-4D0F-B4AE-1A8006EFE9D8}" destId="{CCAE8A5C-C266-4B20-9299-855077F8AFE3}" srcOrd="0" destOrd="0" presId="urn:microsoft.com/office/officeart/2005/8/layout/radial6"/>
    <dgm:cxn modelId="{F479D8D1-EE3E-4E88-AE1A-BEB468474FF3}" type="presParOf" srcId="{A4AB7174-5EFD-4D0F-B4AE-1A8006EFE9D8}" destId="{9278B79C-CCD5-4388-AF55-D83615113B8B}" srcOrd="1" destOrd="0" presId="urn:microsoft.com/office/officeart/2005/8/layout/radial6"/>
    <dgm:cxn modelId="{76C315B0-1DF2-4AA4-909E-7709B20D3A77}" type="presParOf" srcId="{A4AB7174-5EFD-4D0F-B4AE-1A8006EFE9D8}" destId="{C7AA33BE-C9FE-49AF-8D58-171200121815}" srcOrd="2" destOrd="0" presId="urn:microsoft.com/office/officeart/2005/8/layout/radial6"/>
    <dgm:cxn modelId="{775D1AA4-FE06-4096-8AEF-1DC803269A3F}" type="presParOf" srcId="{A4AB7174-5EFD-4D0F-B4AE-1A8006EFE9D8}" destId="{E300F024-0A1B-4728-A061-39D00BEF7DCE}" srcOrd="3" destOrd="0" presId="urn:microsoft.com/office/officeart/2005/8/layout/radial6"/>
    <dgm:cxn modelId="{EA93E33F-1ABC-4482-A8A9-7956CFECCA60}" type="presParOf" srcId="{A4AB7174-5EFD-4D0F-B4AE-1A8006EFE9D8}" destId="{41F091CD-840E-4D17-A4C8-A71D5E4B067E}" srcOrd="4" destOrd="0" presId="urn:microsoft.com/office/officeart/2005/8/layout/radial6"/>
    <dgm:cxn modelId="{F3F9A731-3D9D-4E3A-90C8-14337E4C0203}" type="presParOf" srcId="{A4AB7174-5EFD-4D0F-B4AE-1A8006EFE9D8}" destId="{08323B48-8937-486D-AC78-4AA6A62AF336}" srcOrd="5" destOrd="0" presId="urn:microsoft.com/office/officeart/2005/8/layout/radial6"/>
    <dgm:cxn modelId="{6528EA88-84E5-490A-B651-9C5EE2A3C7FF}" type="presParOf" srcId="{A4AB7174-5EFD-4D0F-B4AE-1A8006EFE9D8}" destId="{29FEAFFE-247D-4248-8D3F-47093B183D37}" srcOrd="6" destOrd="0" presId="urn:microsoft.com/office/officeart/2005/8/layout/radial6"/>
    <dgm:cxn modelId="{5E74EA12-2D13-4C08-8921-069AC13BD44E}" type="presParOf" srcId="{A4AB7174-5EFD-4D0F-B4AE-1A8006EFE9D8}" destId="{4E429704-D433-45C2-A497-85AF8AD8E4CA}" srcOrd="7" destOrd="0" presId="urn:microsoft.com/office/officeart/2005/8/layout/radial6"/>
    <dgm:cxn modelId="{120ADCFB-2E4D-4C32-8D80-812EBA4BF517}" type="presParOf" srcId="{A4AB7174-5EFD-4D0F-B4AE-1A8006EFE9D8}" destId="{B7DE2848-7E49-4F74-BC9E-58A89BF549A6}" srcOrd="8" destOrd="0" presId="urn:microsoft.com/office/officeart/2005/8/layout/radial6"/>
    <dgm:cxn modelId="{22B052C5-4829-4CA6-8C5C-A66B0FA4B28A}" type="presParOf" srcId="{A4AB7174-5EFD-4D0F-B4AE-1A8006EFE9D8}" destId="{8FA13BB3-96A3-4299-A364-CF8D9E18D3D7}" srcOrd="9" destOrd="0" presId="urn:microsoft.com/office/officeart/2005/8/layout/radial6"/>
    <dgm:cxn modelId="{CEFED5BD-B7FA-4C61-9999-4748CA2526B1}" type="presParOf" srcId="{A4AB7174-5EFD-4D0F-B4AE-1A8006EFE9D8}" destId="{EE6CFC5E-E38F-4FDF-82B4-B0E1A8209789}" srcOrd="10" destOrd="0" presId="urn:microsoft.com/office/officeart/2005/8/layout/radial6"/>
    <dgm:cxn modelId="{C8DC6CC9-3F19-46EA-8E19-B35676AB104E}" type="presParOf" srcId="{A4AB7174-5EFD-4D0F-B4AE-1A8006EFE9D8}" destId="{792E4982-E78E-4B59-8E6F-C00A7C9E89CB}" srcOrd="11" destOrd="0" presId="urn:microsoft.com/office/officeart/2005/8/layout/radial6"/>
    <dgm:cxn modelId="{AC2EA728-80F0-43F8-AC5C-796BEE553B8B}" type="presParOf" srcId="{A4AB7174-5EFD-4D0F-B4AE-1A8006EFE9D8}" destId="{929BEE0D-1A83-4838-9BB0-2D2796BA24F2}" srcOrd="12" destOrd="0" presId="urn:microsoft.com/office/officeart/2005/8/layout/radial6"/>
    <dgm:cxn modelId="{9F5D615E-9698-4E06-B2DA-517E0F94C96D}" type="presParOf" srcId="{A4AB7174-5EFD-4D0F-B4AE-1A8006EFE9D8}" destId="{1E56B234-63C1-403B-9830-11381C19416E}" srcOrd="13" destOrd="0" presId="urn:microsoft.com/office/officeart/2005/8/layout/radial6"/>
    <dgm:cxn modelId="{77359680-C721-4010-9320-D309D7009618}" type="presParOf" srcId="{A4AB7174-5EFD-4D0F-B4AE-1A8006EFE9D8}" destId="{AF1FB9D0-3384-4329-88EB-3899E7BB1855}" srcOrd="14" destOrd="0" presId="urn:microsoft.com/office/officeart/2005/8/layout/radial6"/>
    <dgm:cxn modelId="{283E8578-DC73-4AF9-800E-B8D5F975B1DD}" type="presParOf" srcId="{A4AB7174-5EFD-4D0F-B4AE-1A8006EFE9D8}" destId="{34D3C1B6-EDF0-42F1-9A90-78F0A2F1FB82}" srcOrd="15" destOrd="0" presId="urn:microsoft.com/office/officeart/2005/8/layout/radial6"/>
  </dgm:cxnLst>
  <dgm:bg/>
  <dgm:whole>
    <a:ln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7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7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10" Type="http://schemas.openxmlformats.org/officeDocument/2006/relationships/image" Target="../media/image4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88017\Pictures\ab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88017\Pictures\x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09600"/>
            <a:ext cx="6096000" cy="58674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0" y="1600200"/>
            <a:ext cx="6096000" cy="2971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সবাইকে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স্বাগত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609600"/>
            <a:ext cx="6019800" cy="152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 কী?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2438400"/>
            <a:ext cx="8826305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পুষ্টি হলো জীব দেহের বৃদ্ধি ও বেঁচে থাকার জন্য প্রয়োজনীয় সকল উপাদান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0" y="762000"/>
            <a:ext cx="2133600" cy="1752600"/>
          </a:xfrm>
          <a:prstGeom prst="ellips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 উৎস 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09800" y="3200400"/>
            <a:ext cx="2133600" cy="1981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উদ্ভিজ উৎস 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67400" y="3124200"/>
            <a:ext cx="2106638" cy="2057399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প্রাণীজ 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  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467099" y="2476501"/>
            <a:ext cx="1066802" cy="838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5372099" y="2324101"/>
            <a:ext cx="1066802" cy="990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3704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961DFE8-B9EB-40DF-A90C-0E874BD22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0"/>
            <a:ext cx="2104996" cy="167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AA168C0-E012-42C4-8818-46410F6997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66" r="15522"/>
          <a:stretch/>
        </p:blipFill>
        <p:spPr>
          <a:xfrm>
            <a:off x="2286000" y="838200"/>
            <a:ext cx="1961903" cy="1371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9F5366A-DED0-4792-87A8-109934E04A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49"/>
          <a:stretch/>
        </p:blipFill>
        <p:spPr>
          <a:xfrm>
            <a:off x="6781800" y="3200400"/>
            <a:ext cx="1984921" cy="167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E905F63-82F4-470E-8F63-BDD0A47E53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905" y="990600"/>
            <a:ext cx="1598090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48782A3-996C-415C-95D9-E8FF065895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38" y="943645"/>
            <a:ext cx="2406161" cy="12661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9BC3105-44BD-4380-80A9-95A5F1DE1C0F}"/>
              </a:ext>
            </a:extLst>
          </p:cNvPr>
          <p:cNvSpPr txBox="1"/>
          <p:nvPr/>
        </p:nvSpPr>
        <p:spPr>
          <a:xfrm>
            <a:off x="609600" y="2362200"/>
            <a:ext cx="1295399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ঘি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6594AB-0874-46D4-B7BF-C33F46657E36}"/>
              </a:ext>
            </a:extLst>
          </p:cNvPr>
          <p:cNvSpPr txBox="1"/>
          <p:nvPr/>
        </p:nvSpPr>
        <p:spPr>
          <a:xfrm>
            <a:off x="5029200" y="2209800"/>
            <a:ext cx="16764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81A021F-1B45-499E-9B5B-CA3899244CE1}"/>
              </a:ext>
            </a:extLst>
          </p:cNvPr>
          <p:cNvSpPr txBox="1"/>
          <p:nvPr/>
        </p:nvSpPr>
        <p:spPr>
          <a:xfrm>
            <a:off x="2590800" y="2209800"/>
            <a:ext cx="15240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9227C71-FC0D-4D6B-8E8E-428BE688BA54}"/>
              </a:ext>
            </a:extLst>
          </p:cNvPr>
          <p:cNvSpPr txBox="1"/>
          <p:nvPr/>
        </p:nvSpPr>
        <p:spPr>
          <a:xfrm>
            <a:off x="7239000" y="2057400"/>
            <a:ext cx="14478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1536E56-750B-4CF8-BB37-2E2E05BAFD7B}"/>
              </a:ext>
            </a:extLst>
          </p:cNvPr>
          <p:cNvSpPr txBox="1"/>
          <p:nvPr/>
        </p:nvSpPr>
        <p:spPr>
          <a:xfrm>
            <a:off x="304800" y="4953000"/>
            <a:ext cx="16764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77E57EF-D740-4053-9789-F1A0361B7685}"/>
              </a:ext>
            </a:extLst>
          </p:cNvPr>
          <p:cNvSpPr txBox="1"/>
          <p:nvPr/>
        </p:nvSpPr>
        <p:spPr>
          <a:xfrm>
            <a:off x="4191000" y="4953000"/>
            <a:ext cx="28194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81200" y="3200401"/>
            <a:ext cx="2503316" cy="2398930"/>
            <a:chOff x="1981200" y="3200401"/>
            <a:chExt cx="2503316" cy="2398930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4AB5AD5A-A6A9-46D1-98ED-7D95E69B8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951" y="3200401"/>
              <a:ext cx="2055565" cy="16764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229B4945-B30C-401A-82DA-E1A989CF8D2B}"/>
                </a:ext>
              </a:extLst>
            </p:cNvPr>
            <p:cNvSpPr txBox="1"/>
            <p:nvPr/>
          </p:nvSpPr>
          <p:spPr>
            <a:xfrm>
              <a:off x="1981200" y="4953000"/>
              <a:ext cx="2209800" cy="64633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860E0CE-7B6F-4A21-9723-0B4D4835AF1A}"/>
              </a:ext>
            </a:extLst>
          </p:cNvPr>
          <p:cNvSpPr txBox="1"/>
          <p:nvPr/>
        </p:nvSpPr>
        <p:spPr>
          <a:xfrm>
            <a:off x="7042986" y="4953000"/>
            <a:ext cx="210101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E1A29E5-0169-471B-9B08-9E641B13F4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60" y="838201"/>
            <a:ext cx="1714500" cy="1600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2461F60-DBB0-4A13-8A3A-C7A07B69820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77" r="4445" b="11887"/>
          <a:stretch/>
        </p:blipFill>
        <p:spPr>
          <a:xfrm>
            <a:off x="4724400" y="3200401"/>
            <a:ext cx="1979515" cy="1676399"/>
          </a:xfrm>
          <a:prstGeom prst="rect">
            <a:avLst/>
          </a:prstGeom>
        </p:spPr>
      </p:pic>
      <p:sp>
        <p:nvSpPr>
          <p:cNvPr id="26" name="Flowchart: Alternate Process 25"/>
          <p:cNvSpPr/>
          <p:nvPr/>
        </p:nvSpPr>
        <p:spPr>
          <a:xfrm>
            <a:off x="0" y="0"/>
            <a:ext cx="9144000" cy="7620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2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নিচের কোন কোন খাবারগুলো  উদ্ভিদ থেকে পাই?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5715000"/>
            <a:ext cx="75438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ভাত, আলু,ফুলকপি,পাউরুটি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5313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1" grpId="0" animBg="1"/>
      <p:bldP spid="26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961DFE8-B9EB-40DF-A90C-0E874BD22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0"/>
            <a:ext cx="2104996" cy="160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AA168C0-E012-42C4-8818-46410F6997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66" r="15522"/>
          <a:stretch/>
        </p:blipFill>
        <p:spPr>
          <a:xfrm>
            <a:off x="2286000" y="838200"/>
            <a:ext cx="1961903" cy="1371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9F5366A-DED0-4792-87A8-109934E04A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49"/>
          <a:stretch/>
        </p:blipFill>
        <p:spPr>
          <a:xfrm>
            <a:off x="6781800" y="3200400"/>
            <a:ext cx="1984921" cy="167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E905F63-82F4-470E-8F63-BDD0A47E53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905" y="990600"/>
            <a:ext cx="1598090" cy="1066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AB5AD5A-A6A9-46D1-98ED-7D95E69B8B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200401"/>
            <a:ext cx="1969916" cy="167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48782A3-996C-415C-95D9-E8FF065895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38" y="943645"/>
            <a:ext cx="2406161" cy="12661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9BC3105-44BD-4380-80A9-95A5F1DE1C0F}"/>
              </a:ext>
            </a:extLst>
          </p:cNvPr>
          <p:cNvSpPr txBox="1"/>
          <p:nvPr/>
        </p:nvSpPr>
        <p:spPr>
          <a:xfrm>
            <a:off x="609600" y="2362200"/>
            <a:ext cx="1295399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ঘি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6594AB-0874-46D4-B7BF-C33F46657E36}"/>
              </a:ext>
            </a:extLst>
          </p:cNvPr>
          <p:cNvSpPr txBox="1"/>
          <p:nvPr/>
        </p:nvSpPr>
        <p:spPr>
          <a:xfrm>
            <a:off x="5029200" y="2209800"/>
            <a:ext cx="16764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81A021F-1B45-499E-9B5B-CA3899244CE1}"/>
              </a:ext>
            </a:extLst>
          </p:cNvPr>
          <p:cNvSpPr txBox="1"/>
          <p:nvPr/>
        </p:nvSpPr>
        <p:spPr>
          <a:xfrm>
            <a:off x="2590800" y="2209800"/>
            <a:ext cx="15240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9227C71-FC0D-4D6B-8E8E-428BE688BA54}"/>
              </a:ext>
            </a:extLst>
          </p:cNvPr>
          <p:cNvSpPr txBox="1"/>
          <p:nvPr/>
        </p:nvSpPr>
        <p:spPr>
          <a:xfrm>
            <a:off x="7239000" y="2057400"/>
            <a:ext cx="14478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1536E56-750B-4CF8-BB37-2E2E05BAFD7B}"/>
              </a:ext>
            </a:extLst>
          </p:cNvPr>
          <p:cNvSpPr txBox="1"/>
          <p:nvPr/>
        </p:nvSpPr>
        <p:spPr>
          <a:xfrm>
            <a:off x="304800" y="4876800"/>
            <a:ext cx="16764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77E57EF-D740-4053-9789-F1A0361B7685}"/>
              </a:ext>
            </a:extLst>
          </p:cNvPr>
          <p:cNvSpPr txBox="1"/>
          <p:nvPr/>
        </p:nvSpPr>
        <p:spPr>
          <a:xfrm>
            <a:off x="4191000" y="4953000"/>
            <a:ext cx="28194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29B4945-B30C-401A-82DA-E1A989CF8D2B}"/>
              </a:ext>
            </a:extLst>
          </p:cNvPr>
          <p:cNvSpPr txBox="1"/>
          <p:nvPr/>
        </p:nvSpPr>
        <p:spPr>
          <a:xfrm>
            <a:off x="1981200" y="4953000"/>
            <a:ext cx="22098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860E0CE-7B6F-4A21-9723-0B4D4835AF1A}"/>
              </a:ext>
            </a:extLst>
          </p:cNvPr>
          <p:cNvSpPr txBox="1"/>
          <p:nvPr/>
        </p:nvSpPr>
        <p:spPr>
          <a:xfrm>
            <a:off x="7042986" y="4953000"/>
            <a:ext cx="210101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E1A29E5-0169-471B-9B08-9E641B13F4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60" y="838201"/>
            <a:ext cx="1714500" cy="1600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2461F60-DBB0-4A13-8A3A-C7A07B69820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77" r="4445" b="11887"/>
          <a:stretch/>
        </p:blipFill>
        <p:spPr>
          <a:xfrm>
            <a:off x="4724400" y="3200401"/>
            <a:ext cx="1979515" cy="167639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0" y="0"/>
            <a:ext cx="9144000" cy="8382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কোন কোন খাবারগুলো  প্রাণী থেকে পাই?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5811560"/>
            <a:ext cx="9144000" cy="104644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ঘি,ডিম,দুধ,মুরগির রোস্ট 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26" name="Flowchart: Alternate Process 25"/>
          <p:cNvSpPr/>
          <p:nvPr/>
        </p:nvSpPr>
        <p:spPr>
          <a:xfrm>
            <a:off x="609600" y="0"/>
            <a:ext cx="7154593" cy="1287194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নিচের কোন কোন খাবারগুলো  উদ্ভিদ থেকে পাই?</a:t>
            </a:r>
          </a:p>
        </p:txBody>
      </p:sp>
    </p:spTree>
    <p:extLst>
      <p:ext uri="{BB962C8B-B14F-4D97-AF65-F5344CB8AC3E}">
        <p14:creationId xmlns="" xmlns:p14="http://schemas.microsoft.com/office/powerpoint/2010/main" val="1165313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8" grpId="0" animBg="1"/>
      <p:bldP spid="19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621BB782-3A8B-4786-9800-15EBA5FF7AE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60104577"/>
              </p:ext>
            </p:extLst>
          </p:nvPr>
        </p:nvGraphicFramePr>
        <p:xfrm>
          <a:off x="152400" y="0"/>
          <a:ext cx="8762999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7349859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534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bn-BD" sz="105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05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210207_1907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066800"/>
            <a:ext cx="3886200" cy="449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04800" y="1066800"/>
            <a:ext cx="464820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মাংসপেশির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ক্ষয়পূরণ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রক্ষণাবেক্ষণে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শিমের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বিচিতে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14400" y="228600"/>
            <a:ext cx="78486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bn-BD" sz="105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05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IMG_20210207_1908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066800"/>
            <a:ext cx="4191000" cy="449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990600"/>
            <a:ext cx="4572000" cy="457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শস্য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জাতীয়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খাদ্য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যেমন</a:t>
            </a:r>
            <a:r>
              <a:rPr lang="en-US" sz="3600" dirty="0" smtClean="0">
                <a:solidFill>
                  <a:srgbClr val="002060"/>
                </a:solidFill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</a:rPr>
              <a:t>ধান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গম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ভুট্টা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ইত্যাদিতে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প্রচুর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পরিমাণে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শর্করা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আছে</a:t>
            </a:r>
            <a:r>
              <a:rPr lang="en-US" sz="3600" dirty="0" smtClean="0">
                <a:solidFill>
                  <a:srgbClr val="002060"/>
                </a:solidFill>
              </a:rPr>
              <a:t>। </a:t>
            </a:r>
            <a:r>
              <a:rPr lang="en-US" sz="3600" dirty="0" err="1" smtClean="0">
                <a:solidFill>
                  <a:srgbClr val="002060"/>
                </a:solidFill>
              </a:rPr>
              <a:t>কাজ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করার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জন্য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প্রয়োজনীয়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শক্তি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আমরা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শর্করা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থেকে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পেয়ে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থাকি</a:t>
            </a:r>
            <a:r>
              <a:rPr lang="en-US" sz="3600" dirty="0" smtClean="0">
                <a:solidFill>
                  <a:srgbClr val="002060"/>
                </a:solidFill>
              </a:rPr>
              <a:t>।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458200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চর্বি</a:t>
            </a:r>
            <a:r>
              <a:rPr lang="bn-BD" sz="105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05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210207_1908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838200"/>
            <a:ext cx="4495799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066800"/>
            <a:ext cx="4343400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জোগায়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গঠনেও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চর্বির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মাখন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পনির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উদ্ভিদজাত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তেলেও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সয়াবিন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সরিষার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নারিকেল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84582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লবন</a:t>
            </a:r>
            <a:r>
              <a:rPr lang="bn-BD" sz="105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05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210207_1909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914400"/>
            <a:ext cx="4267200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838200"/>
            <a:ext cx="4876800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কর্মক্ষম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সুস্হ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শাকসবজিতে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Untitled-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066800"/>
            <a:ext cx="4114800" cy="43434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4800600" cy="45536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হজম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শোষণের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পরিমাণমতো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029199" cy="5943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029200" y="0"/>
            <a:ext cx="4114800" cy="5943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রৌশন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আক্তার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সহকারী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শিক্ষক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গোলাম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মাওলা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সরকারি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প্রাথমিক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বিদ্যালয়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সুবর্ণচর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,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নোয়াখালী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।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2F1802F-49BA-46F0-98A2-D66BCAC14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67486" y="2856914"/>
            <a:ext cx="6248400" cy="534572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1600200"/>
            <a:ext cx="2209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iiii.png">
            <a:extLst>
              <a:ext uri="{FF2B5EF4-FFF2-40B4-BE49-F238E27FC236}">
                <a16:creationId xmlns="" xmlns:a16="http://schemas.microsoft.com/office/drawing/2014/main" id="{78BB9590-C7FB-4E5A-881E-16D459E33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8077" t="15196" r="5594" b="1759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1265" t="16023" r="31086" b="15743"/>
          <a:stretch/>
        </p:blipFill>
        <p:spPr>
          <a:xfrm>
            <a:off x="152400" y="685800"/>
            <a:ext cx="42672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4800600" y="685800"/>
            <a:ext cx="3733800" cy="5181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তোমাদের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পাঠ্যবইয়ের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৪৩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ও  </a:t>
            </a:r>
            <a:r>
              <a:rPr lang="en-US" sz="3200" dirty="0" smtClean="0">
                <a:solidFill>
                  <a:srgbClr val="FFFF00"/>
                </a:solidFill>
              </a:rPr>
              <a:t>৪৪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নং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পৃষ্ঠা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খোল</a:t>
            </a:r>
            <a:r>
              <a:rPr lang="en-US" sz="3200" dirty="0" smtClean="0">
                <a:solidFill>
                  <a:srgbClr val="FFFF00"/>
                </a:solidFill>
              </a:rPr>
              <a:t>। </a:t>
            </a:r>
            <a:r>
              <a:rPr lang="en-US" sz="3200" dirty="0" err="1" smtClean="0">
                <a:solidFill>
                  <a:srgbClr val="FFFF00"/>
                </a:solidFill>
              </a:rPr>
              <a:t>আর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আমরা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এতক্ষণ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যা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কিছু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আলোচনা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করলাম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তারসাথে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একটু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মিলিয়ে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নাও</a:t>
            </a:r>
            <a:r>
              <a:rPr lang="en-US" sz="3200" dirty="0" smtClean="0">
                <a:solidFill>
                  <a:srgbClr val="FFFF00"/>
                </a:solidFill>
              </a:rPr>
              <a:t>।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ass-3 Science - (BDeBooks.com)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ass-3 Science - (BDeBooks.com)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0"/>
            <a:ext cx="4191000" cy="1905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দলীয়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কাজ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3" name="Picture 2" descr="download.png">
            <a:extLst>
              <a:ext uri="{FF2B5EF4-FFF2-40B4-BE49-F238E27FC236}">
                <a16:creationId xmlns="" xmlns:a16="http://schemas.microsoft.com/office/drawing/2014/main" id="{6AC32C3F-C06B-42DF-AD78-F4AE07ED4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67000" cy="198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8"/>
          <p:cNvGrpSpPr/>
          <p:nvPr/>
        </p:nvGrpSpPr>
        <p:grpSpPr>
          <a:xfrm>
            <a:off x="7086600" y="304800"/>
            <a:ext cx="1828800" cy="1295400"/>
            <a:chOff x="502465" y="272955"/>
            <a:chExt cx="2123577" cy="8461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726" t="3238" b="7926"/>
            <a:stretch/>
          </p:blipFill>
          <p:spPr>
            <a:xfrm>
              <a:off x="1310185" y="272955"/>
              <a:ext cx="1315857" cy="84616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464" r="17767"/>
            <a:stretch/>
          </p:blipFill>
          <p:spPr>
            <a:xfrm>
              <a:off x="502465" y="272955"/>
              <a:ext cx="807720" cy="82607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2057400"/>
            <a:ext cx="9144000" cy="3733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১। </a:t>
            </a:r>
            <a:r>
              <a:rPr lang="en-US" sz="4000" dirty="0" err="1" smtClean="0">
                <a:solidFill>
                  <a:srgbClr val="002060"/>
                </a:solidFill>
              </a:rPr>
              <a:t>খাদ্য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</a:rPr>
              <a:t>? </a:t>
            </a:r>
            <a:r>
              <a:rPr lang="en-US" sz="4000" dirty="0" err="1" smtClean="0">
                <a:solidFill>
                  <a:srgbClr val="002060"/>
                </a:solidFill>
              </a:rPr>
              <a:t>খাদ্যের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শ্রেণিবিভাগ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কয়টি</a:t>
            </a:r>
            <a:r>
              <a:rPr lang="en-US" sz="4000" dirty="0" smtClean="0">
                <a:solidFill>
                  <a:srgbClr val="002060"/>
                </a:solidFill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</a:rPr>
              <a:t>কি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কি</a:t>
            </a:r>
            <a:r>
              <a:rPr lang="en-US" sz="4000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২। </a:t>
            </a:r>
            <a:r>
              <a:rPr lang="en-US" sz="4000" dirty="0" err="1" smtClean="0">
                <a:solidFill>
                  <a:srgbClr val="002060"/>
                </a:solidFill>
              </a:rPr>
              <a:t>পুষ্টি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</a:rPr>
              <a:t>? </a:t>
            </a:r>
            <a:r>
              <a:rPr lang="en-US" sz="4000" dirty="0" err="1" smtClean="0">
                <a:solidFill>
                  <a:srgbClr val="002060"/>
                </a:solidFill>
              </a:rPr>
              <a:t>পুষ্টি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উপাদানগুলোর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নাম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লেখ</a:t>
            </a:r>
            <a:r>
              <a:rPr lang="en-US" sz="4000" dirty="0" smtClean="0">
                <a:solidFill>
                  <a:srgbClr val="002060"/>
                </a:solidFill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95582398"/>
              </p:ext>
            </p:extLst>
          </p:nvPr>
        </p:nvGraphicFramePr>
        <p:xfrm>
          <a:off x="1" y="1981200"/>
          <a:ext cx="9143999" cy="37337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09911">
                  <a:extLst>
                    <a:ext uri="{9D8B030D-6E8A-4147-A177-3AD203B41FA5}">
                      <a16:colId xmlns="" xmlns:a16="http://schemas.microsoft.com/office/drawing/2014/main" val="1422195214"/>
                    </a:ext>
                  </a:extLst>
                </a:gridCol>
                <a:gridCol w="4834088">
                  <a:extLst>
                    <a:ext uri="{9D8B030D-6E8A-4147-A177-3AD203B41FA5}">
                      <a16:colId xmlns="" xmlns:a16="http://schemas.microsoft.com/office/drawing/2014/main" val="1868001139"/>
                    </a:ext>
                  </a:extLst>
                </a:gridCol>
              </a:tblGrid>
              <a:tr h="1515127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প্রাণি</a:t>
                      </a:r>
                      <a:r>
                        <a:rPr lang="bn-IN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 পাওয়া খাদ্য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 থেকে</a:t>
                      </a:r>
                      <a:r>
                        <a:rPr lang="bn-IN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পাওয়া খাদ্য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739997978"/>
                  </a:ext>
                </a:extLst>
              </a:tr>
              <a:tr h="768252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8311466"/>
                  </a:ext>
                </a:extLst>
              </a:tr>
              <a:tr h="72521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5896746"/>
                  </a:ext>
                </a:extLst>
              </a:tr>
              <a:tr h="72521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7516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279667-97A2-4AF6-B686-4EBF0E81F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222314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6324600" y="0"/>
            <a:ext cx="2819400" cy="1828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জোড়ায়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কাজ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0" y="0"/>
            <a:ext cx="4038600" cy="1981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নিচের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চকে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প্রাণী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এবং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উদ্ভিদ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থেকে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পাওয়া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খাবারগুলোর</a:t>
            </a:r>
            <a:r>
              <a:rPr lang="en-US" sz="2800" dirty="0" smtClean="0">
                <a:solidFill>
                  <a:srgbClr val="FFFF00"/>
                </a:solidFill>
              </a:rPr>
              <a:t> ৫টি </a:t>
            </a:r>
            <a:r>
              <a:rPr lang="en-US" sz="2800" dirty="0" err="1" smtClean="0">
                <a:solidFill>
                  <a:srgbClr val="FFFF00"/>
                </a:solidFill>
              </a:rPr>
              <a:t>করে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নাম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লেখ</a:t>
            </a:r>
            <a:r>
              <a:rPr lang="en-US" sz="2800" dirty="0" smtClean="0">
                <a:solidFill>
                  <a:srgbClr val="FFFF00"/>
                </a:solidFill>
              </a:rPr>
              <a:t>।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434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2743200"/>
          <a:ext cx="82296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</a:t>
                      </a:r>
                      <a:r>
                        <a:rPr lang="en-US" dirty="0" err="1" smtClean="0">
                          <a:solidFill>
                            <a:srgbClr val="002060"/>
                          </a:solidFill>
                        </a:rPr>
                        <a:t>পুষ্টি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2060"/>
                          </a:solidFill>
                        </a:rPr>
                        <a:t>উপাদান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                       </a:t>
                      </a:r>
                      <a:r>
                        <a:rPr lang="en-US" dirty="0" err="1" smtClean="0">
                          <a:solidFill>
                            <a:srgbClr val="002060"/>
                          </a:solidFill>
                        </a:rPr>
                        <a:t>কাজ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আমিষ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শর্করা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চর্বি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ভিটামিন</a:t>
                      </a:r>
                      <a:r>
                        <a:rPr lang="en-US" dirty="0" smtClean="0"/>
                        <a:t> ও </a:t>
                      </a:r>
                      <a:r>
                        <a:rPr lang="en-US" dirty="0" err="1" smtClean="0"/>
                        <a:t>খনিজ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লবণ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371600" y="0"/>
            <a:ext cx="6324600" cy="12192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</a:rPr>
              <a:t>মূল্যায়ন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1371600"/>
            <a:ext cx="8153400" cy="1066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পুষ্টি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উপাদানগুলোর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কাজ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নিচের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চকে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লেখ</a:t>
            </a:r>
            <a:r>
              <a:rPr lang="en-US" sz="3600" dirty="0" smtClean="0">
                <a:solidFill>
                  <a:srgbClr val="002060"/>
                </a:solidFill>
              </a:rPr>
              <a:t>।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962400" y="0"/>
            <a:ext cx="3962400" cy="1143000"/>
          </a:xfrm>
          <a:prstGeom prst="ellipse">
            <a:avLst/>
          </a:prstGeom>
          <a:solidFill>
            <a:srgbClr val="90F7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পরিকল্পিত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কাজ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ATAUR RAHMAN\Desktop\pesha\unnamed-file.jpg">
            <a:extLst>
              <a:ext uri="{FF2B5EF4-FFF2-40B4-BE49-F238E27FC236}">
                <a16:creationId xmlns="" xmlns:a16="http://schemas.microsoft.com/office/drawing/2014/main" id="{3846F236-9369-4F3B-829C-0C017CECA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962400"/>
            <a:ext cx="5468904" cy="229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38200" y="1676400"/>
            <a:ext cx="5387160" cy="23083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তোমাদের</a:t>
            </a:r>
            <a:r>
              <a:rPr lang="en-GB" sz="3600" dirty="0" smtClean="0"/>
              <a:t> </a:t>
            </a:r>
            <a:r>
              <a:rPr lang="en-GB" sz="3600" dirty="0" err="1" smtClean="0"/>
              <a:t>বাড়িতে</a:t>
            </a:r>
            <a:r>
              <a:rPr lang="en-GB" sz="3600" dirty="0" smtClean="0"/>
              <a:t> </a:t>
            </a:r>
            <a:r>
              <a:rPr lang="en-GB" sz="3600" dirty="0" err="1" smtClean="0"/>
              <a:t>প্রতিদিন</a:t>
            </a:r>
            <a:r>
              <a:rPr lang="en-GB" sz="3600" dirty="0" smtClean="0"/>
              <a:t> </a:t>
            </a:r>
            <a:r>
              <a:rPr lang="en-GB" sz="3600" dirty="0" err="1" smtClean="0"/>
              <a:t>রান্না</a:t>
            </a:r>
            <a:r>
              <a:rPr lang="en-GB" sz="3600" dirty="0" smtClean="0"/>
              <a:t> </a:t>
            </a:r>
            <a:r>
              <a:rPr lang="en-GB" sz="3600" dirty="0" err="1" smtClean="0"/>
              <a:t>করা</a:t>
            </a:r>
            <a:r>
              <a:rPr lang="en-GB" sz="3600" dirty="0" smtClean="0"/>
              <a:t> </a:t>
            </a:r>
            <a:r>
              <a:rPr lang="en-GB" sz="3600" dirty="0" err="1" smtClean="0"/>
              <a:t>হয়</a:t>
            </a:r>
            <a:r>
              <a:rPr lang="en-GB" sz="3600" dirty="0" smtClean="0"/>
              <a:t> </a:t>
            </a:r>
            <a:r>
              <a:rPr lang="en-GB" sz="3600" dirty="0" err="1" smtClean="0"/>
              <a:t>এমন</a:t>
            </a:r>
            <a:r>
              <a:rPr lang="en-GB" sz="3600" dirty="0" smtClean="0"/>
              <a:t> ৫টি </a:t>
            </a:r>
            <a:r>
              <a:rPr lang="en-GB" sz="3600" dirty="0" err="1" smtClean="0"/>
              <a:t>পুষ্টি</a:t>
            </a:r>
            <a:r>
              <a:rPr lang="en-GB" sz="3600" dirty="0" smtClean="0"/>
              <a:t> </a:t>
            </a:r>
            <a:r>
              <a:rPr lang="en-GB" sz="3600" dirty="0" err="1" smtClean="0"/>
              <a:t>উপাদানের</a:t>
            </a:r>
            <a:r>
              <a:rPr lang="en-GB" sz="3600" dirty="0" smtClean="0"/>
              <a:t> </a:t>
            </a:r>
            <a:r>
              <a:rPr lang="en-GB" sz="3600" dirty="0" err="1" smtClean="0"/>
              <a:t>নাম</a:t>
            </a:r>
            <a:r>
              <a:rPr lang="en-GB" sz="3600" dirty="0" smtClean="0"/>
              <a:t> </a:t>
            </a:r>
            <a:r>
              <a:rPr lang="en-GB" sz="3600" dirty="0" err="1" smtClean="0"/>
              <a:t>লিখে</a:t>
            </a:r>
            <a:r>
              <a:rPr lang="en-GB" sz="3600" dirty="0" smtClean="0"/>
              <a:t> </a:t>
            </a:r>
            <a:r>
              <a:rPr lang="en-GB" sz="3600" dirty="0" err="1" smtClean="0"/>
              <a:t>আনবে</a:t>
            </a:r>
            <a:r>
              <a:rPr lang="en-GB" sz="3600" dirty="0" smtClean="0"/>
              <a:t>।</a:t>
            </a:r>
            <a:endParaRPr lang="en-GB" sz="36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697706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ATAUR RAHMAN\Desktop\pesha\unnamed-file.jpg">
            <a:extLst>
              <a:ext uri="{FF2B5EF4-FFF2-40B4-BE49-F238E27FC236}">
                <a16:creationId xmlns:a16="http://schemas.microsoft.com/office/drawing/2014/main" xmlns="" id="{3846F236-9369-4F3B-829C-0C017CECA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114800"/>
            <a:ext cx="4800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4572000" y="838200"/>
            <a:ext cx="3276600" cy="29718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FF00"/>
                </a:solidFill>
              </a:rPr>
              <a:t>ধন্যবাদ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b="8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265" t="16023" r="31086" b="15743"/>
          <a:stretch/>
        </p:blipFill>
        <p:spPr>
          <a:xfrm>
            <a:off x="990600" y="1143000"/>
            <a:ext cx="35814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914400" y="0"/>
            <a:ext cx="76200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</a:rPr>
              <a:t>পাঠ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পরিচিতি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1066800"/>
            <a:ext cx="3581400" cy="4800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বিষয়ঃ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প্রাথমিক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বিজ্ঞান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শ্রেণিঃ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তৃতীয়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অধ্যায়ঃ</a:t>
            </a:r>
            <a:r>
              <a:rPr lang="en-US" sz="2800" dirty="0" smtClean="0">
                <a:solidFill>
                  <a:srgbClr val="002060"/>
                </a:solidFill>
              </a:rPr>
              <a:t> ১১ 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পাঠঃতথ্য</a:t>
            </a:r>
            <a:r>
              <a:rPr lang="en-US" sz="2800" dirty="0" smtClean="0">
                <a:solidFill>
                  <a:srgbClr val="002060"/>
                </a:solidFill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</a:rPr>
              <a:t>যোগাযোগ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পাঠ্যাংশঃতথ্য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সংগ্রহের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উপায়সমূহ</a:t>
            </a:r>
            <a:r>
              <a:rPr lang="en-US" sz="2800" dirty="0" smtClean="0">
                <a:solidFill>
                  <a:srgbClr val="002060"/>
                </a:solidFill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সময়ঃ</a:t>
            </a:r>
            <a:r>
              <a:rPr lang="en-US" sz="2800" dirty="0" smtClean="0">
                <a:solidFill>
                  <a:srgbClr val="002060"/>
                </a:solidFill>
              </a:rPr>
              <a:t> ৪৫মিনিট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2286000" y="152400"/>
            <a:ext cx="4648200" cy="13716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</a:rPr>
              <a:t>শিখনফল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1336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err="1" smtClean="0">
                <a:solidFill>
                  <a:srgbClr val="002060"/>
                </a:solidFill>
              </a:rPr>
              <a:t>এই</a:t>
            </a:r>
            <a:r>
              <a:rPr lang="en-GB" sz="4800" dirty="0" smtClean="0">
                <a:solidFill>
                  <a:srgbClr val="002060"/>
                </a:solidFill>
              </a:rPr>
              <a:t> </a:t>
            </a:r>
            <a:r>
              <a:rPr lang="en-GB" sz="4800" dirty="0" err="1" smtClean="0">
                <a:solidFill>
                  <a:srgbClr val="002060"/>
                </a:solidFill>
              </a:rPr>
              <a:t>পাঠ</a:t>
            </a:r>
            <a:r>
              <a:rPr lang="en-GB" sz="4800" dirty="0" smtClean="0">
                <a:solidFill>
                  <a:srgbClr val="002060"/>
                </a:solidFill>
              </a:rPr>
              <a:t> </a:t>
            </a:r>
            <a:r>
              <a:rPr lang="en-GB" sz="4800" dirty="0" err="1" smtClean="0">
                <a:solidFill>
                  <a:srgbClr val="002060"/>
                </a:solidFill>
              </a:rPr>
              <a:t>শেষে</a:t>
            </a:r>
            <a:r>
              <a:rPr lang="en-GB" sz="4800" dirty="0" smtClean="0">
                <a:solidFill>
                  <a:srgbClr val="002060"/>
                </a:solidFill>
              </a:rPr>
              <a:t> </a:t>
            </a:r>
            <a:r>
              <a:rPr lang="en-GB" sz="4800" dirty="0" err="1" smtClean="0">
                <a:solidFill>
                  <a:srgbClr val="002060"/>
                </a:solidFill>
              </a:rPr>
              <a:t>শিক্ষার্থীরা</a:t>
            </a:r>
            <a:r>
              <a:rPr lang="en-GB" sz="4800" dirty="0" smtClean="0">
                <a:solidFill>
                  <a:srgbClr val="002060"/>
                </a:solidFill>
              </a:rPr>
              <a:t> ........</a:t>
            </a:r>
            <a:endParaRPr lang="en-GB" sz="4800" dirty="0">
              <a:solidFill>
                <a:srgbClr val="00206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0" y="3200400"/>
            <a:ext cx="8458200" cy="2009239"/>
            <a:chOff x="381000" y="3657600"/>
            <a:chExt cx="8458200" cy="2009239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3657600"/>
              <a:ext cx="8458200" cy="707886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৮.১.১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পুষ্টি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।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" y="4343400"/>
              <a:ext cx="8458200" cy="132343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৮.২.১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পুষ্টি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অনুযায়ী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খাদ্যের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শ্রেণিবিভাগ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।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t="90000"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evel 2"/>
          <p:cNvSpPr/>
          <p:nvPr/>
        </p:nvSpPr>
        <p:spPr>
          <a:xfrm>
            <a:off x="0" y="0"/>
            <a:ext cx="9144000" cy="5791200"/>
          </a:xfrm>
          <a:prstGeom prst="beve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C:\Users\88017\Pictures\116.jpg"/>
          <p:cNvPicPr>
            <a:picLocks noChangeAspect="1" noChangeArrowheads="1"/>
          </p:cNvPicPr>
          <p:nvPr/>
        </p:nvPicPr>
        <p:blipFill>
          <a:blip r:embed="rId3"/>
          <a:srcRect l="5263" t="13158" r="3158" b="15790"/>
          <a:stretch>
            <a:fillRect/>
          </a:stretch>
        </p:blipFill>
        <p:spPr bwMode="auto">
          <a:xfrm>
            <a:off x="762000" y="762000"/>
            <a:ext cx="7620000" cy="4267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33600" y="1981200"/>
            <a:ext cx="4800600" cy="2209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চলো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আমরা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একটি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ভিডিও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দেখি</a:t>
            </a:r>
            <a:r>
              <a:rPr lang="en-US" sz="4400" dirty="0" smtClean="0">
                <a:solidFill>
                  <a:srgbClr val="FF0000"/>
                </a:solidFill>
              </a:rPr>
              <a:t>।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961DFE8-B9EB-40DF-A90C-0E874BD22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5" y="3509418"/>
            <a:ext cx="2104996" cy="20377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AA168C0-E012-42C4-8818-46410F6997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66" r="15522"/>
          <a:stretch/>
        </p:blipFill>
        <p:spPr>
          <a:xfrm>
            <a:off x="2438400" y="838200"/>
            <a:ext cx="1961903" cy="182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9F5366A-DED0-4792-87A8-109934E04A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49"/>
          <a:stretch/>
        </p:blipFill>
        <p:spPr>
          <a:xfrm>
            <a:off x="6833835" y="3509418"/>
            <a:ext cx="1984921" cy="20515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E905F63-82F4-470E-8F63-BDD0A47E53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905" y="990600"/>
            <a:ext cx="1598090" cy="1600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AB5AD5A-A6A9-46D1-98ED-7D95E69B8B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72" y="3511188"/>
            <a:ext cx="1969916" cy="2036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48782A3-996C-415C-95D9-E8FF065895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38" y="943644"/>
            <a:ext cx="2406161" cy="1566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9BC3105-44BD-4380-80A9-95A5F1DE1C0F}"/>
              </a:ext>
            </a:extLst>
          </p:cNvPr>
          <p:cNvSpPr txBox="1"/>
          <p:nvPr/>
        </p:nvSpPr>
        <p:spPr>
          <a:xfrm>
            <a:off x="609600" y="2782671"/>
            <a:ext cx="1295399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ঘি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6594AB-0874-46D4-B7BF-C33F46657E36}"/>
              </a:ext>
            </a:extLst>
          </p:cNvPr>
          <p:cNvSpPr txBox="1"/>
          <p:nvPr/>
        </p:nvSpPr>
        <p:spPr>
          <a:xfrm>
            <a:off x="5105400" y="2652464"/>
            <a:ext cx="16764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81A021F-1B45-499E-9B5B-CA3899244CE1}"/>
              </a:ext>
            </a:extLst>
          </p:cNvPr>
          <p:cNvSpPr txBox="1"/>
          <p:nvPr/>
        </p:nvSpPr>
        <p:spPr>
          <a:xfrm>
            <a:off x="2590800" y="2743200"/>
            <a:ext cx="15240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9227C71-FC0D-4D6B-8E8E-428BE688BA54}"/>
              </a:ext>
            </a:extLst>
          </p:cNvPr>
          <p:cNvSpPr txBox="1"/>
          <p:nvPr/>
        </p:nvSpPr>
        <p:spPr>
          <a:xfrm>
            <a:off x="7391400" y="2667000"/>
            <a:ext cx="14478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1536E56-750B-4CF8-BB37-2E2E05BAFD7B}"/>
              </a:ext>
            </a:extLst>
          </p:cNvPr>
          <p:cNvSpPr txBox="1"/>
          <p:nvPr/>
        </p:nvSpPr>
        <p:spPr>
          <a:xfrm>
            <a:off x="304800" y="5715000"/>
            <a:ext cx="16764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77E57EF-D740-4053-9789-F1A0361B7685}"/>
              </a:ext>
            </a:extLst>
          </p:cNvPr>
          <p:cNvSpPr txBox="1"/>
          <p:nvPr/>
        </p:nvSpPr>
        <p:spPr>
          <a:xfrm>
            <a:off x="4343400" y="5715000"/>
            <a:ext cx="2706446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29B4945-B30C-401A-82DA-E1A989CF8D2B}"/>
              </a:ext>
            </a:extLst>
          </p:cNvPr>
          <p:cNvSpPr txBox="1"/>
          <p:nvPr/>
        </p:nvSpPr>
        <p:spPr>
          <a:xfrm>
            <a:off x="2057400" y="5715000"/>
            <a:ext cx="22098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860E0CE-7B6F-4A21-9723-0B4D4835AF1A}"/>
              </a:ext>
            </a:extLst>
          </p:cNvPr>
          <p:cNvSpPr txBox="1"/>
          <p:nvPr/>
        </p:nvSpPr>
        <p:spPr>
          <a:xfrm>
            <a:off x="7042986" y="5715000"/>
            <a:ext cx="210101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21BD254-2DBA-435E-87E6-7C1755AA5C4B}"/>
              </a:ext>
            </a:extLst>
          </p:cNvPr>
          <p:cNvSpPr txBox="1"/>
          <p:nvPr/>
        </p:nvSpPr>
        <p:spPr>
          <a:xfrm>
            <a:off x="1" y="0"/>
            <a:ext cx="9144000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ছ? 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E1A29E5-0169-471B-9B08-9E641B13F4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60" y="838200"/>
            <a:ext cx="1714500" cy="19949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2461F60-DBB0-4A13-8A3A-C7A07B69820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77" r="4445" b="11887"/>
          <a:stretch/>
        </p:blipFill>
        <p:spPr>
          <a:xfrm>
            <a:off x="4761154" y="3509419"/>
            <a:ext cx="1979515" cy="19961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5313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</a:rPr>
              <a:t>এতক্ষনে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নিশ্চয়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তোমরা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জেনে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গেলে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আজ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আমরা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কী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পড়ব</a:t>
            </a:r>
            <a:r>
              <a:rPr lang="en-US" sz="5400" dirty="0" smtClean="0">
                <a:solidFill>
                  <a:srgbClr val="002060"/>
                </a:solidFill>
              </a:rPr>
              <a:t> ? </a:t>
            </a:r>
            <a:r>
              <a:rPr lang="en-US" sz="5400" dirty="0" err="1" smtClean="0">
                <a:solidFill>
                  <a:srgbClr val="002060"/>
                </a:solidFill>
              </a:rPr>
              <a:t>হ্যাঁ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আজকে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আমরা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পড়ব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0" y="2667000"/>
            <a:ext cx="9144000" cy="2819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/>
              <a:t>খাদ্য</a:t>
            </a:r>
            <a:r>
              <a:rPr lang="en-US" sz="7200" dirty="0" smtClean="0"/>
              <a:t> (</a:t>
            </a:r>
            <a:r>
              <a:rPr lang="en-US" sz="7200" dirty="0" err="1" smtClean="0"/>
              <a:t>খাদ্য</a:t>
            </a:r>
            <a:r>
              <a:rPr lang="en-US" sz="7200" dirty="0" smtClean="0"/>
              <a:t> </a:t>
            </a:r>
            <a:r>
              <a:rPr lang="en-US" sz="7200" dirty="0" err="1" smtClean="0"/>
              <a:t>এবং</a:t>
            </a:r>
            <a:r>
              <a:rPr lang="en-US" sz="7200" dirty="0" smtClean="0"/>
              <a:t> </a:t>
            </a:r>
            <a:r>
              <a:rPr lang="en-US" sz="7200" dirty="0" err="1" smtClean="0"/>
              <a:t>পুষ্টি</a:t>
            </a:r>
            <a:r>
              <a:rPr lang="en-US" sz="7200" dirty="0" smtClean="0"/>
              <a:t> )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D2B79E2-55B6-44B0-AD24-C318FFA3D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447800"/>
            <a:ext cx="1295400" cy="12978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57E4975-8183-42C4-952E-3E369F0C47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834"/>
          <a:stretch/>
        </p:blipFill>
        <p:spPr>
          <a:xfrm>
            <a:off x="457200" y="1371600"/>
            <a:ext cx="702700" cy="1321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844AB9F-41EB-47D8-AF2F-905665616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47800"/>
            <a:ext cx="1181412" cy="13774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9A44B62-7AB9-4A6F-BE6D-D1E4E08850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47800"/>
            <a:ext cx="1164596" cy="13673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367E91F-C1ED-4E12-B56B-2002609D13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41" b="8164"/>
          <a:stretch/>
        </p:blipFill>
        <p:spPr>
          <a:xfrm>
            <a:off x="1219200" y="3733800"/>
            <a:ext cx="1828800" cy="13326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13C07F7-CEFC-49B1-97A3-6AF61AEFDEE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58" t="7936" b="9558"/>
          <a:stretch/>
        </p:blipFill>
        <p:spPr>
          <a:xfrm>
            <a:off x="1447800" y="1447800"/>
            <a:ext cx="1208369" cy="14600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F6D004D-C77D-498F-BAB8-E2449647E5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33800"/>
            <a:ext cx="1981200" cy="13326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087ECB4-9419-44DE-B1EE-CFB7FB81A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1219200" cy="13210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D2DC131-4ACA-4834-A08F-1192B830032A}"/>
              </a:ext>
            </a:extLst>
          </p:cNvPr>
          <p:cNvSpPr txBox="1"/>
          <p:nvPr/>
        </p:nvSpPr>
        <p:spPr>
          <a:xfrm>
            <a:off x="457200" y="2819400"/>
            <a:ext cx="651140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8AA1F05-6ACB-4000-B912-7EF22884023C}"/>
              </a:ext>
            </a:extLst>
          </p:cNvPr>
          <p:cNvSpPr txBox="1"/>
          <p:nvPr/>
        </p:nvSpPr>
        <p:spPr>
          <a:xfrm>
            <a:off x="1447800" y="2895600"/>
            <a:ext cx="1095172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E73B7DE-402D-476A-89B5-4913480E2E89}"/>
              </a:ext>
            </a:extLst>
          </p:cNvPr>
          <p:cNvSpPr txBox="1"/>
          <p:nvPr/>
        </p:nvSpPr>
        <p:spPr>
          <a:xfrm>
            <a:off x="2819400" y="2895600"/>
            <a:ext cx="117532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E5076DD-DA87-4061-A3A7-A23078D72C55}"/>
              </a:ext>
            </a:extLst>
          </p:cNvPr>
          <p:cNvSpPr txBox="1"/>
          <p:nvPr/>
        </p:nvSpPr>
        <p:spPr>
          <a:xfrm>
            <a:off x="4343400" y="2895600"/>
            <a:ext cx="81624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B13B46C-DE44-4658-A726-F1CC69477838}"/>
              </a:ext>
            </a:extLst>
          </p:cNvPr>
          <p:cNvSpPr txBox="1"/>
          <p:nvPr/>
        </p:nvSpPr>
        <p:spPr>
          <a:xfrm>
            <a:off x="5410200" y="2895600"/>
            <a:ext cx="1117614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89D8487-70A4-44D9-AC11-C3C79E57F089}"/>
              </a:ext>
            </a:extLst>
          </p:cNvPr>
          <p:cNvSpPr txBox="1"/>
          <p:nvPr/>
        </p:nvSpPr>
        <p:spPr>
          <a:xfrm>
            <a:off x="6705600" y="2895600"/>
            <a:ext cx="2015295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B4B8C6A-39C1-4C14-A1A8-23595535A0E8}"/>
              </a:ext>
            </a:extLst>
          </p:cNvPr>
          <p:cNvSpPr txBox="1"/>
          <p:nvPr/>
        </p:nvSpPr>
        <p:spPr>
          <a:xfrm>
            <a:off x="838200" y="5257800"/>
            <a:ext cx="299473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40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2603422-0021-4C97-B2E5-35EFACFE7D28}"/>
              </a:ext>
            </a:extLst>
          </p:cNvPr>
          <p:cNvSpPr txBox="1"/>
          <p:nvPr/>
        </p:nvSpPr>
        <p:spPr>
          <a:xfrm>
            <a:off x="4495800" y="5257800"/>
            <a:ext cx="2021707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D507AA0-4C07-41C2-8B2E-AA5D5E3B1326}"/>
              </a:ext>
            </a:extLst>
          </p:cNvPr>
          <p:cNvSpPr txBox="1"/>
          <p:nvPr/>
        </p:nvSpPr>
        <p:spPr>
          <a:xfrm>
            <a:off x="0" y="0"/>
            <a:ext cx="6963766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 ছবি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েখি।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5A19DF-E0C9-40DD-9890-D7E6049E87C4}"/>
              </a:ext>
            </a:extLst>
          </p:cNvPr>
          <p:cNvSpPr txBox="1"/>
          <p:nvPr/>
        </p:nvSpPr>
        <p:spPr>
          <a:xfrm>
            <a:off x="1752600" y="685800"/>
            <a:ext cx="7183377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 ধরণের খাবার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378237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0" y="304800"/>
            <a:ext cx="9144000" cy="5486400"/>
          </a:xfrm>
          <a:prstGeom prst="roundRect">
            <a:avLst>
              <a:gd name="adj" fmla="val 4933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</a:rPr>
              <a:t>খাদ্য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কী</a:t>
            </a:r>
            <a:r>
              <a:rPr lang="en-US" sz="6000" dirty="0" smtClean="0">
                <a:solidFill>
                  <a:srgbClr val="FFFF00"/>
                </a:solidFill>
              </a:rPr>
              <a:t>?</a:t>
            </a:r>
          </a:p>
          <a:p>
            <a:pPr algn="ctr"/>
            <a:endParaRPr lang="en-US" sz="6000" dirty="0" smtClean="0"/>
          </a:p>
          <a:p>
            <a:pPr algn="ctr"/>
            <a:r>
              <a:rPr lang="en-US" sz="5400" dirty="0" err="1" smtClean="0">
                <a:solidFill>
                  <a:srgbClr val="00B0F0"/>
                </a:solidFill>
              </a:rPr>
              <a:t>বেঁচে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থাকার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জন্য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মানুষ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যেসকল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খাবার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খাই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সেগুলো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হচ্ছে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খাদ্য</a:t>
            </a:r>
            <a:r>
              <a:rPr lang="en-US" sz="5400" dirty="0" smtClean="0">
                <a:solidFill>
                  <a:srgbClr val="00B0F0"/>
                </a:solidFill>
              </a:rPr>
              <a:t>।</a:t>
            </a:r>
            <a:endParaRPr lang="en-US" sz="5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600</Words>
  <Application>Microsoft Office PowerPoint</Application>
  <PresentationFormat>On-screen Show (4:3)</PresentationFormat>
  <Paragraphs>104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Riha Ruha</dc:creator>
  <cp:lastModifiedBy>Riha Ruha</cp:lastModifiedBy>
  <cp:revision>36</cp:revision>
  <dcterms:created xsi:type="dcterms:W3CDTF">2006-08-16T00:00:00Z</dcterms:created>
  <dcterms:modified xsi:type="dcterms:W3CDTF">2021-03-03T15:08:19Z</dcterms:modified>
</cp:coreProperties>
</file>