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sldIdLst>
    <p:sldId id="418" r:id="rId2"/>
    <p:sldId id="405" r:id="rId3"/>
    <p:sldId id="321" r:id="rId4"/>
    <p:sldId id="419" r:id="rId5"/>
    <p:sldId id="263" r:id="rId6"/>
    <p:sldId id="385" r:id="rId7"/>
    <p:sldId id="398" r:id="rId8"/>
    <p:sldId id="396" r:id="rId9"/>
    <p:sldId id="410" r:id="rId10"/>
    <p:sldId id="411" r:id="rId11"/>
    <p:sldId id="409" r:id="rId12"/>
    <p:sldId id="412" r:id="rId13"/>
    <p:sldId id="413" r:id="rId14"/>
    <p:sldId id="402" r:id="rId15"/>
    <p:sldId id="415" r:id="rId16"/>
    <p:sldId id="41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FF"/>
    <a:srgbClr val="025E1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485" autoAdjust="0"/>
  </p:normalViewPr>
  <p:slideViewPr>
    <p:cSldViewPr snapToGrid="0" showGuides="1">
      <p:cViewPr varScale="1">
        <p:scale>
          <a:sx n="70" d="100"/>
          <a:sy n="70" d="100"/>
        </p:scale>
        <p:origin x="78" y="144"/>
      </p:cViewPr>
      <p:guideLst>
        <p:guide orient="horz" pos="194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7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0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D361-FCBF-47C3-B6E1-C4F712EDF8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5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E93-C972-499D-BA86-FF0111DBDDCA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8401-FE4C-46EC-AAAF-C222D0565C11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7BB3-12B5-426E-83FD-0B4EEFC4FEB0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5E7-2CC1-47A6-969E-E3B33CB39DD3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0541-B5C5-4116-BEE1-BA59CBD815B7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49C5-93C9-4FA1-A862-4F694A471DAC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1EB2-CA05-4B6B-B407-07EFDD014266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2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36FC-0DF8-4744-AA32-E63E22E9025D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217-D175-4D89-B51B-B786CE80EE26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1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0721-2FD0-4186-930B-CC35DAE94B25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55A2-8569-41CE-8894-66DC38B096E7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9328-DDC0-4B86-A36E-6067710860D9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png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684517" y="520009"/>
            <a:ext cx="2285999" cy="5562601"/>
            <a:chOff x="1524001" y="2133600"/>
            <a:chExt cx="4212707" cy="2273901"/>
          </a:xfrm>
        </p:grpSpPr>
        <p:sp>
          <p:nvSpPr>
            <p:cNvPr id="12" name="Rectangle 11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1" y="2663138"/>
              <a:ext cx="3229744" cy="1740501"/>
            </a:xfrm>
            <a:prstGeom prst="rect">
              <a:avLst/>
            </a:prstGeom>
            <a:solidFill>
              <a:srgbClr val="FFFF00">
                <a:alpha val="58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chemeClr val="accent6">
                <a:lumMod val="75000"/>
                <a:alpha val="5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4">
                <a:lumMod val="75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759798" y="2851245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742263" y="523954"/>
            <a:ext cx="2285999" cy="5562601"/>
            <a:chOff x="1524001" y="2133600"/>
            <a:chExt cx="4212707" cy="2273901"/>
          </a:xfrm>
        </p:grpSpPr>
        <p:sp>
          <p:nvSpPr>
            <p:cNvPr id="20" name="Rectangle 19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rgbClr val="FFFF00">
                <a:alpha val="58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66FFFF">
                <a:alpha val="52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52601" y="2895600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5E31-22ED-4BEA-9615-17130D99FE62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053383" y="520009"/>
            <a:ext cx="2285999" cy="5562601"/>
            <a:chOff x="1524001" y="2133600"/>
            <a:chExt cx="4212707" cy="2273901"/>
          </a:xfrm>
        </p:grpSpPr>
        <p:sp>
          <p:nvSpPr>
            <p:cNvPr id="29" name="Rectangle 28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8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chemeClr val="bg2">
                <a:lumMod val="75000"/>
                <a:alpha val="5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3360" y="2808027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364503" y="567608"/>
            <a:ext cx="2285999" cy="5562601"/>
            <a:chOff x="1524001" y="2133600"/>
            <a:chExt cx="4212707" cy="2273901"/>
          </a:xfrm>
        </p:grpSpPr>
        <p:sp>
          <p:nvSpPr>
            <p:cNvPr id="37" name="Rectangle 36"/>
            <p:cNvSpPr/>
            <p:nvPr/>
          </p:nvSpPr>
          <p:spPr>
            <a:xfrm>
              <a:off x="2590800" y="2133600"/>
              <a:ext cx="3124200" cy="17526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600200" y="2152650"/>
              <a:ext cx="971550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00B050">
                <a:alpha val="86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543051" y="3877962"/>
              <a:ext cx="4171950" cy="529233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rgbClr val="FFC000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562100" y="2667000"/>
              <a:ext cx="3162300" cy="1740501"/>
            </a:xfrm>
            <a:prstGeom prst="rect">
              <a:avLst/>
            </a:prstGeom>
            <a:solidFill>
              <a:schemeClr val="accent2">
                <a:lumMod val="75000"/>
                <a:alpha val="58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24400" y="2152650"/>
              <a:ext cx="1012308" cy="2254851"/>
            </a:xfrm>
            <a:custGeom>
              <a:avLst/>
              <a:gdLst>
                <a:gd name="connsiteX0" fmla="*/ 0 w 1031358"/>
                <a:gd name="connsiteY0" fmla="*/ 531628 h 2286000"/>
                <a:gd name="connsiteX1" fmla="*/ 10633 w 1031358"/>
                <a:gd name="connsiteY1" fmla="*/ 2286000 h 2286000"/>
                <a:gd name="connsiteX2" fmla="*/ 1031358 w 1031358"/>
                <a:gd name="connsiteY2" fmla="*/ 1743739 h 2286000"/>
                <a:gd name="connsiteX3" fmla="*/ 1031358 w 1031358"/>
                <a:gd name="connsiteY3" fmla="*/ 0 h 2286000"/>
                <a:gd name="connsiteX4" fmla="*/ 0 w 1031358"/>
                <a:gd name="connsiteY4" fmla="*/ 53162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358" h="2286000">
                  <a:moveTo>
                    <a:pt x="0" y="531628"/>
                  </a:moveTo>
                  <a:cubicBezTo>
                    <a:pt x="3544" y="1116419"/>
                    <a:pt x="7089" y="1701209"/>
                    <a:pt x="10633" y="2286000"/>
                  </a:cubicBezTo>
                  <a:lnTo>
                    <a:pt x="1031358" y="1743739"/>
                  </a:lnTo>
                  <a:lnTo>
                    <a:pt x="1031358" y="0"/>
                  </a:lnTo>
                  <a:lnTo>
                    <a:pt x="0" y="531628"/>
                  </a:lnTo>
                  <a:close/>
                </a:path>
              </a:pathLst>
            </a:custGeom>
            <a:solidFill>
              <a:srgbClr val="66FFFF">
                <a:alpha val="52000"/>
              </a:srgb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24001" y="2133600"/>
              <a:ext cx="4191000" cy="533400"/>
            </a:xfrm>
            <a:custGeom>
              <a:avLst/>
              <a:gdLst>
                <a:gd name="connsiteX0" fmla="*/ 1063256 w 4221125"/>
                <a:gd name="connsiteY0" fmla="*/ 0 h 520995"/>
                <a:gd name="connsiteX1" fmla="*/ 0 w 4221125"/>
                <a:gd name="connsiteY1" fmla="*/ 520995 h 520995"/>
                <a:gd name="connsiteX2" fmla="*/ 3189767 w 4221125"/>
                <a:gd name="connsiteY2" fmla="*/ 520995 h 520995"/>
                <a:gd name="connsiteX3" fmla="*/ 4221125 w 4221125"/>
                <a:gd name="connsiteY3" fmla="*/ 10632 h 520995"/>
                <a:gd name="connsiteX4" fmla="*/ 1063256 w 4221125"/>
                <a:gd name="connsiteY4" fmla="*/ 0 h 52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1125" h="520995">
                  <a:moveTo>
                    <a:pt x="1063256" y="0"/>
                  </a:moveTo>
                  <a:lnTo>
                    <a:pt x="0" y="520995"/>
                  </a:lnTo>
                  <a:lnTo>
                    <a:pt x="3189767" y="520995"/>
                  </a:lnTo>
                  <a:lnTo>
                    <a:pt x="4221125" y="10632"/>
                  </a:lnTo>
                  <a:lnTo>
                    <a:pt x="1063256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  <a:alpha val="72000"/>
              </a:schemeClr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393200" y="2747287"/>
            <a:ext cx="1752600" cy="18288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35" grpId="0"/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0539" y="236189"/>
                <a:ext cx="8930637" cy="622747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prstDash val="sys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b="1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দেওয়া আছে,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ঘনবস্তুর দৈর্ঘ্য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a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25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মি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, 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প্রস্থ 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b=</a:t>
                </a:r>
                <a:r>
                  <a:rPr lang="bn-IN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20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মি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endParaRPr lang="bn-IN" sz="2400" dirty="0">
                  <a:solidFill>
                    <a:srgbClr val="C0000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NikoshBAN" pitchFamily="2" charset="0"/>
                </a:endParaRPr>
              </a:p>
              <a:p>
                <a:r>
                  <a:rPr lang="bn-IN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                  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এবং 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উচ্চতা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c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15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মি </a:t>
                </a:r>
                <a:r>
                  <a:rPr lang="en-US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C0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। </a:t>
                </a:r>
              </a:p>
              <a:p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Microsoft JhengHei" panose="020B0604030504040204" pitchFamily="34" charset="-120"/>
                    <a:cs typeface="NikoshBAN" panose="02000000000000000000" pitchFamily="2" charset="0"/>
                  </a:rPr>
                  <a:t>আমরা জানি,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ঘনবস্তুর 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আয়তন = </a:t>
                </a:r>
                <a:r>
                  <a:rPr lang="en-US" sz="2400" dirty="0" err="1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abc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ঘন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একক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endParaRPr lang="bn-BD" sz="24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 Unicode MS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ঘনবস্তুর আয়তন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25 </a:t>
                </a:r>
                <a:r>
                  <a:rPr lang="bn-IN" sz="2400" b="1" dirty="0" smtClean="0">
                    <a:solidFill>
                      <a:schemeClr val="tx1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20 </a:t>
                </a:r>
                <a:r>
                  <a:rPr lang="bn-IN" sz="2400" b="1" dirty="0" smtClean="0">
                    <a:solidFill>
                      <a:schemeClr val="tx1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15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ঘন 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 </a:t>
                </a:r>
                <a:r>
                  <a:rPr lang="en-US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7500</a:t>
                </a:r>
                <a:r>
                  <a:rPr lang="bn-BD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ঘন সে</a:t>
                </a:r>
                <a:r>
                  <a:rPr lang="en-US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মি </a:t>
                </a:r>
                <a:r>
                  <a:rPr lang="en-US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। </a:t>
                </a:r>
                <a:r>
                  <a:rPr lang="en-US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(Ans.)</a:t>
                </a:r>
                <a:r>
                  <a:rPr lang="bn-BD" sz="24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আবার, ঘনবস্তুর  সমগ্রতলের ক্ষেত্রফল=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2(</a:t>
                </a:r>
                <a:r>
                  <a:rPr lang="en-US" sz="2400" dirty="0" err="1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ab+bc+ca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)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বর্গ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একক</a:t>
                </a:r>
                <a:endParaRPr lang="bn-BD" sz="2400" dirty="0">
                  <a:solidFill>
                    <a:srgbClr val="000099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 Unicode MS"/>
                </a:endParaRPr>
              </a:p>
              <a:p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en-US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2(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25</a:t>
                </a:r>
                <a:r>
                  <a:rPr lang="bn-IN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b="1" dirty="0" smtClean="0">
                    <a:solidFill>
                      <a:srgbClr val="000099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20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+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20 </a:t>
                </a:r>
                <a:r>
                  <a:rPr lang="bn-IN" sz="2400" b="1" dirty="0">
                    <a:solidFill>
                      <a:srgbClr val="000099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400" b="1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15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+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15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b="1" dirty="0" smtClean="0">
                    <a:solidFill>
                      <a:srgbClr val="000099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25</a:t>
                </a:r>
                <a:r>
                  <a:rPr lang="en-US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)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বর্গ সে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en-US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2(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50</a:t>
                </a:r>
                <a:r>
                  <a:rPr lang="bn-IN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0</a:t>
                </a:r>
                <a:r>
                  <a:rPr lang="en-US" sz="2400" dirty="0" smtClean="0">
                    <a:solidFill>
                      <a:srgbClr val="000099"/>
                    </a:solidFill>
                    <a:ea typeface="Microsoft JhengHei" panose="020B0604030504040204" pitchFamily="34" charset="-120"/>
                    <a:cs typeface="Arial Unicode MS"/>
                  </a:rPr>
                  <a:t>+</a:t>
                </a:r>
                <a:r>
                  <a:rPr lang="bn-IN" sz="2400" dirty="0" smtClean="0">
                    <a:solidFill>
                      <a:srgbClr val="000099"/>
                    </a:solidFill>
                    <a:ea typeface="Microsoft JhengHei" panose="020B0604030504040204" pitchFamily="34" charset="-120"/>
                    <a:cs typeface="Arial Unicode MS"/>
                  </a:rPr>
                  <a:t>300</a:t>
                </a:r>
                <a:r>
                  <a:rPr lang="en-US" sz="2400" dirty="0" smtClean="0">
                    <a:solidFill>
                      <a:srgbClr val="000099"/>
                    </a:solidFill>
                    <a:ea typeface="Microsoft JhengHei" panose="020B0604030504040204" pitchFamily="34" charset="-120"/>
                    <a:cs typeface="Arial Unicode MS"/>
                  </a:rPr>
                  <a:t>+</a:t>
                </a:r>
                <a:r>
                  <a:rPr lang="bn-IN" sz="2400" dirty="0" smtClean="0">
                    <a:solidFill>
                      <a:srgbClr val="000099"/>
                    </a:solidFill>
                    <a:ea typeface="Microsoft JhengHei" panose="020B0604030504040204" pitchFamily="34" charset="-120"/>
                    <a:cs typeface="Arial Unicode MS"/>
                  </a:rPr>
                  <a:t>375</a:t>
                </a:r>
                <a:r>
                  <a:rPr lang="en-US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)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বর্গ সে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en-US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b="1" dirty="0">
                    <a:solidFill>
                      <a:srgbClr val="000099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1175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বর্গ সে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</a:p>
              <a:p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bn-IN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2350</a:t>
                </a:r>
                <a:r>
                  <a:rPr lang="bn-BD" sz="2400" dirty="0" smtClean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 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বর্গ সে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en-US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(Ans.)</a:t>
                </a:r>
                <a:r>
                  <a:rPr lang="bn-BD" sz="2400" dirty="0">
                    <a:solidFill>
                      <a:srgbClr val="000099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</a:p>
              <a:p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আবার , ঘনবস্তুর কর্ণের দৈর্ঘ্য  </a:t>
                </a:r>
                <a:r>
                  <a:rPr lang="en-US" sz="24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 </m:t>
                            </m:r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একক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endParaRPr lang="bn-BD" sz="2400" dirty="0">
                  <a:solidFill>
                    <a:srgbClr val="FF000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 Unicode MS"/>
                </a:endParaRPr>
              </a:p>
              <a:p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bn-IN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25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bn-IN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20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 </m:t>
                            </m:r>
                            <m:r>
                              <a:rPr lang="bn-IN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মি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</a:t>
                </a:r>
              </a:p>
              <a:p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625</m:t>
                        </m:r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400</m:t>
                        </m:r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225</m:t>
                        </m:r>
                      </m:e>
                    </m:rad>
                  </m:oMath>
                </a14:m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IN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1250</m:t>
                        </m:r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</a:p>
              <a:p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35.355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endParaRPr lang="bn-IN" sz="2400" dirty="0" smtClean="0">
                  <a:solidFill>
                    <a:srgbClr val="FF000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 Unicode MS"/>
                </a:endParaRPr>
              </a:p>
              <a:p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=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35.36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সে </a:t>
                </a:r>
                <a:r>
                  <a:rPr lang="en-US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মি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.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(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ea typeface="Microsoft JhengHei" panose="020B0604030504040204" pitchFamily="34" charset="-120"/>
                    <a:cs typeface="NikoshBAN" panose="02000000000000000000" pitchFamily="2" charset="0"/>
                  </a:rPr>
                  <a:t>প্রায়)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(Ans.)</a:t>
                </a:r>
                <a:endParaRPr lang="bn-BD" sz="2400" dirty="0">
                  <a:solidFill>
                    <a:srgbClr val="FF0000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 Unicode M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539" y="236189"/>
                <a:ext cx="8930637" cy="6227474"/>
              </a:xfrm>
              <a:prstGeom prst="rect">
                <a:avLst/>
              </a:prstGeom>
              <a:blipFill rotWithShape="0">
                <a:blip r:embed="rId2"/>
                <a:stretch>
                  <a:fillRect l="-1363" t="-880" b="-1369"/>
                </a:stretch>
              </a:blipFill>
              <a:ln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96243" y="183939"/>
            <a:ext cx="1258678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1E8D-76B7-486A-A2A7-43E2221016EB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00"/>
                            </p:stCondLst>
                            <p:childTnLst>
                              <p:par>
                                <p:cTn id="3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800"/>
                            </p:stCondLst>
                            <p:childTnLst>
                              <p:par>
                                <p:cTn id="3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900"/>
                            </p:stCondLst>
                            <p:childTnLst>
                              <p:par>
                                <p:cTn id="5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900"/>
                            </p:stCondLst>
                            <p:childTnLst>
                              <p:par>
                                <p:cTn id="6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300"/>
                            </p:stCondLst>
                            <p:childTnLst>
                              <p:par>
                                <p:cTn id="6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900"/>
                            </p:stCondLst>
                            <p:childTnLst>
                              <p:par>
                                <p:cTn id="7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629097" y="54657"/>
            <a:ext cx="10130803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কের আয়তন,সমগ্রতলের ক্ষেত্রফল ও কর্নের দৈর্ঘ্যের সুত্র নির্নয়ঃ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15072" y="2091569"/>
                <a:ext cx="7544828" cy="42831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ঘনকের দৈর্ঘ্য=প্রস্থ্য=উচ্চতা=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a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একক হলে,</a:t>
                </a:r>
              </a:p>
              <a:p>
                <a:r>
                  <a:rPr lang="bn-BD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ঘনকের আয়তন</a:t>
                </a:r>
                <a:r>
                  <a:rPr lang="bn-IN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</a:t>
                </a:r>
                <a:r>
                  <a:rPr lang="bn-BD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=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a</a:t>
                </a:r>
                <a:r>
                  <a:rPr lang="bn-IN" sz="2400" b="1" dirty="0" smtClean="0">
                    <a:solidFill>
                      <a:srgbClr val="00206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bn-BD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 </a:t>
                </a:r>
                <a:r>
                  <a:rPr lang="bn-BD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 একক</a:t>
                </a:r>
                <a:endParaRPr lang="bn-IN" sz="2400" dirty="0" smtClean="0">
                  <a:solidFill>
                    <a:srgbClr val="00206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4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=</a:t>
                </a:r>
                <a:r>
                  <a:rPr lang="en-US" sz="24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a³</a:t>
                </a:r>
                <a:r>
                  <a:rPr lang="bn-BD" sz="24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ঘন একক</a:t>
                </a:r>
              </a:p>
              <a:p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ঘনকের সমগ্র পৃষ্ঠের ক্ষেত্রফল</a:t>
                </a:r>
                <a:r>
                  <a:rPr lang="bn-IN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=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2(a</a:t>
                </a:r>
                <a:r>
                  <a:rPr lang="bn-IN" sz="2400" b="1" dirty="0" smtClean="0">
                    <a:solidFill>
                      <a:srgbClr val="7030A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a+ a</a:t>
                </a:r>
                <a:r>
                  <a:rPr lang="bn-IN" sz="2400" b="1" dirty="0" smtClean="0">
                    <a:solidFill>
                      <a:srgbClr val="7030A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a + a</a:t>
                </a:r>
                <a:r>
                  <a:rPr lang="bn-IN" sz="2400" b="1" dirty="0" smtClean="0">
                    <a:solidFill>
                      <a:srgbClr val="7030A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 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a)</a:t>
                </a:r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বর্গ একক</a:t>
                </a:r>
              </a:p>
              <a:p>
                <a:r>
                  <a:rPr lang="bn-IN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                         </a:t>
                </a:r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=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2(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Arial Unicode MS"/>
                    <a:ea typeface="Arial Unicode MS"/>
                    <a:cs typeface="Arial Unicode MS"/>
                  </a:rPr>
                  <a:t>a²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+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Arial Unicode MS"/>
                    <a:ea typeface="Arial Unicode MS"/>
                    <a:cs typeface="Arial Unicode MS"/>
                  </a:rPr>
                  <a:t>a²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+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Arial Unicode MS"/>
                    <a:ea typeface="Arial Unicode MS"/>
                    <a:cs typeface="Arial Unicode MS"/>
                  </a:rPr>
                  <a:t>a²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)</a:t>
                </a:r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বর্গ একক</a:t>
                </a:r>
                <a:endParaRPr lang="bn-IN" sz="2400" dirty="0" smtClean="0">
                  <a:solidFill>
                    <a:srgbClr val="7030A0"/>
                  </a:solidFill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                                   =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2</a:t>
                </a:r>
                <a:r>
                  <a:rPr lang="bn-IN" sz="2400" b="1" dirty="0" smtClean="0">
                    <a:solidFill>
                      <a:srgbClr val="7030A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 </a:t>
                </a:r>
                <a:r>
                  <a:rPr lang="bn-IN" sz="2400" dirty="0" smtClean="0">
                    <a:solidFill>
                      <a:srgbClr val="7030A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3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Arial Unicode MS"/>
                    <a:ea typeface="Arial Unicode MS"/>
                    <a:cs typeface="Arial Unicode MS"/>
                  </a:rPr>
                  <a:t>a²</a:t>
                </a:r>
                <a:r>
                  <a:rPr lang="bn-BD" sz="2400" dirty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বর্গ একক</a:t>
                </a:r>
                <a:endParaRPr lang="bn-IN" sz="2400" dirty="0">
                  <a:solidFill>
                    <a:srgbClr val="7030A0"/>
                  </a:solidFill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                                   =</a:t>
                </a:r>
                <a:r>
                  <a:rPr lang="en-US" sz="2400" dirty="0">
                    <a:solidFill>
                      <a:srgbClr val="7030A0"/>
                    </a:solidFill>
                    <a:latin typeface="Arial Unicode MS"/>
                    <a:ea typeface="Arial Unicode MS"/>
                    <a:cs typeface="Arial Unicode MS"/>
                  </a:rPr>
                  <a:t>6a²</a:t>
                </a:r>
                <a:r>
                  <a:rPr lang="bn-BD" sz="2400" dirty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বর্গ </a:t>
                </a:r>
                <a:r>
                  <a:rPr lang="bn-BD" sz="2400" dirty="0" smtClean="0">
                    <a:solidFill>
                      <a:srgbClr val="7030A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একক</a:t>
                </a:r>
                <a:r>
                  <a:rPr lang="bn-IN" sz="2400" dirty="0" smtClean="0">
                    <a:solidFill>
                      <a:srgbClr val="7030A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       </a:t>
                </a:r>
              </a:p>
              <a:p>
                <a:r>
                  <a:rPr lang="bn-BD" sz="24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এবং ঘনকের কর্ণের দৈর্ঘ্য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</m:t>
                            </m:r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4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একক</a:t>
                </a:r>
                <a:endParaRPr lang="bn-IN" sz="2400" dirty="0" smtClean="0">
                  <a:solidFill>
                    <a:srgbClr val="FF0000"/>
                  </a:solidFill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IN" sz="24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  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bn-IN" sz="24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3</m:t>
                            </m:r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bn-IN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4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একক</a:t>
                </a:r>
                <a:endParaRPr lang="bn-IN" sz="2400" dirty="0" smtClean="0">
                  <a:solidFill>
                    <a:srgbClr val="FF0000"/>
                  </a:solidFill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r>
                  <a:rPr lang="bn-IN" sz="24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                              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Arial Unicode MS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একক</a:t>
                </a:r>
                <a:endParaRPr lang="bn-IN" sz="2400" dirty="0">
                  <a:solidFill>
                    <a:srgbClr val="FF0000"/>
                  </a:solidFill>
                  <a:latin typeface="NikoshBAN" pitchFamily="2" charset="0"/>
                  <a:ea typeface="Arial Unicode MS"/>
                  <a:cs typeface="NikoshBAN" pitchFamily="2" charset="0"/>
                </a:endParaRPr>
              </a:p>
              <a:p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072" y="2091569"/>
                <a:ext cx="7544828" cy="4283160"/>
              </a:xfrm>
              <a:prstGeom prst="rect">
                <a:avLst/>
              </a:prstGeom>
              <a:blipFill rotWithShape="0">
                <a:blip r:embed="rId3"/>
                <a:stretch>
                  <a:fillRect l="-1129" t="-1277"/>
                </a:stretch>
              </a:blipFill>
              <a:ln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1078887" y="2196074"/>
            <a:ext cx="1036053" cy="1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78887" y="1713175"/>
            <a:ext cx="453273" cy="48289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632291" y="808370"/>
            <a:ext cx="1349" cy="9054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596913" y="807741"/>
            <a:ext cx="1036053" cy="1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532160" y="807741"/>
            <a:ext cx="66103" cy="9054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532160" y="1713175"/>
            <a:ext cx="1100806" cy="1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114265" y="1230906"/>
            <a:ext cx="1349" cy="9657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078887" y="1230277"/>
            <a:ext cx="1349" cy="9657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078887" y="1230277"/>
            <a:ext cx="1036053" cy="1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114940" y="1713175"/>
            <a:ext cx="518026" cy="48289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1078887" y="807741"/>
            <a:ext cx="518026" cy="4225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2114940" y="829233"/>
            <a:ext cx="505074" cy="4010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402653" y="2123638"/>
            <a:ext cx="323766" cy="4144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373953" y="1820101"/>
            <a:ext cx="265901" cy="41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Unicode MS"/>
                <a:ea typeface="Arial Unicode MS"/>
                <a:cs typeface="Arial Unicode MS"/>
              </a:rPr>
              <a:t>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0015" y="1075876"/>
            <a:ext cx="265901" cy="414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a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5072" y="1186921"/>
            <a:ext cx="754482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যে বস্তুর দৈর্ঘ্য, প্রস্থ্য ও উচ্চতা সমান,তাকে ঘনক বলে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BC0A-F0B4-46E6-97E6-1D70B01A6C2A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2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131" grpId="0" animBg="1"/>
      <p:bldP spid="133" grpId="0"/>
      <p:bldP spid="4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493" y="403108"/>
            <a:ext cx="9062113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69493" y="4359179"/>
            <a:ext cx="948519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উপরের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ঘনবস্তুটি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গলিয়ে একটি নতুন ঘনক তৈরি করা হলো। নতুন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ঘনকের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, আয়তন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এবং সমগ্রপৃষ্ঠের  ক্ষেত্রফল নির্ণয় 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644666" y="3020344"/>
            <a:ext cx="2338224" cy="18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644666" y="2560754"/>
            <a:ext cx="1017731" cy="4704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132511" y="1679299"/>
            <a:ext cx="3028" cy="882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62397" y="1678686"/>
            <a:ext cx="2483613" cy="18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662397" y="1678686"/>
            <a:ext cx="0" cy="882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662397" y="2560754"/>
            <a:ext cx="2484362" cy="18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981660" y="2082107"/>
            <a:ext cx="3028" cy="940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644666" y="2090318"/>
            <a:ext cx="3028" cy="940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44666" y="2090318"/>
            <a:ext cx="2338224" cy="18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970908" y="2560754"/>
            <a:ext cx="1163120" cy="4704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644666" y="1678686"/>
            <a:ext cx="1017731" cy="4116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970908" y="1699624"/>
            <a:ext cx="1134039" cy="390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98763" y="3100683"/>
            <a:ext cx="277172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2400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4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40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3220" y="2717944"/>
            <a:ext cx="263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70C0"/>
                </a:solidFill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800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800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800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r>
              <a:rPr lang="bn-BD" sz="2800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63103" y="1894971"/>
            <a:ext cx="2663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9A6B-3F6A-4C55-9131-F38236A6261E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4" grpId="0" animBg="1"/>
      <p:bldP spid="47" grpId="0" animBg="1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4999" y="230878"/>
            <a:ext cx="19559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676400"/>
          <a:ext cx="228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9" name="Equation" r:id="rId3" imgW="139680" imgH="126720" progId="Equation.3">
                  <p:embed/>
                </p:oleObj>
              </mc:Choice>
              <mc:Fallback>
                <p:oleObj name="Equation" r:id="rId3" imgW="1396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2286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04999" y="902507"/>
                <a:ext cx="8794846" cy="544405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দেওয়া আছে, </a:t>
                </a:r>
                <a:r>
                  <a:rPr lang="bn-IN" sz="2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আয়তাকার </a:t>
                </a:r>
                <a:r>
                  <a:rPr lang="bn-BD" sz="2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ঘনবস্তুর 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দৈর্ঘ্য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a=5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সে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BD" sz="2000" dirty="0">
                  <a:solidFill>
                    <a:srgbClr val="C0000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       </a:t>
                </a:r>
                <a:r>
                  <a:rPr lang="bn-BD" sz="2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প্রস্থ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b=4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সে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এবং উচ্চতা 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c=3</a:t>
                </a:r>
                <a:r>
                  <a:rPr lang="bn-BD" sz="2000" dirty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সে </a:t>
                </a:r>
                <a:r>
                  <a:rPr lang="en-US" sz="2000" dirty="0">
                    <a:solidFill>
                      <a:srgbClr val="C0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 smtClean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</a:t>
                </a:r>
                <a:r>
                  <a:rPr lang="bn-IN" sz="2000" dirty="0" smtClean="0">
                    <a:solidFill>
                      <a:srgbClr val="C0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.</a:t>
                </a:r>
                <a:endParaRPr lang="bn-BD" sz="2000" dirty="0">
                  <a:solidFill>
                    <a:srgbClr val="C0000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আমরা জানি, আয়তাকার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ঘনবস্তুর  আয়তন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000" dirty="0" err="1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abc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ঘন সে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মি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</a:p>
              <a:p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             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=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5</a:t>
                </a:r>
                <a:r>
                  <a:rPr lang="bn-IN" sz="2000" dirty="0">
                    <a:solidFill>
                      <a:srgbClr val="00206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4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í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3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 সে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endParaRPr lang="bn-IN" sz="2000" dirty="0">
                  <a:solidFill>
                    <a:srgbClr val="00206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             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=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60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 সে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মি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endParaRPr lang="bn-IN" sz="2000" dirty="0">
                  <a:solidFill>
                    <a:srgbClr val="00206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  আবার,  ঘনকের আয়তন =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a³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ঘন একক</a:t>
                </a:r>
                <a:endParaRPr lang="bn-IN" sz="2000" dirty="0">
                  <a:solidFill>
                    <a:srgbClr val="002060"/>
                  </a:solidFill>
                  <a:latin typeface="NikoshBAN" panose="02000000000000000000" pitchFamily="2" charset="0"/>
                  <a:ea typeface="Arial Unicode MS"/>
                  <a:cs typeface="NikoshBAN" panose="02000000000000000000" pitchFamily="2" charset="0"/>
                </a:endParaRPr>
              </a:p>
              <a:p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প্রশ্নমতে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, নতুন ঘনকের আয়তন,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a³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=60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 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মি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</a:p>
              <a:p>
                <a:r>
                  <a:rPr lang="bn-IN" sz="20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নতুন ঘনকের এক বাহুর  দৈর্ঘ্য ,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a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bn-IN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/>
                          </a:rPr>
                        </m:ctrlPr>
                      </m:radPr>
                      <m:deg>
                        <m:r>
                          <a:rPr lang="bn-I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/>
                          </a:rPr>
                          <m:t>3</m:t>
                        </m:r>
                      </m:deg>
                      <m:e>
                        <m:r>
                          <a:rPr lang="bn-I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 Unicode MS"/>
                          </a:rPr>
                          <m:t>60</m:t>
                        </m:r>
                      </m:e>
                    </m:rad>
                  </m:oMath>
                </a14:m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</a:p>
              <a:p>
                <a:r>
                  <a:rPr lang="bn-BD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       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      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=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3.9</a:t>
                </a:r>
                <a:r>
                  <a:rPr lang="bn-IN" sz="2000" dirty="0" smtClean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14</a:t>
                </a:r>
                <a:r>
                  <a:rPr lang="bn-BD" sz="2000" dirty="0" smtClean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rgbClr val="00206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00206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BD" sz="2000" dirty="0"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BD" sz="20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latin typeface="Arial Unicode MS"/>
                    <a:ea typeface="Arial Unicode MS"/>
                    <a:cs typeface="Arial Unicode MS"/>
                  </a:rPr>
                  <a:t>  </a:t>
                </a:r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আবার</a:t>
                </a:r>
                <a:r>
                  <a:rPr lang="bn-IN" sz="2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ঘনকের কর্ণের </a:t>
                </a:r>
                <a:r>
                  <a:rPr lang="bn-BD" sz="2000" dirty="0" smtClean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দৈর্ঘ্য</a:t>
                </a:r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000" dirty="0" smtClean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Arial Unicode MS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20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bn-BD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>
                    <a:solidFill>
                      <a:schemeClr val="tx1"/>
                    </a:solidFill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একক</a:t>
                </a: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=</a:t>
                </a:r>
                <a:r>
                  <a:rPr lang="bn-BD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3.914</a:t>
                </a:r>
                <a:r>
                  <a:rPr lang="bn-IN" sz="2000" dirty="0">
                    <a:solidFill>
                      <a:schemeClr val="tx1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bn-BD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1.732 </a:t>
                </a:r>
                <a:r>
                  <a:rPr lang="bn-BD" sz="2000" dirty="0" smtClean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BD" sz="2000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= 6.779 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BD" sz="2000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=6.78 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chemeClr val="tx1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IN" sz="2000" dirty="0" smtClean="0">
                    <a:solidFill>
                      <a:schemeClr val="tx1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(</a:t>
                </a:r>
                <a:r>
                  <a:rPr lang="bn-IN" sz="2000" dirty="0">
                    <a:solidFill>
                      <a:schemeClr val="tx1"/>
                    </a:solidFill>
                    <a:latin typeface="NikoshBAN" panose="02000000000000000000" pitchFamily="2" charset="0"/>
                    <a:ea typeface="Microsoft JhengHei" panose="020B0604030504040204" pitchFamily="34" charset="-120"/>
                    <a:cs typeface="NikoshBAN" panose="02000000000000000000" pitchFamily="2" charset="0"/>
                  </a:rPr>
                  <a:t>প্রায়)</a:t>
                </a:r>
                <a:r>
                  <a:rPr lang="bn-IN" sz="2000" dirty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endParaRPr lang="bn-BD" sz="2000" dirty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এবং ঘনকের সমগ্রপৃষ্ঠের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ক্ষেত্রফল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=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6a²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বর্গ একক</a:t>
                </a:r>
                <a:r>
                  <a:rPr lang="bn-IN" sz="20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</a:t>
                </a:r>
                <a:endParaRPr lang="bn-IN" sz="2000" dirty="0" smtClean="0">
                  <a:solidFill>
                    <a:srgbClr val="FF000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=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6</a:t>
                </a:r>
                <a:r>
                  <a:rPr lang="bn-IN" sz="2000" dirty="0">
                    <a:solidFill>
                      <a:srgbClr val="FF0000"/>
                    </a:solidFill>
                    <a:latin typeface="AdarshaLipiExp" pitchFamily="2" charset="0"/>
                    <a:ea typeface="Microsoft JhengHei" panose="020B0604030504040204" pitchFamily="34" charset="-120"/>
                    <a:cs typeface="Arial Unicode MS"/>
                  </a:rPr>
                  <a:t> í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(3.9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14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)²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বর্গ সে </a:t>
                </a:r>
                <a:r>
                  <a:rPr lang="en-US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BD" sz="2000" dirty="0">
                  <a:solidFill>
                    <a:srgbClr val="FF000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=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91.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91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6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বর্গ 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সে </a:t>
                </a:r>
                <a:r>
                  <a:rPr lang="en-US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মি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endParaRPr lang="bn-IN" sz="2000" dirty="0" smtClean="0">
                  <a:solidFill>
                    <a:srgbClr val="FF0000"/>
                  </a:solidFill>
                  <a:latin typeface="Arial Unicode MS"/>
                  <a:ea typeface="Arial Unicode MS"/>
                  <a:cs typeface="Arial Unicode MS"/>
                </a:endParaRPr>
              </a:p>
              <a:p>
                <a:r>
                  <a:rPr lang="bn-IN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                                    =91.92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বর্গ সে</a:t>
                </a:r>
                <a:r>
                  <a:rPr lang="en-US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BD" sz="2000" dirty="0">
                    <a:solidFill>
                      <a:srgbClr val="FF0000"/>
                    </a:solidFill>
                    <a:latin typeface="NikoshBAN" pitchFamily="2" charset="0"/>
                    <a:ea typeface="Arial Unicode MS"/>
                    <a:cs typeface="NikoshBAN" pitchFamily="2" charset="0"/>
                  </a:rPr>
                  <a:t> মি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.</a:t>
                </a:r>
                <a:r>
                  <a:rPr lang="bn-IN" sz="2000" dirty="0">
                    <a:solidFill>
                      <a:srgbClr val="FF000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Arial Unicode MS"/>
                  </a:rPr>
                  <a:t> (</a:t>
                </a:r>
                <a:r>
                  <a:rPr lang="bn-IN" sz="2000" dirty="0">
                    <a:solidFill>
                      <a:srgbClr val="FF0000"/>
                    </a:solidFill>
                    <a:latin typeface="NikoshBAN" panose="02000000000000000000" pitchFamily="2" charset="0"/>
                    <a:ea typeface="Microsoft JhengHei" panose="020B0604030504040204" pitchFamily="34" charset="-120"/>
                    <a:cs typeface="NikoshBAN" panose="02000000000000000000" pitchFamily="2" charset="0"/>
                  </a:rPr>
                  <a:t>প্রায়)</a:t>
                </a:r>
                <a:r>
                  <a:rPr lang="bn-BD" sz="2000" dirty="0" smtClean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 Unicode MS"/>
                    <a:ea typeface="Arial Unicode MS"/>
                    <a:cs typeface="Arial Unicode MS"/>
                  </a:rPr>
                  <a:t>(Ans.)</a:t>
                </a:r>
                <a:r>
                  <a:rPr lang="bn-BD" sz="2000" dirty="0">
                    <a:latin typeface="Arial Unicode MS"/>
                    <a:ea typeface="Arial Unicode MS"/>
                    <a:cs typeface="Arial Unicode MS"/>
                  </a:rPr>
                  <a:t>                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9" y="902507"/>
                <a:ext cx="8794846" cy="5444054"/>
              </a:xfrm>
              <a:prstGeom prst="rect">
                <a:avLst/>
              </a:prstGeom>
              <a:blipFill rotWithShape="0">
                <a:blip r:embed="rId5"/>
                <a:stretch>
                  <a:fillRect l="-623" t="-782" b="-1006"/>
                </a:stretch>
              </a:blipFill>
              <a:ln w="12700">
                <a:solidFill>
                  <a:srgbClr val="FF0000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2B3D-BCC5-4424-B8DE-CE8861209FA8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531116" y="2786374"/>
            <a:ext cx="18020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20</a:t>
            </a:r>
            <a:r>
              <a:rPr lang="bn-BD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840715" y="2381771"/>
            <a:ext cx="163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Arial Unicode MS"/>
                <a:ea typeface="Arial Unicode MS"/>
                <a:cs typeface="Arial Unicode MS"/>
              </a:rPr>
              <a:t>15</a:t>
            </a:r>
            <a:r>
              <a:rPr lang="bn-BD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r>
              <a:rPr lang="bn-BD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 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069095" y="1515225"/>
            <a:ext cx="139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 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সে </a:t>
            </a:r>
            <a:r>
              <a:rPr 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</a:rPr>
              <a:t>.</a:t>
            </a:r>
            <a:r>
              <a:rPr lang="bn-BD" sz="24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NikoshBAN" pitchFamily="2" charset="0"/>
              </a:rPr>
              <a:t>মি 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514901" y="259305"/>
            <a:ext cx="919859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14900" y="5123529"/>
            <a:ext cx="481829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514900" y="4588799"/>
            <a:ext cx="48182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AC=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14900" y="5658259"/>
            <a:ext cx="481829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BCFG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BF=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4901" y="4050850"/>
            <a:ext cx="48182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14901" y="3516871"/>
            <a:ext cx="48182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24476" y="1828758"/>
            <a:ext cx="2806158" cy="903759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824476" y="1288985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75050" y="1296382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645816" y="1296382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112743" y="1296382"/>
            <a:ext cx="0" cy="9037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662169" y="2192743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824476" y="2192743"/>
            <a:ext cx="3304620" cy="53977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275050" y="1296382"/>
            <a:ext cx="0" cy="9037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826685" y="2180474"/>
            <a:ext cx="450574" cy="5397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258697" y="2180474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824476" y="1308651"/>
            <a:ext cx="3271914" cy="141159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00629" y="2676798"/>
            <a:ext cx="40267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529648" y="2680678"/>
            <a:ext cx="38664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67867" y="2054997"/>
            <a:ext cx="37542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223473" y="1770789"/>
            <a:ext cx="410690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183058" y="868183"/>
            <a:ext cx="359394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961851" y="882932"/>
            <a:ext cx="349776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605667" y="1624101"/>
            <a:ext cx="413896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465364" y="1656974"/>
            <a:ext cx="410690" cy="343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E72E-E385-4B64-936B-CA5DE57BFAAE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430370" y="3516871"/>
            <a:ext cx="417394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IN" sz="2400" dirty="0" smtClean="0">
                <a:cs typeface="NikoshBAN" panose="02000000000000000000" pitchFamily="2" charset="0"/>
              </a:rPr>
              <a:t> টি</a:t>
            </a:r>
            <a:r>
              <a:rPr lang="en-US" sz="2400" dirty="0" smtClean="0">
                <a:cs typeface="NikoshBAN" panose="02000000000000000000" pitchFamily="2" charset="0"/>
              </a:rPr>
              <a:t> </a:t>
            </a:r>
            <a:endParaRPr lang="en-US" sz="2400" dirty="0"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30370" y="4050850"/>
            <a:ext cx="41932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00009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3000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 সে.মি.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30371" y="4588799"/>
            <a:ext cx="41932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25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সে.মি.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30371" y="5112918"/>
            <a:ext cx="417394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025E1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dirty="0" smtClean="0">
                <a:latin typeface="Arial Unicode MS"/>
                <a:ea typeface="Arial Unicode MS"/>
                <a:cs typeface="Arial Unicode MS"/>
              </a:rPr>
              <a:t>26.93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30371" y="5634628"/>
            <a:ext cx="417394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240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400" smtClean="0">
                <a:latin typeface="Arial Unicode MS"/>
                <a:ea typeface="Arial Unicode MS"/>
                <a:cs typeface="Arial Unicode MS"/>
              </a:rPr>
              <a:t>18.03</a:t>
            </a:r>
            <a:r>
              <a:rPr lang="bn-IN" sz="24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36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35" grpId="0" animBg="1"/>
      <p:bldP spid="36" grpId="0" animBg="1"/>
      <p:bldP spid="37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Ribbon 13"/>
          <p:cNvSpPr/>
          <p:nvPr/>
        </p:nvSpPr>
        <p:spPr>
          <a:xfrm>
            <a:off x="1409939" y="113873"/>
            <a:ext cx="9614261" cy="727926"/>
          </a:xfrm>
          <a:prstGeom prst="ribbon">
            <a:avLst/>
          </a:prstGeom>
          <a:solidFill>
            <a:srgbClr val="FFC000"/>
          </a:solidFill>
          <a:ln w="28575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31742" y="2052397"/>
            <a:ext cx="1772125" cy="136323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931742" y="1238202"/>
            <a:ext cx="284543" cy="8141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16285" y="1249359"/>
            <a:ext cx="1792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713454" y="1249359"/>
            <a:ext cx="284543" cy="8141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08325" y="1249359"/>
            <a:ext cx="0" cy="1363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23781" y="2601433"/>
            <a:ext cx="284543" cy="8141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931742" y="2601433"/>
            <a:ext cx="2086910" cy="8141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16285" y="1249359"/>
            <a:ext cx="0" cy="1363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33137" y="2582926"/>
            <a:ext cx="284543" cy="8141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05958" y="2582926"/>
            <a:ext cx="17920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31742" y="1267866"/>
            <a:ext cx="2066256" cy="212925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85860" y="3156864"/>
            <a:ext cx="254294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43966" y="3131963"/>
            <a:ext cx="244171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79985" y="2321948"/>
            <a:ext cx="237085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83713" y="2168127"/>
            <a:ext cx="259356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194392" y="1147833"/>
            <a:ext cx="226962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05635" y="1018615"/>
            <a:ext cx="220888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662341" y="1839302"/>
            <a:ext cx="261380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63289" y="1793277"/>
            <a:ext cx="259356" cy="517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2050350" y="3715845"/>
                <a:ext cx="5943600" cy="49763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B05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ঘনক</a:t>
                </a:r>
                <a:r>
                  <a:rPr lang="bn-IN" sz="2400" dirty="0" smtClean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টির</a:t>
                </a:r>
                <a:r>
                  <a:rPr lang="en-US" sz="2400" dirty="0" smtClean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পৃষ্ঠতলের</a:t>
                </a:r>
                <a:r>
                  <a:rPr lang="en-US" sz="2400" dirty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কর্ণের</a:t>
                </a:r>
                <a:r>
                  <a:rPr lang="en-US" sz="2400" dirty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দৈর্ঘ্য</a:t>
                </a:r>
                <a:r>
                  <a:rPr lang="en-US" sz="2400" dirty="0"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</a:t>
                </a:r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sz="2400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bn-BD" sz="2400" dirty="0">
                    <a:latin typeface="Arial Unicode MS"/>
                    <a:ea typeface="Arial Unicode MS"/>
                    <a:cs typeface="Arial Unicode MS"/>
                  </a:rPr>
                  <a:t> </a:t>
                </a:r>
                <a:r>
                  <a:rPr lang="bn-IN" sz="2400" dirty="0" smtClean="0">
                    <a:latin typeface="NikoshBAN" panose="02000000000000000000" pitchFamily="2" charset="0"/>
                    <a:ea typeface="Arial Unicode MS"/>
                    <a:cs typeface="NikoshBAN" panose="02000000000000000000" pitchFamily="2" charset="0"/>
                  </a:rPr>
                  <a:t>সে.মি. হলে</a:t>
                </a:r>
                <a:endParaRPr lang="bn-IN" sz="2400" dirty="0">
                  <a:latin typeface="NikoshBAN" panose="02000000000000000000" pitchFamily="2" charset="0"/>
                  <a:ea typeface="Arial Unicode MS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0350" y="3715845"/>
                <a:ext cx="5943600" cy="497637"/>
              </a:xfrm>
              <a:prstGeom prst="rect">
                <a:avLst/>
              </a:prstGeom>
              <a:blipFill rotWithShape="0">
                <a:blip r:embed="rId2"/>
                <a:stretch>
                  <a:fillRect t="-2326" b="-24419"/>
                </a:stretch>
              </a:blipFill>
              <a:ln w="28575">
                <a:solidFill>
                  <a:srgbClr val="00B05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409939" y="4390298"/>
            <a:ext cx="9614262" cy="461665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 )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ধার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কত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?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9939" y="4922574"/>
            <a:ext cx="961426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খ )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সমগ্রপৃষ্ঠের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ক্ষেত্রফল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,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কর্ণের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দৈর্ঘ্য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আয়তন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09939" y="5461431"/>
            <a:ext cx="9614262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 )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ঘনকটিকে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গলিয়ে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নতুন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তৈরি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হলো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যার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মাত্রাগুলোর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অনুপাত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4:2:1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। </a:t>
            </a:r>
            <a:endParaRPr lang="bn-IN" sz="2400" dirty="0" smtClean="0"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ঘনবস্তুটির</a:t>
            </a:r>
            <a:r>
              <a:rPr lang="en-US" sz="24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সমগ্রতলের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ক্ষেত্রফল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lang="en-US" sz="24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8B7F-73DE-4B1B-969E-A8F66C961B23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6"/>
          <a:stretch/>
        </p:blipFill>
        <p:spPr>
          <a:xfrm>
            <a:off x="3200400" y="1691240"/>
            <a:ext cx="5814587" cy="3439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7952" y="1391831"/>
            <a:ext cx="5837448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25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7925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8200" y="117566"/>
            <a:ext cx="10632665" cy="6603908"/>
            <a:chOff x="-13855" y="-27709"/>
            <a:chExt cx="9129933" cy="6858000"/>
          </a:xfrm>
        </p:grpSpPr>
        <p:sp>
          <p:nvSpPr>
            <p:cNvPr id="5" name="Half Frame 4"/>
            <p:cNvSpPr/>
            <p:nvPr/>
          </p:nvSpPr>
          <p:spPr>
            <a:xfrm>
              <a:off x="838200" y="829542"/>
              <a:ext cx="2855741" cy="2544494"/>
            </a:xfrm>
            <a:prstGeom prst="halfFram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0800000">
              <a:off x="5350999" y="3360419"/>
              <a:ext cx="2878601" cy="2583180"/>
            </a:xfrm>
            <a:prstGeom prst="halfFram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270507" y="2977096"/>
              <a:ext cx="2518172" cy="3382786"/>
            </a:xfrm>
            <a:prstGeom prst="halfFram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5405437" y="376237"/>
              <a:ext cx="2453879" cy="3346847"/>
            </a:xfrm>
            <a:prstGeom prst="halfFrame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" name="Frame 1"/>
            <p:cNvSpPr/>
            <p:nvPr/>
          </p:nvSpPr>
          <p:spPr>
            <a:xfrm>
              <a:off x="-13855" y="-27709"/>
              <a:ext cx="9129933" cy="6858000"/>
            </a:xfrm>
            <a:prstGeom prst="frame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9AD6-843C-4471-BAF8-1F6B2CDA6C32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8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983288" y="1232774"/>
            <a:ext cx="5183187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383007"/>
            <a:ext cx="10329862" cy="792163"/>
          </a:xfrm>
          <a:solidFill>
            <a:srgbClr val="92D050"/>
          </a:solidFill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4294967295"/>
          </p:nvPr>
        </p:nvSpPr>
        <p:spPr>
          <a:xfrm>
            <a:off x="838200" y="1232774"/>
            <a:ext cx="5029200" cy="65405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40402"/>
            <a:ext cx="50292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সিনিয়র শিক্ষক (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ও বিজ্ঞান)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এম.এসসি,গণিত (প্রথম শ্রেণী)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গণ পাইলট উচ্চ বিদ্যালয়।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ঘাটাইল,টাঙ্গাইল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6003131" y="1931365"/>
            <a:ext cx="5183981" cy="37946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ঃ দশম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(অধ্যায় -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বিশেষ পাঠঃ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পরিমিতি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পাঠের বিষয়ঃ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ঘন 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 ঘনক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সংক্রান্ত সূত্র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সমস্যাবলির সমাধান।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01DF-D688-4325-99EB-C9AFB98FA4B9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hamidurrahman57@gmail.com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099" y="2048000"/>
            <a:ext cx="1643501" cy="162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6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t="7950" r="3630" b="4806"/>
          <a:stretch/>
        </p:blipFill>
        <p:spPr>
          <a:xfrm>
            <a:off x="1120877" y="531962"/>
            <a:ext cx="2227006" cy="1637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80" y="146024"/>
            <a:ext cx="2190750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27" y="406908"/>
            <a:ext cx="2590800" cy="1762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9" t="7143" r="11125" b="9908"/>
          <a:stretch/>
        </p:blipFill>
        <p:spPr>
          <a:xfrm>
            <a:off x="8610600" y="2663123"/>
            <a:ext cx="3015343" cy="17972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5" t="8686" r="14813" b="15088"/>
          <a:stretch/>
        </p:blipFill>
        <p:spPr>
          <a:xfrm>
            <a:off x="638113" y="2590617"/>
            <a:ext cx="3414223" cy="18744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3" t="13045" r="8350" b="14975"/>
          <a:stretch/>
        </p:blipFill>
        <p:spPr>
          <a:xfrm>
            <a:off x="5532495" y="2379825"/>
            <a:ext cx="2279094" cy="21884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7470" y="5658557"/>
            <a:ext cx="748262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ঘনবস্তু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আয়তাকার ও ঘনক আকৃতির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407" y="4922396"/>
            <a:ext cx="748262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চিত্রগুলো কেমন আকৃতির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6AC-0D10-4ADC-ACE0-99BECDF011AD}" type="datetime2">
              <a:rPr lang="en-US" smtClean="0"/>
              <a:t>Tuesday, March 2, 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2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606731" y="2299063"/>
            <a:ext cx="8908869" cy="3814354"/>
          </a:xfrm>
          <a:prstGeom prst="fram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7918" y="2955092"/>
            <a:ext cx="7566494" cy="2308324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ঘনক সংক্তান্ত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 </a:t>
            </a: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সমস্যাবলীর সমাধান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606731" y="818867"/>
            <a:ext cx="8908869" cy="1286226"/>
          </a:xfrm>
          <a:prstGeom prst="fra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8054" y="1033563"/>
            <a:ext cx="4637314" cy="830997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31-E586-48C7-BA35-58FDCA65D67B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4856" y="600076"/>
            <a:ext cx="10040831" cy="646331"/>
          </a:xfrm>
          <a:prstGeom prst="rect">
            <a:avLst/>
          </a:prstGeom>
          <a:solidFill>
            <a:srgbClr val="025E1E"/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শিখনফল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4856" y="1797662"/>
            <a:ext cx="1004083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 - 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74857" y="2349396"/>
            <a:ext cx="1004083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।আয়তাকার ঘনবস্তু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ঘনক কী তা বলতে </a:t>
            </a:r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4857" y="3028215"/>
            <a:ext cx="10040830" cy="107721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আয়তাকার ঘনবস্তু ও ঘনকের আয়তন,পৃষ্ঠতলের ক্ষেত্রফল ও কর্ণের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সূত্র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855" y="4199477"/>
            <a:ext cx="10040831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সূত্র প্রয়োগ করে ঘনবস্তু ও ঘনক সংক্রান্ত সমস্যাবলীর সমাধান করতে পারবে।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E185-F6BC-4EBC-930D-B0270F56AA9C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owchart: Data 29"/>
          <p:cNvSpPr/>
          <p:nvPr/>
        </p:nvSpPr>
        <p:spPr>
          <a:xfrm>
            <a:off x="2256670" y="2143945"/>
            <a:ext cx="306215" cy="369332"/>
          </a:xfrm>
          <a:prstGeom prst="flowChartInputOutpu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00918" y="2608009"/>
            <a:ext cx="1630803" cy="1699665"/>
            <a:chOff x="700917" y="2608007"/>
            <a:chExt cx="1630803" cy="1699665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cxnSp>
          <p:nvCxnSpPr>
            <p:cNvPr id="34" name="Straight Connector 33"/>
            <p:cNvCxnSpPr/>
            <p:nvPr/>
          </p:nvCxnSpPr>
          <p:spPr>
            <a:xfrm>
              <a:off x="1417320" y="2608007"/>
              <a:ext cx="914400" cy="914400"/>
            </a:xfrm>
            <a:prstGeom prst="line">
              <a:avLst/>
            </a:prstGeom>
            <a:ln w="381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479954" y="3460956"/>
              <a:ext cx="769432" cy="846716"/>
            </a:xfrm>
            <a:prstGeom prst="line">
              <a:avLst/>
            </a:prstGeom>
            <a:ln w="381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08180" y="3393272"/>
              <a:ext cx="914400" cy="914400"/>
            </a:xfrm>
            <a:prstGeom prst="line">
              <a:avLst/>
            </a:prstGeom>
            <a:ln w="381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00917" y="2608007"/>
              <a:ext cx="796704" cy="914400"/>
            </a:xfrm>
            <a:prstGeom prst="line">
              <a:avLst/>
            </a:prstGeom>
            <a:ln w="381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 47"/>
          <p:cNvSpPr/>
          <p:nvPr/>
        </p:nvSpPr>
        <p:spPr>
          <a:xfrm>
            <a:off x="6700807" y="1386842"/>
            <a:ext cx="379216" cy="1551383"/>
          </a:xfrm>
          <a:custGeom>
            <a:avLst/>
            <a:gdLst>
              <a:gd name="connsiteX0" fmla="*/ 202421 w 379216"/>
              <a:gd name="connsiteY0" fmla="*/ 58705 h 1551383"/>
              <a:gd name="connsiteX1" fmla="*/ 4301 w 379216"/>
              <a:gd name="connsiteY1" fmla="*/ 165385 h 1551383"/>
              <a:gd name="connsiteX2" fmla="*/ 370061 w 379216"/>
              <a:gd name="connsiteY2" fmla="*/ 1460785 h 1551383"/>
              <a:gd name="connsiteX3" fmla="*/ 232901 w 379216"/>
              <a:gd name="connsiteY3" fmla="*/ 1338865 h 155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216" h="1551383">
                <a:moveTo>
                  <a:pt x="202421" y="58705"/>
                </a:moveTo>
                <a:cubicBezTo>
                  <a:pt x="89391" y="-4795"/>
                  <a:pt x="-23639" y="-68295"/>
                  <a:pt x="4301" y="165385"/>
                </a:cubicBezTo>
                <a:cubicBezTo>
                  <a:pt x="32241" y="399065"/>
                  <a:pt x="331961" y="1265205"/>
                  <a:pt x="370061" y="1460785"/>
                </a:cubicBezTo>
                <a:cubicBezTo>
                  <a:pt x="408161" y="1656365"/>
                  <a:pt x="320531" y="1497615"/>
                  <a:pt x="232901" y="1338865"/>
                </a:cubicBezTo>
              </a:path>
            </a:pathLst>
          </a:custGeom>
          <a:noFill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447985" y="4687200"/>
            <a:ext cx="184730" cy="369332"/>
          </a:xfrm>
          <a:prstGeom prst="flowChartProcess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7261366" y="783876"/>
            <a:ext cx="567465" cy="2222714"/>
          </a:xfrm>
          <a:prstGeom prst="cube">
            <a:avLst>
              <a:gd name="adj" fmla="val 10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Cube 40"/>
          <p:cNvSpPr/>
          <p:nvPr/>
        </p:nvSpPr>
        <p:spPr>
          <a:xfrm>
            <a:off x="4114683" y="768570"/>
            <a:ext cx="567465" cy="2222714"/>
          </a:xfrm>
          <a:prstGeom prst="cube">
            <a:avLst>
              <a:gd name="adj" fmla="val 10000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Cube 41"/>
          <p:cNvSpPr/>
          <p:nvPr/>
        </p:nvSpPr>
        <p:spPr>
          <a:xfrm>
            <a:off x="4105330" y="1336113"/>
            <a:ext cx="3084431" cy="1569660"/>
          </a:xfrm>
          <a:prstGeom prst="cube">
            <a:avLst>
              <a:gd name="adj" fmla="val 0"/>
            </a:avLst>
          </a:prstGeom>
          <a:ln w="2857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96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Cube 42"/>
          <p:cNvSpPr/>
          <p:nvPr/>
        </p:nvSpPr>
        <p:spPr>
          <a:xfrm>
            <a:off x="4682148" y="795189"/>
            <a:ext cx="3084431" cy="1569660"/>
          </a:xfrm>
          <a:prstGeom prst="cube">
            <a:avLst>
              <a:gd name="adj" fmla="val 0"/>
            </a:avLst>
          </a:prstGeom>
          <a:ln w="28575">
            <a:solidFill>
              <a:srgbClr val="FFFF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96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Cube 52"/>
          <p:cNvSpPr/>
          <p:nvPr/>
        </p:nvSpPr>
        <p:spPr>
          <a:xfrm>
            <a:off x="4123323" y="2347227"/>
            <a:ext cx="3780576" cy="636172"/>
          </a:xfrm>
          <a:prstGeom prst="cube">
            <a:avLst>
              <a:gd name="adj" fmla="val 10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Cube 53"/>
          <p:cNvSpPr/>
          <p:nvPr/>
        </p:nvSpPr>
        <p:spPr>
          <a:xfrm>
            <a:off x="4149827" y="819699"/>
            <a:ext cx="3668268" cy="539807"/>
          </a:xfrm>
          <a:prstGeom prst="cube">
            <a:avLst>
              <a:gd name="adj" fmla="val 100000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5674" y="5160623"/>
            <a:ext cx="924003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</a:t>
            </a:r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জোড়া সমান্তরাল আয়তাকার সমতল পৃষ্ঠ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আবদ্দ ঘনবস্তুকে আয়তাকার ঘনবস্তু বলে।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077828" y="841319"/>
            <a:ext cx="3757925" cy="2068551"/>
            <a:chOff x="4393114" y="2986760"/>
            <a:chExt cx="3757925" cy="2068551"/>
          </a:xfrm>
        </p:grpSpPr>
        <p:grpSp>
          <p:nvGrpSpPr>
            <p:cNvPr id="20" name="Group 19"/>
            <p:cNvGrpSpPr/>
            <p:nvPr/>
          </p:nvGrpSpPr>
          <p:grpSpPr>
            <a:xfrm>
              <a:off x="4393114" y="2997592"/>
              <a:ext cx="3744964" cy="2026941"/>
              <a:chOff x="4378512" y="2986760"/>
              <a:chExt cx="3744964" cy="202694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413766" y="3497404"/>
                <a:ext cx="3274142" cy="15162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V="1">
                <a:off x="4378512" y="2986760"/>
                <a:ext cx="470822" cy="53823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849334" y="2986760"/>
                <a:ext cx="324925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7652654" y="2992323"/>
                <a:ext cx="470822" cy="53823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>
              <a:off x="8144558" y="2986760"/>
              <a:ext cx="0" cy="15473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7680217" y="4517078"/>
              <a:ext cx="470822" cy="538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357662" y="2901835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দৈর্ঘ্য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1820" y="248064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প্রস্থ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2755" y="1632064"/>
            <a:ext cx="339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উচ্চতা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2800" y="1530791"/>
            <a:ext cx="15343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224D-A23B-4E6C-BE85-691944ACE455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07407E-6 L -0.3017 0.008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91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-0.42422 0.0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22422 0.387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1" y="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7.40741E-7 L 0.26901 0.305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1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31055 0.003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6 L 0.33854 0.015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1" grpId="0" animBg="1"/>
      <p:bldP spid="42" grpId="0" animBg="1"/>
      <p:bldP spid="43" grpId="0" animBg="1"/>
      <p:bldP spid="53" grpId="0" animBg="1"/>
      <p:bldP spid="54" grpId="0" animBg="1"/>
      <p:bldP spid="2" grpId="0" animBg="1"/>
      <p:bldP spid="22" grpId="0"/>
      <p:bldP spid="23" grpId="0"/>
      <p:bldP spid="2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99375" y="2117939"/>
            <a:ext cx="312143" cy="744710"/>
          </a:xfrm>
          <a:custGeom>
            <a:avLst/>
            <a:gdLst>
              <a:gd name="connsiteX0" fmla="*/ 202421 w 379216"/>
              <a:gd name="connsiteY0" fmla="*/ 58705 h 1551383"/>
              <a:gd name="connsiteX1" fmla="*/ 4301 w 379216"/>
              <a:gd name="connsiteY1" fmla="*/ 165385 h 1551383"/>
              <a:gd name="connsiteX2" fmla="*/ 370061 w 379216"/>
              <a:gd name="connsiteY2" fmla="*/ 1460785 h 1551383"/>
              <a:gd name="connsiteX3" fmla="*/ 232901 w 379216"/>
              <a:gd name="connsiteY3" fmla="*/ 1338865 h 155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216" h="1551383">
                <a:moveTo>
                  <a:pt x="202421" y="58705"/>
                </a:moveTo>
                <a:cubicBezTo>
                  <a:pt x="89391" y="-4795"/>
                  <a:pt x="-23639" y="-68295"/>
                  <a:pt x="4301" y="165385"/>
                </a:cubicBezTo>
                <a:cubicBezTo>
                  <a:pt x="32241" y="399065"/>
                  <a:pt x="331961" y="1265205"/>
                  <a:pt x="370061" y="1460785"/>
                </a:cubicBezTo>
                <a:cubicBezTo>
                  <a:pt x="408161" y="1656365"/>
                  <a:pt x="320531" y="1497615"/>
                  <a:pt x="232901" y="1338865"/>
                </a:cubicBezTo>
              </a:path>
            </a:pathLst>
          </a:custGeom>
          <a:noFill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3447985" y="4813545"/>
            <a:ext cx="161261" cy="242986"/>
          </a:xfrm>
          <a:prstGeom prst="flowChartProcess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en-US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1" t="11601" r="16875" b="10407"/>
          <a:stretch/>
        </p:blipFill>
        <p:spPr>
          <a:xfrm>
            <a:off x="6067843" y="1209652"/>
            <a:ext cx="1092584" cy="17450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0" t="13866" r="1015" b="10798"/>
          <a:stretch/>
        </p:blipFill>
        <p:spPr>
          <a:xfrm>
            <a:off x="3447985" y="1206933"/>
            <a:ext cx="1044024" cy="168234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4" b="13483"/>
          <a:stretch/>
        </p:blipFill>
        <p:spPr>
          <a:xfrm>
            <a:off x="3465386" y="1663494"/>
            <a:ext cx="2922862" cy="146118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87" y="2232673"/>
            <a:ext cx="3218590" cy="77742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289" y="1072572"/>
            <a:ext cx="3218590" cy="7259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4" b="13483"/>
          <a:stretch/>
        </p:blipFill>
        <p:spPr>
          <a:xfrm>
            <a:off x="3482787" y="1646857"/>
            <a:ext cx="2922862" cy="1461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797" y="5684921"/>
            <a:ext cx="1097957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সমগ্রপৃষ্ঠের ক্ষেত্রফল=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2(</a:t>
            </a:r>
            <a:r>
              <a:rPr lang="en-US" sz="32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ab+bc+ca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3200" b="1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ea typeface="Calibri" pitchFamily="34" charset="0"/>
                <a:cs typeface="NikoshBAN" pitchFamily="2" charset="0"/>
              </a:rPr>
              <a:t>বর্গ</a:t>
            </a:r>
            <a:r>
              <a:rPr lang="bn-BD" sz="3200" b="1" dirty="0">
                <a:latin typeface="NikoshBAN" pitchFamily="2" charset="0"/>
                <a:ea typeface="Calibri" pitchFamily="34" charset="0"/>
                <a:cs typeface="NikoshBAN" pitchFamily="2" charset="0"/>
              </a:rPr>
              <a:t> একক</a:t>
            </a:r>
            <a:r>
              <a:rPr lang="bn-IN" sz="3200" b="1" dirty="0"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r>
              <a:rPr lang="en-US" sz="3200" b="1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796" y="187960"/>
            <a:ext cx="10979573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সমগ্রতলের ক্ষেত্রফলের সুত্র নির্নয়-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035" y="3108042"/>
            <a:ext cx="305243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দুইটি আয়তক্ষেত্রের ক্ষেত্রফল</a:t>
            </a:r>
          </a:p>
          <a:p>
            <a:pPr algn="ctr"/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+mj-cs"/>
              </a:rPr>
              <a:t>ab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+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+mj-cs"/>
              </a:rPr>
              <a:t>ab</a:t>
            </a:r>
            <a:r>
              <a:rPr lang="bn-IN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=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2ab</a:t>
            </a: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11819" y="2672506"/>
            <a:ext cx="31838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দুইটি আয়তক্ষেত্রের ক্ষেত্রফল</a:t>
            </a:r>
          </a:p>
          <a:p>
            <a:pPr algn="ctr"/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+ </a:t>
            </a:r>
            <a:r>
              <a:rPr lang="en-US" sz="2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bc</a:t>
            </a:r>
            <a:r>
              <a:rPr lang="bn-IN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=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2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bc</a:t>
            </a: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1765" y="4925662"/>
            <a:ext cx="305243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দুইটি আয়তক্ষেত্রের ক্ষেত্রফল</a:t>
            </a:r>
          </a:p>
          <a:p>
            <a:pPr algn="ctr"/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+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bn-IN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=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2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</a:t>
            </a: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6C93-BB80-445C-B2CB-F1ADB2B3231C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-0.26002 0.002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40117 -0.0030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5 0.0118 L 0.35182 0.016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L 0.36588 -0.0567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4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-0.02266 0.2479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3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7 -0.21041 L 0.22747 0.2460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35710" y="1427465"/>
                <a:ext cx="6679484" cy="44450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ABCDEFGH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আয়তাকার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ঘনবস্তুর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AF </a:t>
                </a:r>
                <a:r>
                  <a:rPr lang="bn-IN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000" dirty="0">
                    <a:solidFill>
                      <a:schemeClr val="tx1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Δ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 এ  BC</a:t>
                </a:r>
                <a:r>
                  <a:rPr lang="en-US" sz="2000" dirty="0">
                    <a:solidFill>
                      <a:schemeClr val="tx1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⊥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AB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AC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অতিভুজ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𝐴𝐶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𝐴𝐵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𝐵𝐶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Δ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AFC এ  FC </a:t>
                </a:r>
                <a:r>
                  <a:rPr lang="en-US" sz="2000" dirty="0">
                    <a:solidFill>
                      <a:schemeClr val="tx1"/>
                    </a:solidFill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⊥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AC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AF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অতিভুজ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Yu Gothic UI Semibold" panose="020B0700000000000000" pitchFamily="34" charset="-128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𝐴𝐹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𝐴𝐶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𝐶𝐹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𝑐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NikoshBAN" panose="02000000000000000000" pitchFamily="2" charset="0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∴AF </a:t>
                </a:r>
                <a:r>
                  <a:rPr lang="en-US" sz="2800" dirty="0">
                    <a:solidFill>
                      <a:schemeClr val="tx1"/>
                    </a:solidFill>
                    <a:latin typeface="NikoshBAN" panose="02000000000000000000" pitchFamily="2" charset="0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 </m:t>
                            </m:r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আয়তাকার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ঘনবস্তুটির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 </m:t>
                            </m:r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800" dirty="0">
                    <a:solidFill>
                      <a:srgbClr val="00206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solidFill>
                      <a:srgbClr val="00206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একক</a:t>
                </a:r>
                <a:r>
                  <a:rPr lang="bn-BD" sz="2800" dirty="0" smtClean="0">
                    <a:solidFill>
                      <a:srgbClr val="002060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NikoshBAN" pitchFamily="2" charset="0"/>
                  </a:rPr>
                  <a:t> </a:t>
                </a:r>
                <a:endParaRPr lang="bn-IN" sz="2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smtClean="0">
                    <a:solidFill>
                      <a:srgbClr val="C00000"/>
                    </a:solidFill>
                    <a:latin typeface="NikoshBAN" panose="02000000000000000000" pitchFamily="2" charset="0"/>
                    <a:ea typeface="Yu Gothic UI Semibold" panose="020B0700000000000000" pitchFamily="34" charset="-128"/>
                    <a:cs typeface="NikoshBAN" panose="02000000000000000000" pitchFamily="2" charset="0"/>
                  </a:rPr>
                  <a:t>∴</a:t>
                </a:r>
                <a:r>
                  <a:rPr lang="en-US" sz="28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আয়তাকার</a:t>
                </a:r>
                <a:r>
                  <a:rPr lang="en-US" sz="28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ঘনবস্তুটির</a:t>
                </a:r>
                <a:r>
                  <a:rPr lang="en-US" sz="28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আয়তন=</a:t>
                </a:r>
                <a:r>
                  <a:rPr lang="en-US" sz="2800" dirty="0" err="1" smtClean="0">
                    <a:solidFill>
                      <a:srgbClr val="C00000"/>
                    </a:solidFill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abc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C00000"/>
                    </a:solidFill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ঘন</a:t>
                </a:r>
                <a:r>
                  <a:rPr lang="en-US" sz="2800" dirty="0">
                    <a:solidFill>
                      <a:srgbClr val="C00000"/>
                    </a:solidFill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C00000"/>
                    </a:solidFill>
                    <a:latin typeface="NikoshBAN" pitchFamily="2" charset="0"/>
                    <a:ea typeface="Calibri" pitchFamily="34" charset="0"/>
                    <a:cs typeface="NikoshBAN" pitchFamily="2" charset="0"/>
                  </a:rPr>
                  <a:t>একক</a:t>
                </a:r>
                <a:endParaRPr lang="en-US" sz="28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10" y="1427465"/>
                <a:ext cx="6679484" cy="4445063"/>
              </a:xfrm>
              <a:prstGeom prst="rect">
                <a:avLst/>
              </a:prstGeom>
              <a:blipFill rotWithShape="0">
                <a:blip r:embed="rId2"/>
                <a:stretch>
                  <a:fillRect l="-1825" t="-1235" r="-912" b="-3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47269" y="417753"/>
            <a:ext cx="11001375" cy="646331"/>
          </a:xfrm>
          <a:prstGeom prst="rect">
            <a:avLst/>
          </a:prstGeom>
          <a:solidFill>
            <a:srgbClr val="00B050"/>
          </a:solidFill>
          <a:ln w="28575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 ঘনবস্তুর কর্নের দৈর্ঘ্য ও আয়তনের সূত্র নির্নয়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1712" y="2557209"/>
            <a:ext cx="2806158" cy="1378226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191712" y="1734058"/>
            <a:ext cx="450574" cy="8231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42286" y="1745339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013052" y="1745339"/>
            <a:ext cx="450574" cy="8231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479979" y="1745339"/>
            <a:ext cx="0" cy="13782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029405" y="3112284"/>
            <a:ext cx="450574" cy="8231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191712" y="3112284"/>
            <a:ext cx="3304620" cy="82315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642286" y="1745339"/>
            <a:ext cx="0" cy="13782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193921" y="3093573"/>
            <a:ext cx="450574" cy="8231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25933" y="3093573"/>
            <a:ext cx="283769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191712" y="1764050"/>
            <a:ext cx="3271914" cy="215267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67865" y="3850464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896884" y="385638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435103" y="290222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590709" y="267693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550294" y="130733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329087" y="1322961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986551" y="241161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32600" y="22952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9451973" y="3841631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</a:rPr>
              <a:t>a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160343" y="339942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</a:rPr>
              <a:t>b</a:t>
            </a:r>
            <a:endParaRPr lang="en-US" sz="2800" b="1" i="1" dirty="0">
              <a:solidFill>
                <a:srgbClr val="0000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92346" y="2977508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en-US" sz="28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231D-E509-437E-BC05-02A4D3E3CB08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21222"/>
            <a:ext cx="8216348" cy="584775"/>
          </a:xfrm>
          <a:prstGeom prst="rect">
            <a:avLst/>
          </a:prstGeom>
          <a:solidFill>
            <a:srgbClr val="92D050"/>
          </a:solidFill>
          <a:ln w="28575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3" y="2121658"/>
            <a:ext cx="2024907" cy="8814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005531" y="2216061"/>
            <a:ext cx="0" cy="13335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578052" y="1663664"/>
            <a:ext cx="8107" cy="1460536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53666" y="1664458"/>
            <a:ext cx="2066334" cy="8814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40418" y="1664458"/>
            <a:ext cx="505935" cy="457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40418" y="2121658"/>
            <a:ext cx="16243" cy="1383542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934200" y="2438400"/>
            <a:ext cx="1371600" cy="1588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3" y="3505200"/>
            <a:ext cx="2024907" cy="76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46353" y="3086100"/>
            <a:ext cx="2117354" cy="381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7010400" y="1752600"/>
            <a:ext cx="609600" cy="4572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048536" y="3086100"/>
            <a:ext cx="530310" cy="419100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005367" y="3124203"/>
            <a:ext cx="658343" cy="482221"/>
          </a:xfrm>
          <a:prstGeom prst="lin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77833" y="3549561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25</a:t>
            </a:r>
            <a:r>
              <a:rPr lang="bn-BD" sz="20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sz="2400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5264" y="3263348"/>
            <a:ext cx="116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</a:t>
            </a:r>
            <a:r>
              <a:rPr lang="bn-BD" sz="20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sz="2400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90183" y="2286000"/>
            <a:ext cx="1196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r>
              <a:rPr lang="bn-BD" sz="20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sz="2400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33600" y="4937802"/>
            <a:ext cx="8216348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আয়তাকার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আয়তন , সমগ্র তলের ক্ষেত্রফল ও এর কর্ণের  দৈর্ঘ্য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E8E9-ACAB-4EC3-963B-F826DA0751B9}" type="datetime2">
              <a:rPr lang="en-US" smtClean="0"/>
              <a:t>Tuesday, March 2, 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hamidurrahman57@gmail.com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/>
      <p:bldP spid="48" grpId="0"/>
      <p:bldP spid="49" grpId="0"/>
      <p:bldP spid="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7712</TotalTime>
  <Words>815</Words>
  <Application>Microsoft Office PowerPoint</Application>
  <PresentationFormat>Widescreen</PresentationFormat>
  <Paragraphs>221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 Unicode MS</vt:lpstr>
      <vt:lpstr>Microsoft JhengHei</vt:lpstr>
      <vt:lpstr>Microsoft JhengHei UI</vt:lpstr>
      <vt:lpstr>Yu Gothic UI Semibold</vt:lpstr>
      <vt:lpstr>AdarshaLipiExp</vt:lpstr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Equation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HAMID</cp:lastModifiedBy>
  <cp:revision>1130</cp:revision>
  <dcterms:created xsi:type="dcterms:W3CDTF">2020-06-04T05:53:30Z</dcterms:created>
  <dcterms:modified xsi:type="dcterms:W3CDTF">2021-03-02T17:36:45Z</dcterms:modified>
</cp:coreProperties>
</file>