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81" r:id="rId3"/>
    <p:sldId id="282" r:id="rId4"/>
    <p:sldId id="258" r:id="rId5"/>
    <p:sldId id="259" r:id="rId6"/>
    <p:sldId id="260" r:id="rId7"/>
    <p:sldId id="262" r:id="rId8"/>
    <p:sldId id="268" r:id="rId9"/>
    <p:sldId id="272" r:id="rId10"/>
    <p:sldId id="269" r:id="rId11"/>
    <p:sldId id="270" r:id="rId12"/>
    <p:sldId id="271" r:id="rId13"/>
    <p:sldId id="273" r:id="rId14"/>
    <p:sldId id="274" r:id="rId15"/>
    <p:sldId id="275" r:id="rId16"/>
    <p:sldId id="284" r:id="rId17"/>
    <p:sldId id="285" r:id="rId18"/>
    <p:sldId id="286" r:id="rId19"/>
    <p:sldId id="283" r:id="rId20"/>
    <p:sldId id="277" r:id="rId21"/>
    <p:sldId id="276" r:id="rId22"/>
    <p:sldId id="279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E527"/>
    <a:srgbClr val="46E655"/>
    <a:srgbClr val="152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7C06C-1368-4521-86DF-C1B08927856F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CB202-FF85-4FA6-B394-1C0767C1D6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B202-FF85-4FA6-B394-1C0767C1D6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7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োো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B202-FF85-4FA6-B394-1C0767C1D66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E0351A-F169-431B-9C7E-646D946DBEAE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5418D4-5431-4D35-97CF-41BE314B0E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16002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    </a:t>
            </a:r>
            <a:r>
              <a:rPr lang="bn-IN" sz="4800" dirty="0" smtClean="0"/>
              <a:t>আজকের</a:t>
            </a:r>
            <a:r>
              <a:rPr lang="en-US" sz="4800" dirty="0" smtClean="0"/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800" dirty="0" smtClean="0"/>
              <a:t> </a:t>
            </a:r>
            <a:r>
              <a:rPr lang="bn-IN" sz="4800" dirty="0" smtClean="0"/>
              <a:t>সবাইকে </a:t>
            </a:r>
            <a:r>
              <a:rPr lang="bn-IN" sz="4800" b="1" dirty="0" smtClean="0">
                <a:solidFill>
                  <a:srgbClr val="0070C0"/>
                </a:solidFill>
              </a:rPr>
              <a:t>স্বাগতম</a:t>
            </a:r>
            <a:r>
              <a:rPr lang="bn-IN" sz="4800" dirty="0" smtClean="0"/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5163"/>
            <a:ext cx="8523849" cy="4694237"/>
          </a:xfrm>
        </p:spPr>
      </p:pic>
    </p:spTree>
    <p:extLst>
      <p:ext uri="{BB962C8B-B14F-4D97-AF65-F5344CB8AC3E}">
        <p14:creationId xmlns:p14="http://schemas.microsoft.com/office/powerpoint/2010/main" val="366265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95400" y="762000"/>
            <a:ext cx="6477000" cy="1066800"/>
          </a:xfrm>
          <a:prstGeom prst="roundRect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চিরন্তন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অস্তিত্ব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828800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s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1142999" cy="1066800"/>
          </a:xfrm>
          <a:prstGeom prst="rect">
            <a:avLst/>
          </a:prstGeom>
        </p:spPr>
      </p:pic>
      <p:pic>
        <p:nvPicPr>
          <p:cNvPr id="6" name="Picture 5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75" y="762000"/>
            <a:ext cx="1381125" cy="1066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2362200"/>
            <a:ext cx="8839200" cy="411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lowchart: Terminator 8"/>
          <p:cNvSpPr/>
          <p:nvPr/>
        </p:nvSpPr>
        <p:spPr>
          <a:xfrm>
            <a:off x="609600" y="4800600"/>
            <a:ext cx="7924800" cy="16764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চিরন্তন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অস্তিত্ব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সহজে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বিলুপ্ত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হয়না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এমন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অস্তিত্বকে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বুঝায়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কেবল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আইনের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বিধান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অনুযায়ী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বিলোপ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সাধন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হলেই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অস্তিত্বের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পরিসমাপ্তি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ঘটে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5" y="2495816"/>
            <a:ext cx="4908550" cy="2152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95400" y="685800"/>
            <a:ext cx="65532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সদস্য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সংখ্যা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685800"/>
            <a:ext cx="990600" cy="1143000"/>
          </a:xfrm>
          <a:prstGeom prst="rect">
            <a:avLst/>
          </a:prstGeom>
        </p:spPr>
      </p:pic>
      <p:pic>
        <p:nvPicPr>
          <p:cNvPr id="5" name="Picture 4" descr="pexels-photo-118707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685800"/>
            <a:ext cx="1143000" cy="1143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2133600"/>
            <a:ext cx="8534400" cy="4495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838200" y="5124450"/>
            <a:ext cx="7620000" cy="1428749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পাবলিক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লিঃ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ক্ষেত্রে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কমপক্ষে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৭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সর্বোচ্চ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শেয়ার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সংখ্যা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দ্বারা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সীমাবদ্ধ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প্রাঃ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লিঃ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ক্ষেত্রে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কমপক্ষে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২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এবং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সর্বাধিক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৫০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সদস্য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থাকে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 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43400" y="1752600"/>
            <a:ext cx="381000" cy="304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362200"/>
            <a:ext cx="5334000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 Same Side Corner Rectangle 2"/>
          <p:cNvSpPr/>
          <p:nvPr/>
        </p:nvSpPr>
        <p:spPr>
          <a:xfrm>
            <a:off x="1676400" y="685800"/>
            <a:ext cx="6172200" cy="1143000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সাধারন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সীলমোহোর</a:t>
            </a:r>
            <a:r>
              <a:rPr lang="en-US" sz="3600" b="1" dirty="0" smtClean="0">
                <a:solidFill>
                  <a:schemeClr val="tx1"/>
                </a:solidFill>
              </a:rPr>
              <a:t> -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1828800"/>
            <a:ext cx="304800" cy="304800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533400" y="2133600"/>
            <a:ext cx="8229600" cy="44196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685800" y="4858512"/>
            <a:ext cx="7848600" cy="16002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প্রত্যেকটি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যৌথ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মূলধণী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কোম্পানির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নিজস্ব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নামাঙ্কিত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একটি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সাধারন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সীলমোহর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থাকে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উক্ত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সিলমোহরের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মাধ্যমে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সর্বসাধারনের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নিকট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এটি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কোম্পানি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পরিচয়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বহন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করে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।   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8" name="Picture 7" descr="pexels-photo-4621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1295400" cy="1143000"/>
          </a:xfrm>
          <a:prstGeom prst="rect">
            <a:avLst/>
          </a:prstGeom>
        </p:spPr>
      </p:pic>
      <p:pic>
        <p:nvPicPr>
          <p:cNvPr id="9" name="Picture 8" descr="ককককক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12" y="685800"/>
            <a:ext cx="966788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9" y="2241065"/>
            <a:ext cx="2767012" cy="2329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47003"/>
            <a:ext cx="3200400" cy="2227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76400" y="762000"/>
            <a:ext cx="60198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শেয়ার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মূলধন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1828800"/>
            <a:ext cx="304800" cy="3048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609600" y="2209800"/>
            <a:ext cx="7772400" cy="4267200"/>
          </a:xfrm>
          <a:prstGeom prst="round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sss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652712"/>
            <a:ext cx="3200400" cy="2071688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1752600" y="4953000"/>
            <a:ext cx="6019800" cy="1371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কোম্পানির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সমগ্র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মূলধনকে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কতগুলো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ক্ষুদ্র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ক্ষুদ্র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অংশে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বিভক্ত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শেয়ারে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বিভাজিত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থাকার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কারণেই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মূলধনকে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শেয়ার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মুলধন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</a:rPr>
              <a:t> ।   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/>
              <a:t>।</a:t>
            </a:r>
            <a:endParaRPr lang="en-US" sz="2400" dirty="0"/>
          </a:p>
        </p:txBody>
      </p:sp>
      <p:pic>
        <p:nvPicPr>
          <p:cNvPr id="8" name="Picture 7" descr="ff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5800"/>
            <a:ext cx="1295400" cy="1143000"/>
          </a:xfrm>
          <a:prstGeom prst="rect">
            <a:avLst/>
          </a:prstGeom>
        </p:spPr>
      </p:pic>
      <p:pic>
        <p:nvPicPr>
          <p:cNvPr id="9" name="Picture 8" descr="t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667000"/>
            <a:ext cx="2971800" cy="2057400"/>
          </a:xfrm>
          <a:prstGeom prst="rect">
            <a:avLst/>
          </a:prstGeom>
        </p:spPr>
      </p:pic>
      <p:pic>
        <p:nvPicPr>
          <p:cNvPr id="10" name="Picture 9" descr="্েেোে্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685800"/>
            <a:ext cx="1266825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lowchart: Preparation 2"/>
          <p:cNvSpPr/>
          <p:nvPr/>
        </p:nvSpPr>
        <p:spPr>
          <a:xfrm>
            <a:off x="1143000" y="762000"/>
            <a:ext cx="6858000" cy="1143000"/>
          </a:xfrm>
          <a:prstGeom prst="flowChartPrepa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শেয়ার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হস্তান্তর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যোগ্যতা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905000"/>
            <a:ext cx="381000" cy="228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685800" y="2286000"/>
            <a:ext cx="7848600" cy="4191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eeting somo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05074"/>
            <a:ext cx="5029200" cy="2219325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1295400" y="5029200"/>
            <a:ext cx="6781800" cy="12192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কোম্পানি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আইনের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৩০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ধারা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অনুযায়ী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শেয়ার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অস্থাবর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সম্পত্তি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হিসেবে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গণ্য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এবং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যা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কোম্পানির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পরিমেল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নিয়মাবলির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বিধান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অনুযায়ী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হস্তান্তরযোগ্য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bbb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85800"/>
            <a:ext cx="1881188" cy="1143000"/>
          </a:xfrm>
          <a:prstGeom prst="rect">
            <a:avLst/>
          </a:prstGeom>
        </p:spPr>
      </p:pic>
      <p:pic>
        <p:nvPicPr>
          <p:cNvPr id="10" name="Picture 9" descr="ীী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801"/>
            <a:ext cx="21336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76400" y="762000"/>
            <a:ext cx="60198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সীমাবদ্ধ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দায়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1828800"/>
            <a:ext cx="304800" cy="3048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609600" y="2209800"/>
            <a:ext cx="7772400" cy="4267200"/>
          </a:xfrm>
          <a:prstGeom prst="round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sss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83656"/>
            <a:ext cx="6248400" cy="2071688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685800" y="5029200"/>
            <a:ext cx="7620000" cy="1371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হোল্ডারদের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ff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5800"/>
            <a:ext cx="1295400" cy="1143000"/>
          </a:xfrm>
          <a:prstGeom prst="rect">
            <a:avLst/>
          </a:prstGeom>
        </p:spPr>
      </p:pic>
      <p:pic>
        <p:nvPicPr>
          <p:cNvPr id="10" name="Picture 9" descr="্েেোে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685800"/>
            <a:ext cx="12668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76400" y="762000"/>
            <a:ext cx="60198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বিধিবদ্ধ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দায়িত্বঃ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1828800"/>
            <a:ext cx="304800" cy="3048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609600" y="2209800"/>
            <a:ext cx="7772400" cy="4267200"/>
          </a:xfrm>
          <a:prstGeom prst="round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701695" y="4624449"/>
            <a:ext cx="7543800" cy="18288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কোম্পানির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আইন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অনুযায়ী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এরূও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কোম্পানিকে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বেশ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কিছু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বিধিবদ্ধ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দায়িত্ব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পালন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করতে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হয়</a:t>
            </a:r>
            <a:r>
              <a:rPr lang="en-US" sz="2800" b="1" dirty="0" smtClean="0">
                <a:solidFill>
                  <a:srgbClr val="C00000"/>
                </a:solidFill>
              </a:rPr>
              <a:t> ;</a:t>
            </a:r>
            <a:r>
              <a:rPr lang="en-US" sz="2800" b="1" dirty="0" err="1" smtClean="0">
                <a:solidFill>
                  <a:srgbClr val="C00000"/>
                </a:solidFill>
              </a:rPr>
              <a:t>যেমন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খাতাপত্র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সংরক্ষণ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হিসাব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তৈরি</a:t>
            </a:r>
            <a:r>
              <a:rPr lang="en-US" sz="2800" b="1" dirty="0" smtClean="0">
                <a:solidFill>
                  <a:srgbClr val="C00000"/>
                </a:solidFill>
              </a:rPr>
              <a:t> , </a:t>
            </a:r>
            <a:r>
              <a:rPr lang="en-US" sz="2800" b="1" dirty="0" err="1" smtClean="0">
                <a:solidFill>
                  <a:srgbClr val="C00000"/>
                </a:solidFill>
              </a:rPr>
              <a:t>হিসাব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নিরীক্ষা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,</a:t>
            </a:r>
            <a:r>
              <a:rPr lang="en-US" sz="2800" b="1" dirty="0" err="1" smtClean="0">
                <a:solidFill>
                  <a:srgbClr val="C00000"/>
                </a:solidFill>
              </a:rPr>
              <a:t>সভা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আহব্বান</a:t>
            </a:r>
            <a:r>
              <a:rPr lang="en-US" sz="2800" b="1" dirty="0" smtClean="0">
                <a:solidFill>
                  <a:srgbClr val="C00000"/>
                </a:solidFill>
              </a:rPr>
              <a:t> ,</a:t>
            </a:r>
            <a:r>
              <a:rPr lang="en-US" sz="2800" b="1" dirty="0" err="1" smtClean="0">
                <a:solidFill>
                  <a:srgbClr val="C00000"/>
                </a:solidFill>
              </a:rPr>
              <a:t>পরিচালক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পর্ষদ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পুনর্গঠন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ইত্যাদি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।    </a:t>
            </a:r>
            <a:r>
              <a:rPr lang="bn-IN" sz="2800" b="1" dirty="0" smtClean="0">
                <a:solidFill>
                  <a:srgbClr val="C00000"/>
                </a:solidFill>
              </a:rPr>
              <a:t> </a:t>
            </a:r>
            <a:r>
              <a:rPr lang="bn-IN" sz="2400" dirty="0" smtClean="0"/>
              <a:t>।</a:t>
            </a:r>
            <a:endParaRPr lang="en-US" sz="2400" dirty="0"/>
          </a:p>
        </p:txBody>
      </p:sp>
      <p:pic>
        <p:nvPicPr>
          <p:cNvPr id="8" name="Picture 7" descr="ff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1295400" cy="1143000"/>
          </a:xfrm>
          <a:prstGeom prst="rect">
            <a:avLst/>
          </a:prstGeom>
        </p:spPr>
      </p:pic>
      <p:pic>
        <p:nvPicPr>
          <p:cNvPr id="10" name="Picture 9" descr="্েেোে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685800"/>
            <a:ext cx="1266825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95" y="2385693"/>
            <a:ext cx="5232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8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76400" y="762000"/>
            <a:ext cx="60198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বৃহদায়তন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1828800"/>
            <a:ext cx="304800" cy="3048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609600" y="2209800"/>
            <a:ext cx="7772400" cy="4267200"/>
          </a:xfrm>
          <a:prstGeom prst="round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762000" y="4953000"/>
            <a:ext cx="7467600" cy="1371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মূ</a:t>
            </a:r>
            <a:r>
              <a:rPr lang="en-US" sz="2800" dirty="0" err="1" smtClean="0">
                <a:solidFill>
                  <a:srgbClr val="002060"/>
                </a:solidFill>
              </a:rPr>
              <a:t>লত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বৃহদায়তন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ব্যবসায়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সংগঠন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হিসাবে</a:t>
            </a:r>
            <a:r>
              <a:rPr lang="en-US" sz="2800" dirty="0" err="1" smtClean="0">
                <a:solidFill>
                  <a:srgbClr val="002060"/>
                </a:solidFill>
              </a:rPr>
              <a:t>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যৌথমূলধনি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কোম্পানি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অধিক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পরিচিত</a:t>
            </a:r>
            <a:r>
              <a:rPr lang="en-US" sz="2800" dirty="0" smtClean="0">
                <a:solidFill>
                  <a:srgbClr val="002060"/>
                </a:solidFill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পর্যাপ্ত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সংখ্যা</a:t>
            </a:r>
            <a:r>
              <a:rPr lang="en-US" sz="2800" dirty="0" err="1">
                <a:solidFill>
                  <a:srgbClr val="002060"/>
                </a:solidFill>
              </a:rPr>
              <a:t>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সদস্য</a:t>
            </a:r>
            <a:r>
              <a:rPr lang="en-US" sz="2800" dirty="0" smtClean="0">
                <a:solidFill>
                  <a:srgbClr val="002060"/>
                </a:solidFill>
              </a:rPr>
              <a:t> ,</a:t>
            </a:r>
            <a:r>
              <a:rPr lang="en-US" sz="2800" dirty="0" err="1" smtClean="0">
                <a:solidFill>
                  <a:srgbClr val="002060"/>
                </a:solidFill>
              </a:rPr>
              <a:t>অধিক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মূলধন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একে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বৃহদায়তন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প্রতিষ্ঠানের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রুপ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দিয়েছে</a:t>
            </a:r>
            <a:r>
              <a:rPr lang="en-US" sz="2800" dirty="0" smtClean="0">
                <a:solidFill>
                  <a:srgbClr val="002060"/>
                </a:solidFill>
              </a:rPr>
              <a:t> ।    </a:t>
            </a:r>
            <a:r>
              <a:rPr lang="bn-IN" sz="2800" dirty="0" smtClean="0">
                <a:solidFill>
                  <a:srgbClr val="002060"/>
                </a:solidFill>
              </a:rPr>
              <a:t> </a:t>
            </a:r>
            <a:r>
              <a:rPr lang="bn-IN" sz="2800" dirty="0" smtClean="0">
                <a:solidFill>
                  <a:srgbClr val="002060"/>
                </a:solidFill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7" descr="ff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1295400" cy="1143000"/>
          </a:xfrm>
          <a:prstGeom prst="rect">
            <a:avLst/>
          </a:prstGeom>
        </p:spPr>
      </p:pic>
      <p:pic>
        <p:nvPicPr>
          <p:cNvPr id="10" name="Picture 9" descr="্েেোে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685800"/>
            <a:ext cx="1266825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67712"/>
            <a:ext cx="5334000" cy="24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lowchart: Preparation 2"/>
          <p:cNvSpPr/>
          <p:nvPr/>
        </p:nvSpPr>
        <p:spPr>
          <a:xfrm>
            <a:off x="1143000" y="762000"/>
            <a:ext cx="6858000" cy="114300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স্বতন্ত্রধর্মী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905000"/>
            <a:ext cx="381000" cy="22860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685800" y="2286000"/>
            <a:ext cx="7848600" cy="4191000"/>
          </a:xfrm>
          <a:prstGeom prst="snip2Same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eeting somo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05074"/>
            <a:ext cx="5029200" cy="2219325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685800" y="5029200"/>
            <a:ext cx="7848600" cy="12192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কোম্পানি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সংগঠনের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ব্যবস্থাপনা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মালিকানা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থেকে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ভিন্নতর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।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পরিচালকরা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এর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সার্বিক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ব্যবস্থাপনায়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কর্তৃত্বশালী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হলেও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দৈনিক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ব্যবস্থাপনা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কার্য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বেতন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ভূক্ত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তৃতীয়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পক্ষের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উপর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ন্যস্ত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থাকে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bbb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85800"/>
            <a:ext cx="1881188" cy="1143000"/>
          </a:xfrm>
          <a:prstGeom prst="rect">
            <a:avLst/>
          </a:prstGeom>
        </p:spPr>
      </p:pic>
      <p:pic>
        <p:nvPicPr>
          <p:cNvPr id="10" name="Picture 9" descr="ীী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801"/>
            <a:ext cx="2133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905000" y="685800"/>
            <a:ext cx="55626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</a:rPr>
              <a:t>বিলোপ</a:t>
            </a:r>
            <a:r>
              <a:rPr lang="en-US" sz="3600" dirty="0" smtClean="0">
                <a:solidFill>
                  <a:sysClr val="windowText" lastClr="000000"/>
                </a:solidFill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</a:rPr>
              <a:t>সাধন</a:t>
            </a:r>
            <a:r>
              <a:rPr lang="en-US" sz="3600" dirty="0" smtClean="0">
                <a:solidFill>
                  <a:sysClr val="windowText" lastClr="000000"/>
                </a:solidFill>
              </a:rPr>
              <a:t> 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1905000"/>
            <a:ext cx="457200" cy="30480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237509"/>
            <a:ext cx="8305800" cy="4114800"/>
          </a:xfrm>
          <a:prstGeom prst="round2Same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57474"/>
            <a:ext cx="5562600" cy="2295526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323850" y="5037366"/>
            <a:ext cx="8534400" cy="136207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যৌথমূল্ধনি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কোম্পানি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গঠনে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যেমনি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আইনের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বিধিবিধান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পালন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করতে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হয়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তেমনি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এর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বিলোপ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সাধনেও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আইনানুগ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পন্থার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প্রয়োজন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হয়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</a:rPr>
              <a:t>।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ff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85800"/>
            <a:ext cx="1600200" cy="1152525"/>
          </a:xfrm>
          <a:prstGeom prst="rect">
            <a:avLst/>
          </a:prstGeom>
        </p:spPr>
      </p:pic>
      <p:pic>
        <p:nvPicPr>
          <p:cNvPr id="9" name="Picture 8" descr="ৈৈ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85800"/>
            <a:ext cx="1771650" cy="117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19600" y="2514600"/>
            <a:ext cx="4375991" cy="412420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54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ডিগ্রী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endParaRPr lang="en-US" sz="3600" b="1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01724504635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mintujess@gmai.com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762000"/>
            <a:ext cx="48768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810000" cy="4124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00200" y="762000"/>
            <a:ext cx="6096000" cy="1066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</a:rPr>
              <a:t>একক কাজ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1905000"/>
            <a:ext cx="4572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304800" y="2438400"/>
            <a:ext cx="8534400" cy="3733800"/>
          </a:xfrm>
          <a:prstGeom prst="flowChartPreparati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ome 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2633662"/>
            <a:ext cx="5029200" cy="1785938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2057400" y="4572000"/>
            <a:ext cx="5257800" cy="129540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</a:rPr>
              <a:t>পাচঁটি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বৈশিষ্ট্য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খাতায়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লেখ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bn-IN" sz="3200" dirty="0" smtClean="0">
                <a:solidFill>
                  <a:sysClr val="windowText" lastClr="000000"/>
                </a:solidFill>
              </a:rPr>
              <a:t>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1905000" cy="1066800"/>
          </a:xfrm>
          <a:prstGeom prst="rect">
            <a:avLst/>
          </a:prstGeom>
        </p:spPr>
      </p:pic>
      <p:pic>
        <p:nvPicPr>
          <p:cNvPr id="9" name="Picture 8" descr="ghor o kassf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85800"/>
            <a:ext cx="1724025" cy="1147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05000" y="762000"/>
            <a:ext cx="5715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মূল্যায়ন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48200" y="1981200"/>
            <a:ext cx="457200" cy="457200"/>
          </a:xfrm>
          <a:prstGeom prst="downArrow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990600" y="2514600"/>
            <a:ext cx="7620000" cy="3962400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1143000" y="2781300"/>
            <a:ext cx="7239000" cy="3429000"/>
          </a:xfrm>
          <a:prstGeom prst="snip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</a:rPr>
              <a:t>কোম্পানির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চিরন্তন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অস্তিত্ব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বুঝায়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bn-IN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২।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কৃত্রিম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ব্যক্তিসত্তা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কি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</a:p>
          <a:p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৩।যৌথমূলধনি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কোম্পানি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কাকে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৪।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নিবন্ধন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কি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বাধ্যতা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মূলক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bn-IN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762000"/>
            <a:ext cx="1828800" cy="1143000"/>
          </a:xfrm>
          <a:prstGeom prst="rect">
            <a:avLst/>
          </a:prstGeom>
        </p:spPr>
      </p:pic>
      <p:pic>
        <p:nvPicPr>
          <p:cNvPr id="9" name="Picture 8" descr="air sh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158115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752600" y="609600"/>
            <a:ext cx="60198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বাড়ির কাজ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209800"/>
            <a:ext cx="7924800" cy="441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19600" y="1981200"/>
            <a:ext cx="3048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5181600"/>
            <a:ext cx="7467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##  </a:t>
            </a:r>
            <a:r>
              <a:rPr lang="en-US" sz="3200" b="1" dirty="0" err="1" smtClean="0">
                <a:solidFill>
                  <a:schemeClr val="tx1"/>
                </a:solidFill>
              </a:rPr>
              <a:t>আগামী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ক্লাসে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কোম্পানির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শ্রেণি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বিভাগ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আলোচনা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</a:rPr>
              <a:t>।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বোী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38400"/>
            <a:ext cx="6324600" cy="2514600"/>
          </a:xfrm>
          <a:prstGeom prst="rect">
            <a:avLst/>
          </a:prstGeom>
        </p:spPr>
      </p:pic>
      <p:pic>
        <p:nvPicPr>
          <p:cNvPr id="9" name="Picture 8" descr="nnnhhh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609600"/>
            <a:ext cx="1524000" cy="1219200"/>
          </a:xfrm>
          <a:prstGeom prst="rect">
            <a:avLst/>
          </a:prstGeom>
        </p:spPr>
      </p:pic>
      <p:pic>
        <p:nvPicPr>
          <p:cNvPr id="10" name="Picture 9" descr="দহ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09599"/>
            <a:ext cx="1524000" cy="1219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nip Same Side Corner Rectangle 5"/>
          <p:cNvSpPr/>
          <p:nvPr/>
        </p:nvSpPr>
        <p:spPr>
          <a:xfrm>
            <a:off x="533400" y="2057400"/>
            <a:ext cx="8305800" cy="4267200"/>
          </a:xfrm>
          <a:prstGeom prst="snip2SameRect">
            <a:avLst/>
          </a:prstGeom>
          <a:blipFill>
            <a:blip r:embed="rId3">
              <a:lum bright="70000" contrast="-7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55" y="397014"/>
            <a:ext cx="69156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b="1" i="1" u="sng" dirty="0" smtClean="0">
                <a:solidFill>
                  <a:srgbClr val="FF0000"/>
                </a:solidFill>
              </a:rPr>
              <a:t>সহযোগিতা করার জন্য ধন্যবাদ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52538" y="0"/>
            <a:ext cx="6553200" cy="1752600"/>
          </a:xfrm>
          <a:prstGeom prst="roundRect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এসো ছবি গুলো লক্ষ্য করি</a:t>
            </a:r>
            <a:endParaRPr lang="en-US" sz="3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-152400" y="2257301"/>
            <a:ext cx="8991600" cy="472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k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28801"/>
            <a:ext cx="4038600" cy="3581400"/>
          </a:xfrm>
          <a:prstGeom prst="rect">
            <a:avLst/>
          </a:prstGeom>
        </p:spPr>
      </p:pic>
      <p:pic>
        <p:nvPicPr>
          <p:cNvPr id="7" name="Picture 6" descr="ততরপু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2538" cy="1752600"/>
          </a:xfrm>
          <a:prstGeom prst="rect">
            <a:avLst/>
          </a:prstGeom>
        </p:spPr>
      </p:pic>
      <p:pic>
        <p:nvPicPr>
          <p:cNvPr id="8" name="Picture 7" descr="ল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1"/>
            <a:ext cx="14478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17" y="2858490"/>
            <a:ext cx="4286683" cy="3581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447800" y="685800"/>
            <a:ext cx="62484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1676400"/>
            <a:ext cx="4572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2057400"/>
            <a:ext cx="8973787" cy="449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-152400" y="2514600"/>
            <a:ext cx="8686800" cy="4038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14800" y="3962400"/>
            <a:ext cx="838200" cy="609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িিি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1143000" cy="1143000"/>
          </a:xfrm>
          <a:prstGeom prst="rect">
            <a:avLst/>
          </a:prstGeom>
        </p:spPr>
      </p:pic>
      <p:pic>
        <p:nvPicPr>
          <p:cNvPr id="11" name="Picture 10" descr="পুিি্্ে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685800"/>
            <a:ext cx="1176338" cy="1143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274623" y="3352800"/>
            <a:ext cx="3652652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" y="2848356"/>
            <a:ext cx="4870451" cy="3371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1295400" y="685800"/>
            <a:ext cx="6629400" cy="11430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</a:rPr>
              <a:t>শিখনফল-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Out of Learning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1600200"/>
            <a:ext cx="457200" cy="381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457200" y="2133600"/>
            <a:ext cx="8382000" cy="33528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পাঠ শেষে শিক্ষার্থীরা-----</a:t>
            </a: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যৌথ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মূলধণী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জানতে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</a:t>
            </a:r>
          </a:p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যৌথ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মূলধণী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সংগঠনের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বৈশিষ্ট্য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সম্পর্কে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জানতে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   </a:t>
            </a:r>
            <a:endPara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nok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0"/>
            <a:ext cx="8382000" cy="1304925"/>
          </a:xfrm>
          <a:prstGeom prst="rect">
            <a:avLst/>
          </a:prstGeom>
        </p:spPr>
      </p:pic>
      <p:pic>
        <p:nvPicPr>
          <p:cNvPr id="8" name="Picture 7" descr="ি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685800"/>
            <a:ext cx="990600" cy="1152525"/>
          </a:xfrm>
          <a:prstGeom prst="rect">
            <a:avLst/>
          </a:prstGeom>
        </p:spPr>
      </p:pic>
      <p:pic>
        <p:nvPicPr>
          <p:cNvPr id="9" name="Picture 8" descr="দহ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685801"/>
            <a:ext cx="1219200" cy="1142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sajibi so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438401"/>
            <a:ext cx="4419600" cy="2229644"/>
          </a:xfrm>
          <a:blipFill>
            <a:blip r:embed="rId3"/>
            <a:tile tx="0" ty="0" sx="100000" sy="100000" flip="none" algn="tl"/>
          </a:blipFill>
        </p:spPr>
      </p:pic>
      <p:sp>
        <p:nvSpPr>
          <p:cNvPr id="4" name="Rounded Rectangle 3"/>
          <p:cNvSpPr/>
          <p:nvPr/>
        </p:nvSpPr>
        <p:spPr>
          <a:xfrm>
            <a:off x="1066799" y="114301"/>
            <a:ext cx="6781800" cy="1295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যৌথ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মূলধণী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ধারণা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524002"/>
            <a:ext cx="9067800" cy="51815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3810000"/>
            <a:ext cx="8686800" cy="289560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ব্যক্তিসত্তার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.১৯৯৪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২(১-ঘ)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rtyyu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66799" cy="1600200"/>
          </a:xfrm>
          <a:prstGeom prst="rect">
            <a:avLst/>
          </a:prstGeom>
        </p:spPr>
      </p:pic>
      <p:pic>
        <p:nvPicPr>
          <p:cNvPr id="11" name="Picture 10" descr="rtyyu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0"/>
            <a:ext cx="12954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68533"/>
            <a:ext cx="4133851" cy="2127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1524000" y="609600"/>
            <a:ext cx="6172200" cy="12192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কোম্পানি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সংগঠনের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524000"/>
            <a:ext cx="457200" cy="457200"/>
          </a:xfrm>
          <a:prstGeom prst="downArrow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-419100" y="1919328"/>
            <a:ext cx="10058400" cy="4876800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62345" y="2285999"/>
            <a:ext cx="1981200" cy="1170709"/>
          </a:xfrm>
          <a:prstGeom prst="ellipse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আইনসৃষ্ট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47900" y="2324100"/>
            <a:ext cx="1905000" cy="11326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কৃত্রিম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ব্যক্তিসত্তা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19600" y="2362200"/>
            <a:ext cx="20574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চিরন্তন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অস্তিত্ব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228600" y="3581400"/>
            <a:ext cx="19812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সাধারন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সীলমোহর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81200" y="3504705"/>
            <a:ext cx="21336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শেয়ার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মূলধণ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19155" y="3456709"/>
            <a:ext cx="2195945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শেয়ারের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হস্তান্তরযোগ্যতা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342900" y="4863935"/>
            <a:ext cx="2590800" cy="762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বিধিবদ্ধ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দায়িত্ব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25887" y="3568535"/>
            <a:ext cx="2349830" cy="990600"/>
          </a:xfrm>
          <a:prstGeom prst="ellipse">
            <a:avLst/>
          </a:prstGeom>
          <a:solidFill>
            <a:srgbClr val="5D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</a:rPr>
              <a:t>সীমাবদ্ধ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</a:rPr>
              <a:t>দায়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13" descr="pp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1219200" cy="1219200"/>
          </a:xfrm>
          <a:prstGeom prst="rect">
            <a:avLst/>
          </a:prstGeom>
        </p:spPr>
      </p:pic>
      <p:pic>
        <p:nvPicPr>
          <p:cNvPr id="15" name="Picture 14" descr="ল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437" y="609601"/>
            <a:ext cx="1452563" cy="12192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572250" y="2362200"/>
            <a:ext cx="21336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সদস্য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সংখ্যা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14600" y="4652653"/>
            <a:ext cx="21336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বৃহদায়তন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প্রতিষ্ঠান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75810" y="4559135"/>
            <a:ext cx="21336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স্বতন্ত্রধর্মী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ব্যবস্থাপনা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64482" y="4787735"/>
            <a:ext cx="21336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বিলোপসাধন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47800" y="685800"/>
            <a:ext cx="6477000" cy="1143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আইন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সৃষ্ট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প্রতিষ্ঠান</a:t>
            </a:r>
            <a:r>
              <a:rPr lang="en-US" sz="3600" dirty="0" smtClean="0"/>
              <a:t>-  </a:t>
            </a: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4419600" y="1828800"/>
            <a:ext cx="3810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533400" y="2286000"/>
            <a:ext cx="8382000" cy="434340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াকদূ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514600"/>
            <a:ext cx="5257800" cy="2257426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685800" y="5029200"/>
            <a:ext cx="8077200" cy="12954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এটা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সৃষ্ট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ব্যবসায়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প্রতিষ্ঠান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বাংলাদেশে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যৌথমূলধণী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সমূহ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১৯৯৪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সালের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অনুযায়ী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গটিত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পরিচালিত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নিয়ন্ত্রিত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হয়ে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থাকে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 descr="download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85800"/>
            <a:ext cx="1047750" cy="1228725"/>
          </a:xfrm>
          <a:prstGeom prst="rect">
            <a:avLst/>
          </a:prstGeom>
        </p:spPr>
      </p:pic>
      <p:pic>
        <p:nvPicPr>
          <p:cNvPr id="10" name="Picture 9" descr="ff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685801"/>
            <a:ext cx="1309688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43000" y="762000"/>
            <a:ext cx="6629400" cy="1143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কৃত্রিম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ব্যক্তিসত্তা</a:t>
            </a:r>
            <a:r>
              <a:rPr lang="en-US" sz="3600" dirty="0" smtClean="0"/>
              <a:t> - </a:t>
            </a: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4267200" y="1905000"/>
            <a:ext cx="533400" cy="304800"/>
          </a:xfrm>
          <a:prstGeom prst="downArrow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0" y="2286000"/>
            <a:ext cx="8534400" cy="4343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ko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2709862"/>
            <a:ext cx="4419600" cy="1438275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1295400" y="4495800"/>
            <a:ext cx="6477000" cy="16764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কৃত্রিম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ব্যক্তি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সত্তা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ব্যক্তি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হয়েও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কিছুর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ব্যক্তির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ন্যায়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মর্যাদা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অধিকার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বুঝায়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অর্থা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ৎ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কোম্পানি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নিজের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নামে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অন্যের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সাথে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চুক্তি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লেন্দেন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মামলা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করতে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 descr="পপপপ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762000"/>
            <a:ext cx="838200" cy="1143000"/>
          </a:xfrm>
          <a:prstGeom prst="rect">
            <a:avLst/>
          </a:prstGeom>
        </p:spPr>
      </p:pic>
      <p:pic>
        <p:nvPicPr>
          <p:cNvPr id="9" name="Picture 8" descr="download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685800"/>
            <a:ext cx="1143000" cy="122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1129</TotalTime>
  <Words>503</Words>
  <Application>Microsoft Office PowerPoint</Application>
  <PresentationFormat>On-screen Show (4:3)</PresentationFormat>
  <Paragraphs>69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Constantia</vt:lpstr>
      <vt:lpstr>Franklin Gothic Book</vt:lpstr>
      <vt:lpstr>Franklin Gothic Medium</vt:lpstr>
      <vt:lpstr>NikoshBAN</vt:lpstr>
      <vt:lpstr>Vrinda</vt:lpstr>
      <vt:lpstr>Wingdings 2</vt:lpstr>
      <vt:lpstr>Flow</vt:lpstr>
      <vt:lpstr>Trek</vt:lpstr>
      <vt:lpstr>    আজকের ক্লাসে 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AriA Computer Zone</dc:creator>
  <cp:lastModifiedBy>Mintu</cp:lastModifiedBy>
  <cp:revision>143</cp:revision>
  <dcterms:created xsi:type="dcterms:W3CDTF">2020-05-10T05:42:20Z</dcterms:created>
  <dcterms:modified xsi:type="dcterms:W3CDTF">2021-03-02T03:01:53Z</dcterms:modified>
</cp:coreProperties>
</file>