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12"/>
    </p:cViewPr>
  </p:sorter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1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4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5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66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64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6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15637" y="323793"/>
            <a:ext cx="8312726" cy="6210414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wipe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Oval 2"/>
          <p:cNvSpPr/>
          <p:nvPr/>
        </p:nvSpPr>
        <p:spPr>
          <a:xfrm>
            <a:off x="1309254" y="152400"/>
            <a:ext cx="6386945" cy="2362200"/>
          </a:xfrm>
          <a:prstGeom prst="ellipse"/>
          <a:solidFill>
            <a:srgbClr val="92D04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dirty="0" sz="8000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dirty="0" sz="8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8000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dirty="0" sz="8000" lang="en-US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88" name="Snip and Round Single Corner Rectangle 3"/>
          <p:cNvSpPr/>
          <p:nvPr/>
        </p:nvSpPr>
        <p:spPr>
          <a:xfrm>
            <a:off x="762000" y="2971800"/>
            <a:ext cx="8001000" cy="3352800"/>
          </a:xfrm>
          <a:prstGeom prst="snipRoundRect"/>
          <a:solidFill>
            <a:srgbClr val="99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rtlCol="0"/>
          <a:p>
            <a:pPr indent="-571500" marL="571500">
              <a:buFont typeface="Wingdings" pitchFamily="2" charset="2"/>
              <a:buChar char="Ø"/>
            </a:pPr>
            <a:r>
              <a:rPr dirty="0" sz="4000" lang="en-US" err="1">
                <a:latin typeface="NikoshBAN" pitchFamily="2" charset="0"/>
                <a:cs typeface="NikoshBAN" pitchFamily="2" charset="0"/>
              </a:rPr>
              <a:t>সুদের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হার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৯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%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হলে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১০০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টাকার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৬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বছর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পর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ভবিষ্যত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মূল্য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কত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হবে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?</a:t>
            </a:r>
            <a:endParaRPr altLang="en-US" lang="zh-CN"/>
          </a:p>
          <a:p>
            <a:pPr indent="-571500" marL="571500">
              <a:buFont typeface="Wingdings" pitchFamily="2" charset="2"/>
              <a:buChar char="Ø"/>
            </a:pPr>
            <a:r>
              <a:rPr dirty="0" sz="4000" lang="en-US" err="1">
                <a:latin typeface="NikoshBAN" pitchFamily="2" charset="0"/>
                <a:cs typeface="NikoshBAN" pitchFamily="2" charset="0"/>
              </a:rPr>
              <a:t>সময়ের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সাথে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সাথে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কীসের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হয়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med" p14:dur="800">
        <p:extLst>
          <p:ext uri="http://mobile.wps.com/transition/2016/1">
            <p:transition val="wps_explode_r_800"/>
          </p:ext>
        </p:extLst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 animBg="1"/>
      <p:bldP spid="10485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2"/>
          <p:cNvSpPr/>
          <p:nvPr/>
        </p:nvSpPr>
        <p:spPr>
          <a:xfrm>
            <a:off x="76200" y="152400"/>
            <a:ext cx="9067800" cy="2362200"/>
          </a:xfrm>
          <a:prstGeom prst="rect"/>
          <a:solidFill>
            <a:srgbClr val="02A5E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rtlCol="0"/>
          <a:p>
            <a:pPr algn="ctr" indent="-685800" marL="685800">
              <a:buFont typeface="Wingdings" pitchFamily="2" charset="2"/>
              <a:buChar char="q"/>
            </a:pPr>
            <a:r>
              <a:rPr dirty="0" sz="4800" lang="en-US" err="1">
                <a:latin typeface="NikoshBAN" pitchFamily="2" charset="0"/>
                <a:cs typeface="NikoshBAN" pitchFamily="2" charset="0"/>
              </a:rPr>
              <a:t>বার্ষিক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১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০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%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সুদে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৫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০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,০০০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টাকা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জমা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রাখলে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৫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বছর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পর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কত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টাকা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4800" lang="en-US" err="1">
                <a:latin typeface="NikoshBAN" pitchFamily="2" charset="0"/>
                <a:cs typeface="NikoshBAN" pitchFamily="2" charset="0"/>
              </a:rPr>
              <a:t>যাবে</a:t>
            </a:r>
            <a:r>
              <a:rPr dirty="0" sz="4800" lang="en-US">
                <a:latin typeface="NikoshBAN" pitchFamily="2" charset="0"/>
                <a:cs typeface="NikoshBAN" pitchFamily="2" charset="0"/>
              </a:rPr>
              <a:t> ?</a:t>
            </a:r>
            <a:endParaRPr altLang="en-US" lang="zh-CN"/>
          </a:p>
        </p:txBody>
      </p:sp>
      <p:sp>
        <p:nvSpPr>
          <p:cNvPr id="1048676" name="TextBox 3"/>
          <p:cNvSpPr txBox="1"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233794" y="2686654"/>
            <a:ext cx="8855653" cy="3823186"/>
          </a:xfrm>
          <a:prstGeom prst="rect"/>
          <a:blipFill>
            <a:blip xmlns:r="http://schemas.openxmlformats.org/officeDocument/2006/relationships" r:embed="rId1"/>
            <a:stretch>
              <a:fillRect l="-1474" b="-6109"/>
            </a:stretch>
          </a:blipFill>
        </p:spPr>
        <p:txBody>
          <a:bodyPr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Flowchart: Alternate Process 2"/>
          <p:cNvSpPr/>
          <p:nvPr/>
        </p:nvSpPr>
        <p:spPr>
          <a:xfrm>
            <a:off x="381000" y="2590800"/>
            <a:ext cx="8153400" cy="3733800"/>
          </a:xfrm>
          <a:prstGeom prst="flowChartAlternateProcess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indent="-571500" marL="571500">
              <a:buFont typeface="Wingdings" pitchFamily="2" charset="2"/>
              <a:buChar char="Ø"/>
            </a:pPr>
            <a:r>
              <a:rPr dirty="0" sz="3600" lang="en-US" err="1">
                <a:latin typeface="NikoshBAN" pitchFamily="2" charset="0"/>
                <a:cs typeface="NikoshBAN" pitchFamily="2" charset="0"/>
              </a:rPr>
              <a:t>অ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র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্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থ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ে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র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স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ম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য়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ম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ূ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3600" lang="zh-CN" err="1">
                <a:latin typeface="NikoshBAN" pitchFamily="2" charset="0"/>
                <a:cs typeface="NikoshBAN" pitchFamily="2" charset="0"/>
              </a:rPr>
              <a:t>্</a:t>
            </a:r>
            <a:r>
              <a:rPr altLang="en-US" dirty="0" sz="3600" lang="zh-CN" err="1">
                <a:latin typeface="NikoshBAN" pitchFamily="2" charset="0"/>
                <a:cs typeface="NikoshBAN" pitchFamily="2" charset="0"/>
              </a:rPr>
              <a:t>য</a:t>
            </a:r>
            <a:r>
              <a:rPr altLang="en-US" dirty="0" sz="36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কী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ভ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া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ব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ে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ন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ি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র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্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ন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য়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ক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র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া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হ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য়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?</a:t>
            </a:r>
            <a:endParaRPr altLang="en-US" lang="zh-CN"/>
          </a:p>
          <a:p>
            <a:pPr indent="-571500" marL="571500">
              <a:buFont typeface="Wingdings" pitchFamily="2" charset="2"/>
              <a:buChar char="Ø"/>
            </a:pPr>
            <a:r>
              <a:rPr dirty="0" sz="3600" lang="en-US" err="1">
                <a:latin typeface="NikoshBAN" pitchFamily="2" charset="0"/>
                <a:cs typeface="NikoshBAN" pitchFamily="2" charset="0"/>
              </a:rPr>
              <a:t>কখন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সূত্রে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m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হয়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?</a:t>
            </a:r>
          </a:p>
          <a:p>
            <a:pPr indent="-571500" marL="571500">
              <a:buFont typeface="Wingdings" pitchFamily="2" charset="2"/>
              <a:buChar char="Ø"/>
            </a:pPr>
            <a:r>
              <a:rPr dirty="0" sz="3600" lang="en-US" err="1">
                <a:latin typeface="NikoshBAN" pitchFamily="2" charset="0"/>
                <a:cs typeface="NikoshBAN" pitchFamily="2" charset="0"/>
              </a:rPr>
              <a:t>সরল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সুদ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ও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সুদের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বেশি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হয়ে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থাকে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048600" name="Scroll: Vertical 3"/>
          <p:cNvSpPr/>
          <p:nvPr/>
        </p:nvSpPr>
        <p:spPr>
          <a:xfrm>
            <a:off x="1524000" y="354623"/>
            <a:ext cx="4953000" cy="1752600"/>
          </a:xfrm>
          <a:prstGeom prst="verticalScroll"/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600" lang="en-US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dirty="0" sz="6600" lang="en-US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Oval 3"/>
          <p:cNvSpPr/>
          <p:nvPr/>
        </p:nvSpPr>
        <p:spPr>
          <a:xfrm>
            <a:off x="583809" y="4016326"/>
            <a:ext cx="8305800" cy="2819400"/>
          </a:xfrm>
          <a:prstGeom prst="ellipse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 indent="-457200" marL="457200">
              <a:buFont typeface="Wingdings" pitchFamily="2" charset="2"/>
              <a:buChar char="v"/>
            </a:pPr>
            <a:r>
              <a:rPr dirty="0" sz="3600" lang="en-US" err="1">
                <a:latin typeface="NikoshBAN" pitchFamily="2" charset="0"/>
                <a:cs typeface="NikoshBAN" pitchFamily="2" charset="0"/>
              </a:rPr>
              <a:t>বার্ষিক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৯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%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সুদে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৮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বছর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পর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৯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০,০০০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টাকা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পেতে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হলে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,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কত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টাকা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জমা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করতে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latin typeface="NikoshBAN" pitchFamily="2" charset="0"/>
                <a:cs typeface="NikoshBAN" pitchFamily="2" charset="0"/>
              </a:rPr>
              <a:t>হবে</a:t>
            </a:r>
            <a:r>
              <a:rPr dirty="0" sz="3600" lang="en-US">
                <a:latin typeface="NikoshBAN" pitchFamily="2" charset="0"/>
                <a:cs typeface="NikoshBAN" pitchFamily="2" charset="0"/>
              </a:rPr>
              <a:t> ?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2" name="Arrow: Right 7"/>
          <p:cNvSpPr/>
          <p:nvPr/>
        </p:nvSpPr>
        <p:spPr>
          <a:xfrm>
            <a:off x="228600" y="914400"/>
            <a:ext cx="2286000" cy="2743200"/>
          </a:xfrm>
          <a:prstGeom prst="rightArrow"/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3200" lang="bn-IN">
                <a:latin typeface="NikoshBAN" pitchFamily="2" charset="0"/>
                <a:cs typeface="NikoshBAN" pitchFamily="2" charset="0"/>
              </a:rPr>
              <a:t>বাড়ির কাজ</a:t>
            </a:r>
            <a:endParaRPr b="1" dirty="0" sz="3200" lang="en-US">
              <a:latin typeface="NikoshBAN" pitchFamily="2" charset="0"/>
              <a:cs typeface="NikoshBAN" pitchFamily="2" charset="0"/>
            </a:endParaRPr>
          </a:p>
          <a:p>
            <a:pPr algn="ctr"/>
            <a:endParaRPr dirty="0" lang="en-US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30198" y="871441"/>
            <a:ext cx="5977668" cy="2975491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500">
        <p:checker dir="horz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1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2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3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 animBg="1"/>
      <p:bldP spid="10486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78370" y="479053"/>
            <a:ext cx="8387258" cy="5899893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14:window dir="vert"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extBox 7"/>
          <p:cNvSpPr txBox="1"/>
          <p:nvPr/>
        </p:nvSpPr>
        <p:spPr>
          <a:xfrm>
            <a:off x="299633" y="1159988"/>
            <a:ext cx="5024034" cy="830997"/>
          </a:xfrm>
          <a:prstGeom prst="rect"/>
          <a:solidFill>
            <a:srgbClr val="000080"/>
          </a:solidFill>
          <a:ln>
            <a:solidFill>
              <a:srgbClr val="02A5E3"/>
            </a:solidFill>
            <a:prstDash val="solid"/>
          </a:ln>
        </p:spPr>
        <p:txBody>
          <a:bodyPr rtlCol="0" wrap="square">
            <a:spAutoFit/>
          </a:bodyPr>
          <a:p>
            <a:pPr algn="ctr"/>
            <a:r>
              <a:rPr b="1" dirty="0" sz="4800" lang="bn-IN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b="1" dirty="0" sz="4800" lang="en-US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5" name="TextBox 8"/>
          <p:cNvSpPr txBox="1"/>
          <p:nvPr/>
        </p:nvSpPr>
        <p:spPr>
          <a:xfrm>
            <a:off x="299633" y="2677012"/>
            <a:ext cx="5029200" cy="2606041"/>
          </a:xfrm>
          <a:prstGeom prst="rect"/>
          <a:solidFill>
            <a:srgbClr val="000000"/>
          </a:solidFill>
        </p:spPr>
        <p:txBody>
          <a:bodyPr rtlCol="0" wrap="square">
            <a:spAutoFit/>
          </a:bodyPr>
          <a:p>
            <a:r>
              <a:rPr b="1" dirty="0" sz="3200" lang="bn-IN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মোহাম</a:t>
            </a:r>
            <a:r>
              <a:rPr b="1" dirty="0" sz="3200" lang="bn-IN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b="1" dirty="0" sz="3200" lang="bn-IN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b="1" dirty="0" sz="3200" lang="bn-IN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ছ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b="1" dirty="0" sz="3200" lang="en-US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altLang="en-US" b="1" lang="zh-CN">
              <a:solidFill>
                <a:srgbClr val="FFFFFF"/>
              </a:solidFill>
            </a:endParaRPr>
          </a:p>
          <a:p>
            <a:r>
              <a:rPr b="1" dirty="0" sz="2800" lang="bn-IN">
                <a:solidFill>
                  <a:srgbClr val="98CC00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b="1" dirty="0" sz="2800" lang="bn-IN">
                <a:solidFill>
                  <a:srgbClr val="98CC0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b="1" dirty="0" sz="2800" lang="bn-IN">
                <a:solidFill>
                  <a:srgbClr val="98CC0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b="1" dirty="0" sz="2800" lang="bn-IN">
                <a:solidFill>
                  <a:srgbClr val="98CC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b="1" dirty="0" sz="2800" lang="bn-IN">
                <a:solidFill>
                  <a:srgbClr val="98CC0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b="1" dirty="0" sz="2800" lang="bn-IN">
                <a:solidFill>
                  <a:srgbClr val="98CC00"/>
                </a:solidFill>
                <a:latin typeface="NikoshBAN" pitchFamily="2" charset="0"/>
                <a:cs typeface="NikoshBAN" pitchFamily="2" charset="0"/>
              </a:rPr>
              <a:t>ষ</a:t>
            </a:r>
            <a:r>
              <a:rPr b="1" dirty="0" sz="2800" lang="bn-IN">
                <a:solidFill>
                  <a:srgbClr val="98CC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b="1" dirty="0" sz="2800" lang="bn-IN">
                <a:solidFill>
                  <a:srgbClr val="98CC00"/>
                </a:solidFill>
                <a:latin typeface="NikoshBAN" pitchFamily="2" charset="0"/>
                <a:cs typeface="NikoshBAN" pitchFamily="2" charset="0"/>
              </a:rPr>
              <a:t>(ব্যবসায় শিক্ষা)</a:t>
            </a:r>
            <a:endParaRPr altLang="en-US" lang="zh-CN">
              <a:solidFill>
                <a:srgbClr val="98CC00"/>
              </a:solidFill>
            </a:endParaRPr>
          </a:p>
          <a:p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 উচ্চ বিদ্যালয়,</a:t>
            </a:r>
            <a:endParaRPr altLang="en-US" lang="zh-CN">
              <a:solidFill>
                <a:srgbClr val="3399FF"/>
              </a:solidFill>
            </a:endParaRPr>
          </a:p>
          <a:p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চ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b="1" dirty="0" sz="2800" lang="en-US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b="1" dirty="0" sz="2800" lang="bn-IN">
                <a:solidFill>
                  <a:srgbClr val="3399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altLang="en-US" lang="zh-CN">
              <a:solidFill>
                <a:srgbClr val="3399FF"/>
              </a:solidFill>
            </a:endParaRPr>
          </a:p>
          <a:p>
            <a:r>
              <a:rPr b="1" dirty="0" sz="2800" lang="bn-IN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মোবাইলঃ ০১৮১</a:t>
            </a:r>
            <a:r>
              <a:rPr b="1" dirty="0" sz="2800" lang="bn-IN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b="1" dirty="0" sz="2800" lang="en-US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b="1" dirty="0" sz="2800" lang="en-US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b="1" dirty="0" sz="2800" lang="en-US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b="1" dirty="0" sz="2800" lang="en-US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b="1" dirty="0" sz="2800" lang="en-US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b="1" dirty="0" sz="2800" lang="en-US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b="1" dirty="0" sz="2800" lang="en-US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altLang="en-US" lang="zh-CN">
              <a:solidFill>
                <a:srgbClr val="FFC000"/>
              </a:solidFill>
            </a:endParaRPr>
          </a:p>
          <a:p>
            <a:r>
              <a:rPr b="1" dirty="0" sz="2400" lang="en-US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Email : 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t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s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l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s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p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e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l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@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g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l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b="1" dirty="0" sz="2400" lang="en-US">
                <a:solidFill>
                  <a:srgbClr val="FFCC99"/>
                </a:solidFill>
                <a:latin typeface="NikoshBAN" pitchFamily="2" charset="0"/>
                <a:cs typeface="NikoshBAN" pitchFamily="2" charset="0"/>
              </a:rPr>
              <a:t>m</a:t>
            </a:r>
            <a:endParaRPr altLang="en-US" lang="zh-CN">
              <a:solidFill>
                <a:srgbClr val="FFC000"/>
              </a:solidFill>
            </a:endParaRPr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638800" y="1216203"/>
            <a:ext cx="3231210" cy="4036313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13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14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500" id="19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  <p:bldP spid="10486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1000" y="595312"/>
            <a:ext cx="4495800" cy="5667375"/>
          </a:xfrm>
          <a:prstGeom prst="rect"/>
        </p:spPr>
      </p:pic>
      <p:sp>
        <p:nvSpPr>
          <p:cNvPr id="1048606" name="TextBox 4"/>
          <p:cNvSpPr txBox="1"/>
          <p:nvPr/>
        </p:nvSpPr>
        <p:spPr>
          <a:xfrm>
            <a:off x="5638800" y="1905000"/>
            <a:ext cx="2590800" cy="1793241"/>
          </a:xfrm>
          <a:prstGeom prst="rect"/>
          <a:solidFill>
            <a:schemeClr val="bg2"/>
          </a:solidFill>
          <a:ln>
            <a:noFill/>
          </a:ln>
        </p:spPr>
        <p:txBody>
          <a:bodyPr rtlCol="0" vert="horz" wrap="square">
            <a:spAutoFit/>
          </a:bodyPr>
          <a:p>
            <a:r>
              <a:rPr b="1" dirty="0" sz="6600" lang="bn-IN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৩য় </a:t>
            </a:r>
          </a:p>
          <a:p>
            <a:r>
              <a:rPr b="1" dirty="0" sz="4800" lang="bn-IN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b="1" dirty="0" sz="4800" lang="en-US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extBox 10"/>
          <p:cNvSpPr txBox="1"/>
          <p:nvPr/>
        </p:nvSpPr>
        <p:spPr>
          <a:xfrm>
            <a:off x="381000" y="838200"/>
            <a:ext cx="8229600" cy="64633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600" lang="en-US" err="1">
                <a:solidFill>
                  <a:schemeClr val="accent2"/>
                </a:solidFill>
                <a:highlight>
                  <a:srgbClr val="C0C0C0"/>
                </a:highlight>
              </a:rPr>
              <a:t>বলতো</a:t>
            </a:r>
            <a:r>
              <a:rPr dirty="0" sz="3600" lang="en-US">
                <a:solidFill>
                  <a:schemeClr val="accent2"/>
                </a:solidFill>
                <a:highlight>
                  <a:srgbClr val="C0C0C0"/>
                </a:highlight>
              </a:rPr>
              <a:t> </a:t>
            </a:r>
            <a:r>
              <a:rPr dirty="0" sz="3600" lang="en-US" err="1">
                <a:solidFill>
                  <a:schemeClr val="accent2"/>
                </a:solidFill>
                <a:highlight>
                  <a:srgbClr val="C0C0C0"/>
                </a:highlight>
              </a:rPr>
              <a:t>দেখি</a:t>
            </a:r>
            <a:r>
              <a:rPr dirty="0" sz="3600" lang="en-US">
                <a:solidFill>
                  <a:schemeClr val="accent2"/>
                </a:solidFill>
                <a:highlight>
                  <a:srgbClr val="C0C0C0"/>
                </a:highlight>
              </a:rPr>
              <a:t> </a:t>
            </a:r>
            <a:r>
              <a:rPr dirty="0" sz="3600" lang="en-US" err="1">
                <a:solidFill>
                  <a:schemeClr val="accent2"/>
                </a:solidFill>
                <a:highlight>
                  <a:srgbClr val="C0C0C0"/>
                </a:highlight>
              </a:rPr>
              <a:t>অর্থের</a:t>
            </a:r>
            <a:r>
              <a:rPr dirty="0" sz="3600" lang="en-US">
                <a:solidFill>
                  <a:schemeClr val="accent2"/>
                </a:solidFill>
                <a:highlight>
                  <a:srgbClr val="C0C0C0"/>
                </a:highlight>
              </a:rPr>
              <a:t> </a:t>
            </a:r>
            <a:r>
              <a:rPr dirty="0" sz="3600" lang="en-US" err="1">
                <a:solidFill>
                  <a:schemeClr val="accent2"/>
                </a:solidFill>
                <a:highlight>
                  <a:srgbClr val="C0C0C0"/>
                </a:highlight>
              </a:rPr>
              <a:t>সাথে</a:t>
            </a:r>
            <a:r>
              <a:rPr dirty="0" sz="3600" lang="en-US">
                <a:solidFill>
                  <a:schemeClr val="accent2"/>
                </a:solidFill>
                <a:highlight>
                  <a:srgbClr val="C0C0C0"/>
                </a:highlight>
              </a:rPr>
              <a:t> </a:t>
            </a:r>
            <a:r>
              <a:rPr dirty="0" sz="3600" lang="en-US" err="1">
                <a:solidFill>
                  <a:schemeClr val="accent2"/>
                </a:solidFill>
                <a:highlight>
                  <a:srgbClr val="C0C0C0"/>
                </a:highlight>
              </a:rPr>
              <a:t>কিসের</a:t>
            </a:r>
            <a:r>
              <a:rPr dirty="0" sz="3600" lang="en-US">
                <a:solidFill>
                  <a:schemeClr val="accent2"/>
                </a:solidFill>
                <a:highlight>
                  <a:srgbClr val="C0C0C0"/>
                </a:highlight>
              </a:rPr>
              <a:t> </a:t>
            </a:r>
            <a:r>
              <a:rPr dirty="0" sz="3600" lang="en-US" err="1">
                <a:solidFill>
                  <a:schemeClr val="accent2"/>
                </a:solidFill>
                <a:highlight>
                  <a:srgbClr val="C0C0C0"/>
                </a:highlight>
              </a:rPr>
              <a:t>সম্পর্ক</a:t>
            </a:r>
            <a:r>
              <a:rPr dirty="0" sz="3600" lang="en-US">
                <a:solidFill>
                  <a:schemeClr val="accent2"/>
                </a:solidFill>
                <a:highlight>
                  <a:srgbClr val="C0C0C0"/>
                </a:highlight>
              </a:rPr>
              <a:t>?</a:t>
            </a:r>
          </a:p>
        </p:txBody>
      </p:sp>
      <p:sp>
        <p:nvSpPr>
          <p:cNvPr id="1048608" name="Oval 11"/>
          <p:cNvSpPr/>
          <p:nvPr/>
        </p:nvSpPr>
        <p:spPr>
          <a:xfrm>
            <a:off x="2438400" y="2133600"/>
            <a:ext cx="4114800" cy="3581400"/>
          </a:xfrm>
          <a:prstGeom prst="ellipse"/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5400" lang="en-US" err="1">
                <a:solidFill>
                  <a:srgbClr val="00B050"/>
                </a:solidFill>
              </a:rPr>
              <a:t>সময়ের</a:t>
            </a:r>
            <a:endParaRPr dirty="0" sz="5400" lang="en-US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7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7" grpId="1"/>
      <p:bldP spid="10486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Horizontal Scroll 1"/>
          <p:cNvSpPr/>
          <p:nvPr/>
        </p:nvSpPr>
        <p:spPr>
          <a:xfrm>
            <a:off x="1046018" y="284018"/>
            <a:ext cx="6705600" cy="2209800"/>
          </a:xfrm>
          <a:prstGeom prst="horizontalScroll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dirty="0" sz="6000" lang="en-US" err="1">
                <a:latin typeface="NikoshBAN" pitchFamily="2" charset="0"/>
                <a:cs typeface="NikoshBAN" pitchFamily="2" charset="0"/>
              </a:rPr>
              <a:t>পাঠ</a:t>
            </a:r>
            <a:r>
              <a:rPr dirty="0" sz="6000" lang="en-US">
                <a:latin typeface="NikoshBAN" pitchFamily="2" charset="0"/>
                <a:cs typeface="NikoshBAN" pitchFamily="2" charset="0"/>
              </a:rPr>
              <a:t> </a:t>
            </a:r>
            <a:r>
              <a:rPr dirty="0" sz="6000" lang="en-US" err="1">
                <a:latin typeface="NikoshBAN" pitchFamily="2" charset="0"/>
                <a:cs typeface="NikoshBAN" pitchFamily="2" charset="0"/>
              </a:rPr>
              <a:t>শিরোনাম</a:t>
            </a:r>
            <a:endParaRPr dirty="0" sz="6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0" name="Flowchart: Terminator 2"/>
          <p:cNvSpPr/>
          <p:nvPr/>
        </p:nvSpPr>
        <p:spPr>
          <a:xfrm>
            <a:off x="838200" y="3048000"/>
            <a:ext cx="7696200" cy="2819400"/>
          </a:xfrm>
          <a:prstGeom prst="flowChartTerminator"/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600" lang="en-US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dirty="0" sz="6600" lang="en-US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6600" lang="en-US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dirty="0" sz="6600" lang="en-US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6600" lang="en-US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endParaRPr dirty="0" sz="6600" lang="en-US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 dir="l" isContent="0" isInverted="0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7"/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9" grpId="0" animBg="1"/>
      <p:bldP spid="10486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Rectangle: Top Corners One Rounded and One Snipped 1"/>
          <p:cNvSpPr/>
          <p:nvPr/>
        </p:nvSpPr>
        <p:spPr>
          <a:xfrm>
            <a:off x="685800" y="457200"/>
            <a:ext cx="6019800" cy="914400"/>
          </a:xfrm>
          <a:prstGeom prst="snipRoundRect"/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400" lang="en-US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dirty="0" sz="4400" lang="en-US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dirty="0" sz="4400" lang="en-US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400" lang="en-US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dirty="0" sz="4400" lang="en-US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400" lang="en-US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শিক্ষার্থীরাঃ</a:t>
            </a:r>
            <a:endParaRPr dirty="0" sz="4400" lang="en-US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2" name="TextBox 2"/>
          <p:cNvSpPr txBox="1"/>
          <p:nvPr/>
        </p:nvSpPr>
        <p:spPr>
          <a:xfrm>
            <a:off x="152400" y="1524000"/>
            <a:ext cx="8305800" cy="4777740"/>
          </a:xfrm>
          <a:prstGeom prst="rect"/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rtlCol="0" wrap="square">
            <a:spAutoFit/>
          </a:bodyPr>
          <a:p>
            <a:pPr indent="-571500" marL="571500">
              <a:buFont typeface="Wingdings" pitchFamily="2" charset="2"/>
              <a:buChar char="Ø"/>
            </a:pP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ভবিষ্যত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bn-BD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bn-BD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dirty="0" sz="2400" lang="en-US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indent="-571500" marL="571500">
              <a:buFont typeface="Wingdings" pitchFamily="2" charset="2"/>
              <a:buChar char="Ø"/>
            </a:pP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ভবিষ্যত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সূত্রটির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প্রয়োগে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dirty="0" sz="2400" lang="en-US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indent="-571500" marL="571500">
              <a:buFont typeface="Wingdings" pitchFamily="2" charset="2"/>
              <a:buChar char="Ø"/>
            </a:pP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সূত্রটির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প্রয়োগে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dirty="0" sz="2400" lang="en-US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indent="-571500" marL="571500">
              <a:buFont typeface="Wingdings" pitchFamily="2" charset="2"/>
              <a:buChar char="Ø"/>
            </a:pP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ভবিষ্যত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bn-BD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বের করতে </a:t>
            </a:r>
            <a:r>
              <a:rPr dirty="0" sz="2800" lang="en-US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dirty="0" sz="2800" lang="en-US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3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5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 animBg="1"/>
      <p:bldP spid="10486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76800" y="381000"/>
            <a:ext cx="4038600" cy="4038600"/>
          </a:xfrm>
          <a:prstGeom prst="rect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097153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187036" y="381000"/>
            <a:ext cx="4308764" cy="4038600"/>
          </a:xfrm>
          <a:prstGeom prst="rect"/>
        </p:spPr>
      </p:pic>
      <p:sp>
        <p:nvSpPr>
          <p:cNvPr id="1048597" name="Rectangle 3"/>
          <p:cNvSpPr/>
          <p:nvPr/>
        </p:nvSpPr>
        <p:spPr>
          <a:xfrm>
            <a:off x="173181" y="4648200"/>
            <a:ext cx="4308764" cy="1600200"/>
          </a:xfrm>
          <a:prstGeom prst="rect"/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dirty="0" sz="40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dirty="0" sz="40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dirty="0" sz="40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endParaRPr dirty="0" sz="4000" lang="en-US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8" name="Rectangle 4"/>
          <p:cNvSpPr/>
          <p:nvPr/>
        </p:nvSpPr>
        <p:spPr>
          <a:xfrm>
            <a:off x="4741718" y="4648200"/>
            <a:ext cx="4308764" cy="1600200"/>
          </a:xfrm>
          <a:prstGeom prst="rect"/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সময়ের</a:t>
            </a:r>
            <a:r>
              <a:rPr dirty="0" sz="36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dirty="0" sz="36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dirty="0" sz="36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dirty="0" sz="36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মূল্যও</a:t>
            </a:r>
            <a:r>
              <a:rPr dirty="0" sz="36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dirty="0" sz="36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en-US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পাচ্ছে</a:t>
            </a:r>
            <a:r>
              <a:rPr dirty="0" sz="36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l" isContent="0"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0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 animBg="1"/>
      <p:bldP spid="10485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extBox 8"/>
          <p:cNvSpPr txBox="1"/>
          <p:nvPr/>
        </p:nvSpPr>
        <p:spPr>
          <a:xfrm>
            <a:off x="1858879" y="3810000"/>
            <a:ext cx="7004816" cy="646331"/>
          </a:xfrm>
          <a:prstGeom prst="rect"/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sz="3600" lang="en-US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048590" name="Rectangle 11"/>
          <p:cNvSpPr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218975" y="334946"/>
            <a:ext cx="4453720" cy="1326922"/>
          </a:xfrm>
          <a:prstGeom prst="rect"/>
          <a:blipFill>
            <a:blip xmlns:r="http://schemas.openxmlformats.org/officeDocument/2006/relationships" r:embed="rId1"/>
            <a:stretch>
              <a:fillRect/>
            </a:stretch>
          </a:blipFill>
          <a:ln>
            <a:noFill/>
          </a:ln>
        </p:spPr>
        <p:txBody>
          <a:bodyPr/>
          <a:p>
            <a:r>
              <a:rPr lang="en-US">
                <a:noFill/>
              </a:rPr>
              <a:t> </a:t>
            </a:r>
          </a:p>
        </p:txBody>
      </p:sp>
      <p:sp>
        <p:nvSpPr>
          <p:cNvPr id="1048591" name="Rectangle 12"/>
          <p:cNvSpPr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196701" y="1781876"/>
            <a:ext cx="4453720" cy="1326922"/>
          </a:xfrm>
          <a:prstGeom prst="rect"/>
          <a:blipFill>
            <a:blip xmlns:r="http://schemas.openxmlformats.org/officeDocument/2006/relationships" r:embed="rId2"/>
            <a:stretch>
              <a:fillRect/>
            </a:stretch>
          </a:blipFill>
          <a:ln>
            <a:noFill/>
          </a:ln>
        </p:spPr>
        <p:txBody>
          <a:bodyPr/>
          <a:p>
            <a:r>
              <a:rPr lang="en-US">
                <a:noFill/>
              </a:rPr>
              <a:t> </a:t>
            </a:r>
          </a:p>
        </p:txBody>
      </p:sp>
      <p:sp>
        <p:nvSpPr>
          <p:cNvPr id="1048592" name="TextBox 13"/>
          <p:cNvSpPr txBox="1"/>
          <p:nvPr/>
        </p:nvSpPr>
        <p:spPr>
          <a:xfrm>
            <a:off x="255887" y="3594051"/>
            <a:ext cx="5105400" cy="20218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en-US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Fv</a:t>
            </a:r>
            <a:r>
              <a:rPr dirty="0" sz="3200" lang="bn-BD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dirty="0" sz="3200" lang="bn-BD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অর্থের ভ</a:t>
            </a:r>
            <a:r>
              <a:rPr dirty="0" sz="3200" lang="en-US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বিষ্যত</a:t>
            </a:r>
            <a:r>
              <a:rPr dirty="0" sz="3200" lang="bn-BD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 </a:t>
            </a:r>
            <a:endParaRPr dirty="0" sz="3200" lang="en-US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3200" lang="en-US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r  = </a:t>
            </a:r>
            <a:r>
              <a:rPr dirty="0" sz="3200" lang="bn-BD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সুদের হার </a:t>
            </a:r>
            <a:endParaRPr dirty="0" sz="3200" lang="en-US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3200" lang="en-US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n </a:t>
            </a:r>
            <a:r>
              <a:rPr dirty="0" sz="3200" lang="bn-BD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dirty="0" sz="3200" lang="bn-BD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বাৎসরিক মেয়াদ</a:t>
            </a:r>
            <a:r>
              <a:rPr dirty="0" sz="3200" lang="en-US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dirty="0" sz="3200" lang="en-US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Pv</a:t>
            </a:r>
            <a:r>
              <a:rPr dirty="0" sz="3200" lang="en-US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dirty="0" sz="3200" lang="bn-BD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</a:t>
            </a:r>
            <a:r>
              <a:rPr dirty="0" sz="3200" lang="en-US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র্থের</a:t>
            </a:r>
            <a:r>
              <a:rPr dirty="0" sz="3200" lang="en-US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dirty="0" sz="3200" lang="bn-BD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</a:t>
            </a:r>
            <a:r>
              <a:rPr dirty="0" sz="3200" lang="en-US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3200" lang="bn-BD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3" name="Rectangle 14"/>
          <p:cNvSpPr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4683246" y="327357"/>
            <a:ext cx="4453720" cy="1326922"/>
          </a:xfrm>
          <a:prstGeom prst="rect"/>
          <a:blipFill>
            <a:blip xmlns:r="http://schemas.openxmlformats.org/officeDocument/2006/relationships" r:embed="rId3"/>
            <a:stretch>
              <a:fillRect/>
            </a:stretch>
          </a:blipFill>
          <a:ln>
            <a:noFill/>
          </a:ln>
        </p:spPr>
        <p:txBody>
          <a:bodyPr/>
          <a:p>
            <a:r>
              <a:rPr lang="en-US">
                <a:noFill/>
              </a:rPr>
              <a:t> </a:t>
            </a:r>
          </a:p>
        </p:txBody>
      </p:sp>
      <p:sp>
        <p:nvSpPr>
          <p:cNvPr id="1048594" name="Scroll: Vertical 17"/>
          <p:cNvSpPr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4908275" y="2219706"/>
            <a:ext cx="4112008" cy="4181094"/>
          </a:xfrm>
          <a:prstGeom prst="verticalScroll"/>
          <a:blipFill>
            <a:blip xmlns:r="http://schemas.openxmlformats.org/officeDocument/2006/relationships" r:embed="rId4"/>
            <a:stretch>
              <a:fillRect/>
            </a:stretch>
          </a:blipFill>
        </p:spPr>
        <p:txBody>
          <a:bodyPr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000">
        <p14:shred dir="in" pattern="strip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7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8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9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0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1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7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3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4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1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4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9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0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51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52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3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4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55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57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59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 animBg="1"/>
      <p:bldP spid="1048591" grpId="0" animBg="1"/>
      <p:bldP spid="1048592" grpId="0"/>
      <p:bldP spid="1048593" grpId="0" animBg="1"/>
      <p:bldP spid="10485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Horizontal Scroll 2"/>
          <p:cNvSpPr/>
          <p:nvPr/>
        </p:nvSpPr>
        <p:spPr>
          <a:xfrm>
            <a:off x="304800" y="2438400"/>
            <a:ext cx="8382000" cy="3886200"/>
          </a:xfrm>
          <a:prstGeom prst="horizontalScroll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rtlCol="0"/>
          <a:p>
            <a:pPr indent="-571500" marL="571500">
              <a:buFont typeface="Wingdings" pitchFamily="2" charset="2"/>
              <a:buChar char="v"/>
            </a:pPr>
            <a:r>
              <a:rPr dirty="0" sz="4000" lang="en-US" err="1">
                <a:latin typeface="NikoshBAN" pitchFamily="2" charset="0"/>
                <a:cs typeface="NikoshBAN" pitchFamily="2" charset="0"/>
              </a:rPr>
              <a:t>অ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র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্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থ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ে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র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স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ম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য়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ম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ূ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ল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্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য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কী</a:t>
            </a:r>
            <a:r>
              <a:rPr dirty="0" sz="4000" lang="en-US">
                <a:latin typeface="NikoshBAN" pitchFamily="2" charset="0"/>
                <a:cs typeface="NikoshBAN" pitchFamily="2" charset="0"/>
              </a:rPr>
              <a:t> ?</a:t>
            </a:r>
            <a:endParaRPr altLang="en-US" lang="zh-CN"/>
          </a:p>
          <a:p>
            <a:pPr indent="-571500" marL="571500">
              <a:buFont typeface="Wingdings" pitchFamily="2" charset="2"/>
              <a:buChar char="v"/>
            </a:pPr>
            <a:r>
              <a:rPr dirty="0" sz="4000" lang="en-US" err="1">
                <a:latin typeface="NikoshBAN" pitchFamily="2" charset="0"/>
                <a:cs typeface="NikoshBAN" pitchFamily="2" charset="0"/>
              </a:rPr>
              <a:t>চ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ক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্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র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ব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ৃ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দ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্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ধ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ি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র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স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ু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দ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ক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ী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?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ব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্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য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া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খ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্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য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া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ক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র</a:t>
            </a:r>
            <a:r>
              <a:rPr dirty="0" sz="4000" lang="en-US" err="1">
                <a:latin typeface="NikoshBAN" pitchFamily="2" charset="0"/>
                <a:cs typeface="NikoshBAN" pitchFamily="2" charset="0"/>
              </a:rPr>
              <a:t>।</a:t>
            </a:r>
            <a:endParaRPr altLang="en-US" lang="zh-CN"/>
          </a:p>
        </p:txBody>
      </p:sp>
      <p:sp>
        <p:nvSpPr>
          <p:cNvPr id="1048585" name="Smiley Face 3"/>
          <p:cNvSpPr/>
          <p:nvPr/>
        </p:nvSpPr>
        <p:spPr>
          <a:xfrm>
            <a:off x="4343400" y="198120"/>
            <a:ext cx="3352800" cy="2209800"/>
          </a:xfrm>
          <a:prstGeom prst="smileyFace"/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86" name="TextBox 4"/>
          <p:cNvSpPr txBox="1"/>
          <p:nvPr/>
        </p:nvSpPr>
        <p:spPr>
          <a:xfrm>
            <a:off x="609600" y="533400"/>
            <a:ext cx="2133600" cy="16916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5400" lang="en-US" err="1">
                <a:solidFill>
                  <a:schemeClr val="accent6">
                    <a:lumMod val="75000"/>
                  </a:schemeClr>
                </a:solidFill>
                <a:latin typeface="NikoshBAN" panose="02000000000000000000"/>
              </a:rPr>
              <a:t>একক</a:t>
            </a:r>
            <a:r>
              <a:rPr dirty="0" sz="5400" lang="en-US">
                <a:solidFill>
                  <a:schemeClr val="accent6">
                    <a:lumMod val="75000"/>
                  </a:schemeClr>
                </a:solidFill>
                <a:latin typeface="NikoshBAN" panose="02000000000000000000"/>
              </a:rPr>
              <a:t> </a:t>
            </a:r>
            <a:r>
              <a:rPr dirty="0" sz="5400" lang="en-US" err="1">
                <a:solidFill>
                  <a:schemeClr val="accent6">
                    <a:lumMod val="75000"/>
                  </a:schemeClr>
                </a:solidFill>
                <a:latin typeface="NikoshBAN" panose="02000000000000000000"/>
              </a:rPr>
              <a:t>কাজ</a:t>
            </a:r>
            <a:endParaRPr dirty="0" sz="5400" lang="en-US">
              <a:solidFill>
                <a:schemeClr val="accent6">
                  <a:lumMod val="75000"/>
                </a:schemeClr>
              </a:solidFill>
              <a:latin typeface="NikoshBAN" panose="0200000000000000000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new</dc:creator>
  <cp:lastModifiedBy>Firoj Alam</cp:lastModifiedBy>
  <dcterms:created xsi:type="dcterms:W3CDTF">2006-08-13T12:00:00Z</dcterms:created>
  <dcterms:modified xsi:type="dcterms:W3CDTF">2021-03-29T17:59:43Z</dcterms:modified>
</cp:coreProperties>
</file>