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15" r:id="rId2"/>
    <p:sldId id="295" r:id="rId3"/>
    <p:sldId id="273" r:id="rId4"/>
    <p:sldId id="297" r:id="rId5"/>
    <p:sldId id="300" r:id="rId6"/>
    <p:sldId id="301" r:id="rId7"/>
    <p:sldId id="298" r:id="rId8"/>
    <p:sldId id="302" r:id="rId9"/>
    <p:sldId id="303" r:id="rId10"/>
    <p:sldId id="304" r:id="rId11"/>
    <p:sldId id="312" r:id="rId12"/>
    <p:sldId id="306" r:id="rId13"/>
    <p:sldId id="309" r:id="rId14"/>
    <p:sldId id="310" r:id="rId15"/>
    <p:sldId id="313" r:id="rId16"/>
    <p:sldId id="314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9933"/>
    <a:srgbClr val="FFCCCC"/>
    <a:srgbClr val="FFCCFF"/>
    <a:srgbClr val="FFFFFF"/>
    <a:srgbClr val="FF5050"/>
    <a:srgbClr val="9F2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9" autoAdjust="0"/>
    <p:restoredTop sz="94660"/>
  </p:normalViewPr>
  <p:slideViewPr>
    <p:cSldViewPr>
      <p:cViewPr varScale="1">
        <p:scale>
          <a:sx n="63" d="100"/>
          <a:sy n="63" d="100"/>
        </p:scale>
        <p:origin x="72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87C381-9FF4-4A0F-9F91-0E8FA7FE4CAD}" type="doc">
      <dgm:prSet loTypeId="urn:microsoft.com/office/officeart/2005/8/layout/cycle2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9BDAA9-E2F6-40C4-98FD-57B7FFEE4C05}">
      <dgm:prSet phldrT="[Text]" custT="1"/>
      <dgm:spPr>
        <a:solidFill>
          <a:srgbClr val="92D050"/>
        </a:solidFill>
      </dgm:spPr>
      <dgm:t>
        <a:bodyPr/>
        <a:lstStyle/>
        <a:p>
          <a:r>
            <a: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বাংলাদেশের মানুষের জন্য গণতন্ত্র</a:t>
          </a:r>
          <a:endParaRPr lang="en-US" sz="2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2F8FE8B-7F4C-42A0-A94F-8896A4ABADD4}" type="parTrans" cxnId="{FB7971FB-DB3A-440A-8817-84B323F67A84}">
      <dgm:prSet/>
      <dgm:spPr/>
      <dgm:t>
        <a:bodyPr/>
        <a:lstStyle/>
        <a:p>
          <a:endParaRPr lang="en-US"/>
        </a:p>
      </dgm:t>
    </dgm:pt>
    <dgm:pt modelId="{3E3FC2DA-BBDA-4FC0-BFCC-756DA3E2E43C}" type="sibTrans" cxnId="{FB7971FB-DB3A-440A-8817-84B323F67A84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E9B8F301-A351-4C25-9281-C5ECE4EE9B17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মানবাধিকার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A7B0435-4989-4CD9-A743-C3C9C35199BF}" type="parTrans" cxnId="{EF2D74D5-C2B2-4A67-A449-F90FD1CD7AA6}">
      <dgm:prSet/>
      <dgm:spPr/>
      <dgm:t>
        <a:bodyPr/>
        <a:lstStyle/>
        <a:p>
          <a:endParaRPr lang="en-US"/>
        </a:p>
      </dgm:t>
    </dgm:pt>
    <dgm:pt modelId="{7BF6B03A-0112-486A-BD2A-5A45D29F31AF}" type="sibTrans" cxnId="{EF2D74D5-C2B2-4A67-A449-F90FD1CD7AA6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E358DD9A-9941-4EF2-8C85-C13C89B2B129}">
      <dgm:prSet phldrT="[Text]" custT="1"/>
      <dgm:spPr>
        <a:solidFill>
          <a:srgbClr val="0070C0"/>
        </a:solidFill>
      </dgm:spPr>
      <dgm:t>
        <a:bodyPr/>
        <a:lstStyle/>
        <a:p>
          <a:r>
            <a:rPr lang="bn-BD" sz="4800" dirty="0" smtClean="0">
              <a:latin typeface="NikoshBAN" pitchFamily="2" charset="0"/>
              <a:cs typeface="NikoshBAN" pitchFamily="2" charset="0"/>
            </a:rPr>
            <a:t>স্বচ্ছতা</a:t>
          </a:r>
          <a:endParaRPr lang="en-US" sz="4800" dirty="0">
            <a:latin typeface="NikoshBAN" pitchFamily="2" charset="0"/>
            <a:cs typeface="NikoshBAN" pitchFamily="2" charset="0"/>
          </a:endParaRPr>
        </a:p>
      </dgm:t>
    </dgm:pt>
    <dgm:pt modelId="{B89A97D4-65BD-4E23-822F-2BE13D7CCFFF}" type="parTrans" cxnId="{06130277-4F9B-40F9-82F7-4004DB8186C3}">
      <dgm:prSet/>
      <dgm:spPr/>
      <dgm:t>
        <a:bodyPr/>
        <a:lstStyle/>
        <a:p>
          <a:endParaRPr lang="en-US"/>
        </a:p>
      </dgm:t>
    </dgm:pt>
    <dgm:pt modelId="{E2464055-066C-4124-B9B3-1DD7F75393F2}" type="sibTrans" cxnId="{06130277-4F9B-40F9-82F7-4004DB8186C3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AFEABE99-DF75-4FC4-8443-72690F402B55}">
      <dgm:prSet phldrT="[Text]" custT="1"/>
      <dgm:spPr>
        <a:solidFill>
          <a:srgbClr val="FFCCCC"/>
        </a:solidFill>
      </dgm:spPr>
      <dgm:t>
        <a:bodyPr/>
        <a:lstStyle/>
        <a:p>
          <a:r>
            <a: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দায়বদ্ধতা</a:t>
          </a:r>
          <a:endParaRPr lang="en-US" sz="36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9213A5C-A70C-4449-8FE5-68738FFA0EA6}" type="parTrans" cxnId="{81D04BE0-DBFE-4FDF-B27D-4DD51414A755}">
      <dgm:prSet/>
      <dgm:spPr/>
      <dgm:t>
        <a:bodyPr/>
        <a:lstStyle/>
        <a:p>
          <a:endParaRPr lang="en-US"/>
        </a:p>
      </dgm:t>
    </dgm:pt>
    <dgm:pt modelId="{64BCC1C0-DFE8-431C-8652-5A90062E12C4}" type="sibTrans" cxnId="{81D04BE0-DBFE-4FDF-B27D-4DD51414A755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D547C8EC-5D5E-43F7-A991-60D2C9D4A295}">
      <dgm:prSet phldrT="[Text]"/>
      <dgm:spPr>
        <a:solidFill>
          <a:srgbClr val="CC3300"/>
        </a:solidFill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সুবিচার নিশ্চিতকরণ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1A105D7D-4662-43BC-9CA5-F58988430D03}" type="parTrans" cxnId="{DF91AABA-C7B0-4542-913D-8D99C959D0AE}">
      <dgm:prSet/>
      <dgm:spPr/>
      <dgm:t>
        <a:bodyPr/>
        <a:lstStyle/>
        <a:p>
          <a:endParaRPr lang="en-US"/>
        </a:p>
      </dgm:t>
    </dgm:pt>
    <dgm:pt modelId="{10333197-3FF6-4C5B-AB18-9006462D0916}" type="sibTrans" cxnId="{DF91AABA-C7B0-4542-913D-8D99C959D0AE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7D61323C-8905-4794-9982-412D4E905383}" type="pres">
      <dgm:prSet presAssocID="{4387C381-9FF4-4A0F-9F91-0E8FA7FE4CA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89A71C-0670-4FA5-87D8-09527FE6E74E}" type="pres">
      <dgm:prSet presAssocID="{9C9BDAA9-E2F6-40C4-98FD-57B7FFEE4C05}" presName="node" presStyleLbl="node1" presStyleIdx="0" presStyleCnt="5" custRadScaleRad="109869" custRadScaleInc="-30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F84F8A-570F-4F58-A91B-560E3CE69B67}" type="pres">
      <dgm:prSet presAssocID="{3E3FC2DA-BBDA-4FC0-BFCC-756DA3E2E43C}" presName="sibTrans" presStyleLbl="sibTrans2D1" presStyleIdx="0" presStyleCnt="5"/>
      <dgm:spPr/>
      <dgm:t>
        <a:bodyPr/>
        <a:lstStyle/>
        <a:p>
          <a:endParaRPr lang="en-US"/>
        </a:p>
      </dgm:t>
    </dgm:pt>
    <dgm:pt modelId="{0B3E2471-0D01-4EFB-BE98-70FD68F8B85C}" type="pres">
      <dgm:prSet presAssocID="{3E3FC2DA-BBDA-4FC0-BFCC-756DA3E2E43C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93EF108C-078E-4E8B-AD67-D763515E93B9}" type="pres">
      <dgm:prSet presAssocID="{E9B8F301-A351-4C25-9281-C5ECE4EE9B1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CB7A5B-82D4-41F8-BE20-AA3C0586EF57}" type="pres">
      <dgm:prSet presAssocID="{7BF6B03A-0112-486A-BD2A-5A45D29F31AF}" presName="sibTrans" presStyleLbl="sibTrans2D1" presStyleIdx="1" presStyleCnt="5"/>
      <dgm:spPr/>
      <dgm:t>
        <a:bodyPr/>
        <a:lstStyle/>
        <a:p>
          <a:endParaRPr lang="en-US"/>
        </a:p>
      </dgm:t>
    </dgm:pt>
    <dgm:pt modelId="{070448F3-25BF-4A9B-9774-65F6EFE04857}" type="pres">
      <dgm:prSet presAssocID="{7BF6B03A-0112-486A-BD2A-5A45D29F31AF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6919A9D8-F5AA-454C-B674-4DDD299F1494}" type="pres">
      <dgm:prSet presAssocID="{E358DD9A-9941-4EF2-8C85-C13C89B2B12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B92608-FBDC-48BB-B448-371E0F6EE2E0}" type="pres">
      <dgm:prSet presAssocID="{E2464055-066C-4124-B9B3-1DD7F75393F2}" presName="sibTrans" presStyleLbl="sibTrans2D1" presStyleIdx="2" presStyleCnt="5"/>
      <dgm:spPr/>
      <dgm:t>
        <a:bodyPr/>
        <a:lstStyle/>
        <a:p>
          <a:endParaRPr lang="en-US"/>
        </a:p>
      </dgm:t>
    </dgm:pt>
    <dgm:pt modelId="{D4D633D7-7543-457F-BE14-C765D4836D6C}" type="pres">
      <dgm:prSet presAssocID="{E2464055-066C-4124-B9B3-1DD7F75393F2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0267B42F-5143-40E7-8DE2-8BFBF5A303F5}" type="pres">
      <dgm:prSet presAssocID="{AFEABE99-DF75-4FC4-8443-72690F402B5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A68821-9B97-4DF5-9CD9-D3E5204EDBF9}" type="pres">
      <dgm:prSet presAssocID="{64BCC1C0-DFE8-431C-8652-5A90062E12C4}" presName="sibTrans" presStyleLbl="sibTrans2D1" presStyleIdx="3" presStyleCnt="5"/>
      <dgm:spPr/>
      <dgm:t>
        <a:bodyPr/>
        <a:lstStyle/>
        <a:p>
          <a:endParaRPr lang="en-US"/>
        </a:p>
      </dgm:t>
    </dgm:pt>
    <dgm:pt modelId="{61E94EEE-2237-414B-8195-E1CC9AFE0C36}" type="pres">
      <dgm:prSet presAssocID="{64BCC1C0-DFE8-431C-8652-5A90062E12C4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307FE9AE-45F8-45CE-97A2-C5994357A4E7}" type="pres">
      <dgm:prSet presAssocID="{D547C8EC-5D5E-43F7-A991-60D2C9D4A29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1EB38-841F-4153-8289-67ACDE248147}" type="pres">
      <dgm:prSet presAssocID="{10333197-3FF6-4C5B-AB18-9006462D0916}" presName="sibTrans" presStyleLbl="sibTrans2D1" presStyleIdx="4" presStyleCnt="5"/>
      <dgm:spPr/>
      <dgm:t>
        <a:bodyPr/>
        <a:lstStyle/>
        <a:p>
          <a:endParaRPr lang="en-US"/>
        </a:p>
      </dgm:t>
    </dgm:pt>
    <dgm:pt modelId="{6A2DCB4F-D749-45F4-9797-A09530848ED8}" type="pres">
      <dgm:prSet presAssocID="{10333197-3FF6-4C5B-AB18-9006462D0916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81D04BE0-DBFE-4FDF-B27D-4DD51414A755}" srcId="{4387C381-9FF4-4A0F-9F91-0E8FA7FE4CAD}" destId="{AFEABE99-DF75-4FC4-8443-72690F402B55}" srcOrd="3" destOrd="0" parTransId="{99213A5C-A70C-4449-8FE5-68738FFA0EA6}" sibTransId="{64BCC1C0-DFE8-431C-8652-5A90062E12C4}"/>
    <dgm:cxn modelId="{41FB259A-3B14-40CB-BD67-EB51873E76FE}" type="presOf" srcId="{E2464055-066C-4124-B9B3-1DD7F75393F2}" destId="{D4D633D7-7543-457F-BE14-C765D4836D6C}" srcOrd="1" destOrd="0" presId="urn:microsoft.com/office/officeart/2005/8/layout/cycle2"/>
    <dgm:cxn modelId="{7036FF4E-1ADE-4557-A630-40838329B55B}" type="presOf" srcId="{3E3FC2DA-BBDA-4FC0-BFCC-756DA3E2E43C}" destId="{0B3E2471-0D01-4EFB-BE98-70FD68F8B85C}" srcOrd="1" destOrd="0" presId="urn:microsoft.com/office/officeart/2005/8/layout/cycle2"/>
    <dgm:cxn modelId="{FB7971FB-DB3A-440A-8817-84B323F67A84}" srcId="{4387C381-9FF4-4A0F-9F91-0E8FA7FE4CAD}" destId="{9C9BDAA9-E2F6-40C4-98FD-57B7FFEE4C05}" srcOrd="0" destOrd="0" parTransId="{B2F8FE8B-7F4C-42A0-A94F-8896A4ABADD4}" sibTransId="{3E3FC2DA-BBDA-4FC0-BFCC-756DA3E2E43C}"/>
    <dgm:cxn modelId="{363D8D5C-4AD1-48CE-9CC7-B8FA00D51C1F}" type="presOf" srcId="{AFEABE99-DF75-4FC4-8443-72690F402B55}" destId="{0267B42F-5143-40E7-8DE2-8BFBF5A303F5}" srcOrd="0" destOrd="0" presId="urn:microsoft.com/office/officeart/2005/8/layout/cycle2"/>
    <dgm:cxn modelId="{6CCCCC4F-29E7-45D9-BB38-35C9597FF0F7}" type="presOf" srcId="{9C9BDAA9-E2F6-40C4-98FD-57B7FFEE4C05}" destId="{F589A71C-0670-4FA5-87D8-09527FE6E74E}" srcOrd="0" destOrd="0" presId="urn:microsoft.com/office/officeart/2005/8/layout/cycle2"/>
    <dgm:cxn modelId="{EF2D74D5-C2B2-4A67-A449-F90FD1CD7AA6}" srcId="{4387C381-9FF4-4A0F-9F91-0E8FA7FE4CAD}" destId="{E9B8F301-A351-4C25-9281-C5ECE4EE9B17}" srcOrd="1" destOrd="0" parTransId="{CA7B0435-4989-4CD9-A743-C3C9C35199BF}" sibTransId="{7BF6B03A-0112-486A-BD2A-5A45D29F31AF}"/>
    <dgm:cxn modelId="{E64C7BA1-5BD0-412F-B71B-E52EE1EC8A3D}" type="presOf" srcId="{64BCC1C0-DFE8-431C-8652-5A90062E12C4}" destId="{61E94EEE-2237-414B-8195-E1CC9AFE0C36}" srcOrd="1" destOrd="0" presId="urn:microsoft.com/office/officeart/2005/8/layout/cycle2"/>
    <dgm:cxn modelId="{97E96DF9-EF26-4F94-9B01-11321FE484CA}" type="presOf" srcId="{64BCC1C0-DFE8-431C-8652-5A90062E12C4}" destId="{9BA68821-9B97-4DF5-9CD9-D3E5204EDBF9}" srcOrd="0" destOrd="0" presId="urn:microsoft.com/office/officeart/2005/8/layout/cycle2"/>
    <dgm:cxn modelId="{06130277-4F9B-40F9-82F7-4004DB8186C3}" srcId="{4387C381-9FF4-4A0F-9F91-0E8FA7FE4CAD}" destId="{E358DD9A-9941-4EF2-8C85-C13C89B2B129}" srcOrd="2" destOrd="0" parTransId="{B89A97D4-65BD-4E23-822F-2BE13D7CCFFF}" sibTransId="{E2464055-066C-4124-B9B3-1DD7F75393F2}"/>
    <dgm:cxn modelId="{793CEA33-F97E-41A0-826B-532A98ABF707}" type="presOf" srcId="{E9B8F301-A351-4C25-9281-C5ECE4EE9B17}" destId="{93EF108C-078E-4E8B-AD67-D763515E93B9}" srcOrd="0" destOrd="0" presId="urn:microsoft.com/office/officeart/2005/8/layout/cycle2"/>
    <dgm:cxn modelId="{DE44EEEA-9848-4F69-A6E9-B0EAB95990BD}" type="presOf" srcId="{10333197-3FF6-4C5B-AB18-9006462D0916}" destId="{6A2DCB4F-D749-45F4-9797-A09530848ED8}" srcOrd="1" destOrd="0" presId="urn:microsoft.com/office/officeart/2005/8/layout/cycle2"/>
    <dgm:cxn modelId="{DF91AABA-C7B0-4542-913D-8D99C959D0AE}" srcId="{4387C381-9FF4-4A0F-9F91-0E8FA7FE4CAD}" destId="{D547C8EC-5D5E-43F7-A991-60D2C9D4A295}" srcOrd="4" destOrd="0" parTransId="{1A105D7D-4662-43BC-9CA5-F58988430D03}" sibTransId="{10333197-3FF6-4C5B-AB18-9006462D0916}"/>
    <dgm:cxn modelId="{71F1C184-9A92-4CD9-B7DF-DD1AB70ED340}" type="presOf" srcId="{3E3FC2DA-BBDA-4FC0-BFCC-756DA3E2E43C}" destId="{62F84F8A-570F-4F58-A91B-560E3CE69B67}" srcOrd="0" destOrd="0" presId="urn:microsoft.com/office/officeart/2005/8/layout/cycle2"/>
    <dgm:cxn modelId="{70453061-8DB9-4158-9FD9-B96C60E73F27}" type="presOf" srcId="{10333197-3FF6-4C5B-AB18-9006462D0916}" destId="{4BC1EB38-841F-4153-8289-67ACDE248147}" srcOrd="0" destOrd="0" presId="urn:microsoft.com/office/officeart/2005/8/layout/cycle2"/>
    <dgm:cxn modelId="{B77FCE16-A098-4505-8E4D-29624DF6FFA0}" type="presOf" srcId="{D547C8EC-5D5E-43F7-A991-60D2C9D4A295}" destId="{307FE9AE-45F8-45CE-97A2-C5994357A4E7}" srcOrd="0" destOrd="0" presId="urn:microsoft.com/office/officeart/2005/8/layout/cycle2"/>
    <dgm:cxn modelId="{E26A0588-E629-4C08-99BA-60A67AED9C72}" type="presOf" srcId="{4387C381-9FF4-4A0F-9F91-0E8FA7FE4CAD}" destId="{7D61323C-8905-4794-9982-412D4E905383}" srcOrd="0" destOrd="0" presId="urn:microsoft.com/office/officeart/2005/8/layout/cycle2"/>
    <dgm:cxn modelId="{1BE8AE8D-6CB4-44F7-847A-D4A17C823E1B}" type="presOf" srcId="{7BF6B03A-0112-486A-BD2A-5A45D29F31AF}" destId="{F3CB7A5B-82D4-41F8-BE20-AA3C0586EF57}" srcOrd="0" destOrd="0" presId="urn:microsoft.com/office/officeart/2005/8/layout/cycle2"/>
    <dgm:cxn modelId="{FC94FDCC-47BB-4F8E-9F11-650DF2B7189C}" type="presOf" srcId="{E358DD9A-9941-4EF2-8C85-C13C89B2B129}" destId="{6919A9D8-F5AA-454C-B674-4DDD299F1494}" srcOrd="0" destOrd="0" presId="urn:microsoft.com/office/officeart/2005/8/layout/cycle2"/>
    <dgm:cxn modelId="{2B62E492-05E4-480F-841C-C5D158FCA142}" type="presOf" srcId="{7BF6B03A-0112-486A-BD2A-5A45D29F31AF}" destId="{070448F3-25BF-4A9B-9774-65F6EFE04857}" srcOrd="1" destOrd="0" presId="urn:microsoft.com/office/officeart/2005/8/layout/cycle2"/>
    <dgm:cxn modelId="{0304B9CD-2A98-4BEF-83DD-1B728C61EEAB}" type="presOf" srcId="{E2464055-066C-4124-B9B3-1DD7F75393F2}" destId="{10B92608-FBDC-48BB-B448-371E0F6EE2E0}" srcOrd="0" destOrd="0" presId="urn:microsoft.com/office/officeart/2005/8/layout/cycle2"/>
    <dgm:cxn modelId="{0247C16D-BF8E-46F4-9666-9CD227910BE9}" type="presParOf" srcId="{7D61323C-8905-4794-9982-412D4E905383}" destId="{F589A71C-0670-4FA5-87D8-09527FE6E74E}" srcOrd="0" destOrd="0" presId="urn:microsoft.com/office/officeart/2005/8/layout/cycle2"/>
    <dgm:cxn modelId="{2125F13D-B3F6-4C47-8A87-8C5C75E4A3C4}" type="presParOf" srcId="{7D61323C-8905-4794-9982-412D4E905383}" destId="{62F84F8A-570F-4F58-A91B-560E3CE69B67}" srcOrd="1" destOrd="0" presId="urn:microsoft.com/office/officeart/2005/8/layout/cycle2"/>
    <dgm:cxn modelId="{F3EDF47F-5C4F-4F02-B3CD-A58A614C0F95}" type="presParOf" srcId="{62F84F8A-570F-4F58-A91B-560E3CE69B67}" destId="{0B3E2471-0D01-4EFB-BE98-70FD68F8B85C}" srcOrd="0" destOrd="0" presId="urn:microsoft.com/office/officeart/2005/8/layout/cycle2"/>
    <dgm:cxn modelId="{C23050D8-97F0-4709-AB9C-DC47EF2EF33B}" type="presParOf" srcId="{7D61323C-8905-4794-9982-412D4E905383}" destId="{93EF108C-078E-4E8B-AD67-D763515E93B9}" srcOrd="2" destOrd="0" presId="urn:microsoft.com/office/officeart/2005/8/layout/cycle2"/>
    <dgm:cxn modelId="{54A3D63A-B8B8-4368-BE93-6A41E7FE7BE3}" type="presParOf" srcId="{7D61323C-8905-4794-9982-412D4E905383}" destId="{F3CB7A5B-82D4-41F8-BE20-AA3C0586EF57}" srcOrd="3" destOrd="0" presId="urn:microsoft.com/office/officeart/2005/8/layout/cycle2"/>
    <dgm:cxn modelId="{BCE11A9E-08E0-4490-86D8-8D5B04A6AD51}" type="presParOf" srcId="{F3CB7A5B-82D4-41F8-BE20-AA3C0586EF57}" destId="{070448F3-25BF-4A9B-9774-65F6EFE04857}" srcOrd="0" destOrd="0" presId="urn:microsoft.com/office/officeart/2005/8/layout/cycle2"/>
    <dgm:cxn modelId="{39EF0A6D-4966-421B-9173-9A892339FDB6}" type="presParOf" srcId="{7D61323C-8905-4794-9982-412D4E905383}" destId="{6919A9D8-F5AA-454C-B674-4DDD299F1494}" srcOrd="4" destOrd="0" presId="urn:microsoft.com/office/officeart/2005/8/layout/cycle2"/>
    <dgm:cxn modelId="{16A62012-D85B-408C-8A51-B67E1874CB36}" type="presParOf" srcId="{7D61323C-8905-4794-9982-412D4E905383}" destId="{10B92608-FBDC-48BB-B448-371E0F6EE2E0}" srcOrd="5" destOrd="0" presId="urn:microsoft.com/office/officeart/2005/8/layout/cycle2"/>
    <dgm:cxn modelId="{E36E72C6-035A-43BB-8C76-98E869D8BC6B}" type="presParOf" srcId="{10B92608-FBDC-48BB-B448-371E0F6EE2E0}" destId="{D4D633D7-7543-457F-BE14-C765D4836D6C}" srcOrd="0" destOrd="0" presId="urn:microsoft.com/office/officeart/2005/8/layout/cycle2"/>
    <dgm:cxn modelId="{A3B9E86A-7913-4D0F-B244-C35FF46C28DD}" type="presParOf" srcId="{7D61323C-8905-4794-9982-412D4E905383}" destId="{0267B42F-5143-40E7-8DE2-8BFBF5A303F5}" srcOrd="6" destOrd="0" presId="urn:microsoft.com/office/officeart/2005/8/layout/cycle2"/>
    <dgm:cxn modelId="{9969AE6E-9D2F-483D-8CAF-E0F030ED923E}" type="presParOf" srcId="{7D61323C-8905-4794-9982-412D4E905383}" destId="{9BA68821-9B97-4DF5-9CD9-D3E5204EDBF9}" srcOrd="7" destOrd="0" presId="urn:microsoft.com/office/officeart/2005/8/layout/cycle2"/>
    <dgm:cxn modelId="{15FC198A-4842-4530-9E46-DECF2317F9EC}" type="presParOf" srcId="{9BA68821-9B97-4DF5-9CD9-D3E5204EDBF9}" destId="{61E94EEE-2237-414B-8195-E1CC9AFE0C36}" srcOrd="0" destOrd="0" presId="urn:microsoft.com/office/officeart/2005/8/layout/cycle2"/>
    <dgm:cxn modelId="{5E253D57-C26D-4190-9BC1-2DA35E2C8EEE}" type="presParOf" srcId="{7D61323C-8905-4794-9982-412D4E905383}" destId="{307FE9AE-45F8-45CE-97A2-C5994357A4E7}" srcOrd="8" destOrd="0" presId="urn:microsoft.com/office/officeart/2005/8/layout/cycle2"/>
    <dgm:cxn modelId="{0E2CDAF5-5DA8-4BF5-9E54-4CF26C969370}" type="presParOf" srcId="{7D61323C-8905-4794-9982-412D4E905383}" destId="{4BC1EB38-841F-4153-8289-67ACDE248147}" srcOrd="9" destOrd="0" presId="urn:microsoft.com/office/officeart/2005/8/layout/cycle2"/>
    <dgm:cxn modelId="{B326B0C7-45D5-4A5C-A9F5-170BD743DA9C}" type="presParOf" srcId="{4BC1EB38-841F-4153-8289-67ACDE248147}" destId="{6A2DCB4F-D749-45F4-9797-A09530848ED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888A368-DE44-43A2-97F5-DA3467397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1889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192758-2DA8-4425-B77E-CD29247DF9D4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62825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82C41-2F22-43C4-B9F5-4A0E455CF716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762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8D5652-AABD-41F7-933C-B7C6201A73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1758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1F67C1-A87B-49E2-865E-61B3EBAC35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9472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420A7-6C40-41E2-84A1-15A018034A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5866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529B27-F41B-4BA0-BB4F-3DAC6B4842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214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C5B818-4575-4D44-B555-61625A7BD4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8843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1A2352-531A-45AC-B124-07A4A088D9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339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AA91E6-58E9-4A16-8E9C-5DECD2985B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96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00D3C1-C527-4C95-AA8C-89E080365F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943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ABFE46-1404-4706-AE70-0A4C336369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7132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79DA3E-8CA7-4D1F-B539-B0314CEAF3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5851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87D1EE-B8F6-454A-B9D6-965A69BC9E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7160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Users\RAFI\Desktop\New folder\Corner-flower-01.gif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11" b="12130"/>
          <a:stretch/>
        </p:blipFill>
        <p:spPr bwMode="auto">
          <a:xfrm>
            <a:off x="7598289" y="5257801"/>
            <a:ext cx="154571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RAFI\Desktop\New folder\Corner-flower-01.gif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11" b="12130"/>
          <a:stretch/>
        </p:blipFill>
        <p:spPr bwMode="auto">
          <a:xfrm rot="10800000">
            <a:off x="54488" y="0"/>
            <a:ext cx="154571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RAFI\Desktop\New folder\Corner-flower-01.gif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11" b="12130"/>
          <a:stretch/>
        </p:blipFill>
        <p:spPr bwMode="auto">
          <a:xfrm rot="16200000">
            <a:off x="7571044" y="-27244"/>
            <a:ext cx="154571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RAFI\Desktop\New folder\Corner-flower-01.gif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11" b="12130"/>
          <a:stretch/>
        </p:blipFill>
        <p:spPr bwMode="auto">
          <a:xfrm rot="5400000">
            <a:off x="27244" y="5285044"/>
            <a:ext cx="154571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139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9499075">
            <a:off x="1449228" y="1757169"/>
            <a:ext cx="2344086" cy="2862322"/>
          </a:xfrm>
          <a:prstGeom prst="rect">
            <a:avLst/>
          </a:prstGeom>
          <a:ln w="76200"/>
        </p:spPr>
        <p:style>
          <a:lnRef idx="1">
            <a:schemeClr val="accent4"/>
          </a:lnRef>
          <a:fillRef idx="1001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B050"/>
                </a:solidFill>
              </a:rPr>
              <a:t>সব্বাইকে</a:t>
            </a:r>
            <a:r>
              <a:rPr lang="bn-IN" sz="3600" dirty="0"/>
              <a:t> </a:t>
            </a:r>
          </a:p>
          <a:p>
            <a:pPr algn="ctr"/>
            <a:r>
              <a:rPr lang="bn-IN" sz="3600" dirty="0">
                <a:solidFill>
                  <a:srgbClr val="FF0000"/>
                </a:solidFill>
              </a:rPr>
              <a:t>এক </a:t>
            </a:r>
            <a:r>
              <a:rPr lang="bn-IN" sz="3600" dirty="0"/>
              <a:t> </a:t>
            </a:r>
          </a:p>
          <a:p>
            <a:pPr algn="ctr"/>
            <a:r>
              <a:rPr lang="bn-IN" sz="3600" dirty="0">
                <a:solidFill>
                  <a:srgbClr val="002060"/>
                </a:solidFill>
              </a:rPr>
              <a:t>গুচ্ছ </a:t>
            </a:r>
            <a:endParaRPr lang="bn-IN" sz="3600" dirty="0"/>
          </a:p>
          <a:p>
            <a:pPr algn="ctr"/>
            <a:r>
              <a:rPr lang="bn-IN" sz="3600" dirty="0">
                <a:solidFill>
                  <a:srgbClr val="C00000"/>
                </a:solidFill>
              </a:rPr>
              <a:t>ফুলের</a:t>
            </a:r>
          </a:p>
          <a:p>
            <a:pPr algn="ctr"/>
            <a:r>
              <a:rPr lang="bn-IN" sz="3600" dirty="0"/>
              <a:t> </a:t>
            </a:r>
            <a:r>
              <a:rPr lang="bn-IN" sz="3600" dirty="0">
                <a:solidFill>
                  <a:srgbClr val="00B050"/>
                </a:solidFill>
              </a:rPr>
              <a:t>শুভেচ্ছা 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3" name="Subtitle 4"/>
          <p:cNvSpPr txBox="1">
            <a:spLocks/>
          </p:cNvSpPr>
          <p:nvPr/>
        </p:nvSpPr>
        <p:spPr>
          <a:xfrm>
            <a:off x="-777014" y="95996"/>
            <a:ext cx="10351294" cy="832646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-420115" y="5896499"/>
            <a:ext cx="10351294" cy="832646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5" name="Can 4"/>
          <p:cNvSpPr/>
          <p:nvPr/>
        </p:nvSpPr>
        <p:spPr>
          <a:xfrm>
            <a:off x="0" y="214045"/>
            <a:ext cx="766482" cy="64265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8377518" y="302558"/>
            <a:ext cx="766482" cy="64265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7" name="Picture 6" descr="Color Fl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48456" y="1429934"/>
            <a:ext cx="3590549" cy="23123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2755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496669"/>
            <a:ext cx="8001000" cy="646331"/>
          </a:xfrm>
          <a:prstGeom prst="rect">
            <a:avLst/>
          </a:prstGeom>
          <a:solidFill>
            <a:srgbClr val="FFFFFF"/>
          </a:solidFill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ডিজিটাল </a:t>
            </a:r>
            <a:r>
              <a:rPr lang="bn-BD" sz="3600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বাংলাদেশ বাস্তবায়নে ৪টি সুনির্দিষ্ট বিষয়</a:t>
            </a:r>
            <a:endParaRPr lang="en-US" sz="3600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000" y="1219200"/>
            <a:ext cx="3475313" cy="22299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6" name="Picture 2" descr="E:\Motiar D. Content\Class Viii\Picture\পাঠ ৪৬ দৈন্ন্দিন সমস্যা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4114799"/>
            <a:ext cx="3475312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Motiar D. Content\Class Viii\Picture\পাঠ ৪৬ দৈন্ন্দিন সমস্যা\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19200"/>
            <a:ext cx="3505200" cy="222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599" y="3581400"/>
            <a:ext cx="2590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মানবসম্পদ উন্নয়ন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999" y="3581400"/>
            <a:ext cx="2514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জনগণের সম্পৃক্ততা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1856" y="6279673"/>
            <a:ext cx="2133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সিভিল সার্ভিস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 descr="E:\Motiar D. Content\Class Viii\Picture\পাঠ ৪৬ দৈন্ন্দিন সমস্যা\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14799"/>
            <a:ext cx="3505200" cy="21240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876800" y="6279673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দৈনন্দিন জীবনে তথ্য প্রযুক্তি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Can 12"/>
          <p:cNvSpPr/>
          <p:nvPr/>
        </p:nvSpPr>
        <p:spPr>
          <a:xfrm>
            <a:off x="0" y="186604"/>
            <a:ext cx="889172" cy="74552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48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বাদ </a:t>
            </a:r>
            <a:endParaRPr lang="en-US" sz="3480" dirty="0">
              <a:solidFill>
                <a:schemeClr val="tx1"/>
              </a:solidFill>
            </a:endParaRPr>
          </a:p>
        </p:txBody>
      </p:sp>
      <p:sp>
        <p:nvSpPr>
          <p:cNvPr id="14" name="Can 13"/>
          <p:cNvSpPr/>
          <p:nvPr/>
        </p:nvSpPr>
        <p:spPr>
          <a:xfrm>
            <a:off x="8254828" y="274564"/>
            <a:ext cx="889172" cy="74552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48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বাদ </a:t>
            </a:r>
            <a:endParaRPr lang="en-US" sz="3480" dirty="0">
              <a:solidFill>
                <a:schemeClr val="tx1"/>
              </a:solidFill>
            </a:endParaRPr>
          </a:p>
        </p:txBody>
      </p:sp>
      <p:sp>
        <p:nvSpPr>
          <p:cNvPr id="15" name="Subtitle 4"/>
          <p:cNvSpPr txBox="1">
            <a:spLocks/>
          </p:cNvSpPr>
          <p:nvPr/>
        </p:nvSpPr>
        <p:spPr>
          <a:xfrm>
            <a:off x="-1743698" y="-208400"/>
            <a:ext cx="12008220" cy="96592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558" tIns="39779" rIns="79558" bIns="3977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740" dirty="0">
                <a:solidFill>
                  <a:srgbClr val="FF0000"/>
                </a:solidFill>
              </a:rPr>
              <a:t> </a:t>
            </a:r>
            <a:r>
              <a:rPr lang="bn-IN" sz="2784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740" dirty="0">
              <a:solidFill>
                <a:schemeClr val="tx1"/>
              </a:solidFill>
            </a:endParaRPr>
          </a:p>
        </p:txBody>
      </p:sp>
      <p:sp>
        <p:nvSpPr>
          <p:cNvPr id="16" name="Subtitle 4"/>
          <p:cNvSpPr txBox="1">
            <a:spLocks/>
          </p:cNvSpPr>
          <p:nvPr/>
        </p:nvSpPr>
        <p:spPr>
          <a:xfrm>
            <a:off x="-1743698" y="6112348"/>
            <a:ext cx="12008220" cy="96592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558" tIns="39779" rIns="79558" bIns="3977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740" dirty="0">
                <a:solidFill>
                  <a:srgbClr val="FF0000"/>
                </a:solidFill>
              </a:rPr>
              <a:t> </a:t>
            </a:r>
            <a:r>
              <a:rPr lang="bn-IN" sz="2784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74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1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1" y="5094982"/>
            <a:ext cx="7848600" cy="989438"/>
          </a:xfrm>
          <a:prstGeom prst="rect">
            <a:avLst/>
          </a:prstGeom>
          <a:ln/>
        </p:spPr>
        <p:style>
          <a:lnRef idx="1">
            <a:schemeClr val="accent6"/>
          </a:lnRef>
          <a:fillRef idx="1001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সাবমেরিন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কেবলের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SEA-ME-WE-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33400" y="1905000"/>
            <a:ext cx="8153400" cy="2895600"/>
            <a:chOff x="533400" y="1676400"/>
            <a:chExt cx="7029450" cy="1600200"/>
          </a:xfrm>
        </p:grpSpPr>
        <p:pic>
          <p:nvPicPr>
            <p:cNvPr id="4" name="Picture 2" descr="http://4.bp.blogspot.com/_DJEIRrK4tl4/S9m0H5ZtcxI/AAAAAAAAFGg/sV7sutlugLQ/s640/undersea_cable.GIF"/>
            <p:cNvPicPr>
              <a:picLocks noChangeAspect="1" noChangeArrowheads="1"/>
            </p:cNvPicPr>
            <p:nvPr/>
          </p:nvPicPr>
          <p:blipFill>
            <a:blip r:embed="rId2"/>
            <a:srcRect t="6076" b="51393"/>
            <a:stretch>
              <a:fillRect/>
            </a:stretch>
          </p:blipFill>
          <p:spPr bwMode="auto">
            <a:xfrm>
              <a:off x="4038600" y="1676400"/>
              <a:ext cx="3524250" cy="1600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2" descr="http://4.bp.blogspot.com/_DJEIRrK4tl4/S9m0H5ZtcxI/AAAAAAAAFGg/sV7sutlugLQ/s640/undersea_cable.GIF"/>
            <p:cNvPicPr>
              <a:picLocks noChangeAspect="1" noChangeArrowheads="1"/>
            </p:cNvPicPr>
            <p:nvPr/>
          </p:nvPicPr>
          <p:blipFill>
            <a:blip r:embed="rId2"/>
            <a:srcRect t="58734"/>
            <a:stretch>
              <a:fillRect/>
            </a:stretch>
          </p:blipFill>
          <p:spPr bwMode="auto">
            <a:xfrm>
              <a:off x="533400" y="1676400"/>
              <a:ext cx="3524250" cy="1600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6" name="TextBox 5"/>
          <p:cNvSpPr txBox="1"/>
          <p:nvPr/>
        </p:nvSpPr>
        <p:spPr>
          <a:xfrm>
            <a:off x="685800" y="352961"/>
            <a:ext cx="8001000" cy="1323439"/>
          </a:xfrm>
          <a:prstGeom prst="rect">
            <a:avLst/>
          </a:prstGeom>
          <a:ln>
            <a:solidFill>
              <a:srgbClr val="CC33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4000" b="1" spc="50" dirty="0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গতি</a:t>
            </a:r>
            <a:r>
              <a:rPr lang="bn-BD" sz="4000" b="1" spc="50" dirty="0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b="1" spc="50" dirty="0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000" b="1" spc="50" dirty="0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পেতে</a:t>
            </a:r>
            <a:r>
              <a:rPr lang="en-US" sz="4000" b="1" spc="50" dirty="0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000" b="1" spc="50" dirty="0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সাবমেরিন</a:t>
            </a:r>
            <a:r>
              <a:rPr lang="en-US" sz="4000" b="1" spc="50" dirty="0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কেবলের</a:t>
            </a:r>
            <a:r>
              <a:rPr lang="en-US" sz="4000" b="1" spc="50" dirty="0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b="1" spc="50" dirty="0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সংযুক্ত</a:t>
            </a:r>
            <a:r>
              <a:rPr lang="en-US" sz="4000" b="1" spc="50" dirty="0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b="1" spc="50" dirty="0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4000" b="1" spc="50" dirty="0">
              <a:ln w="11430">
                <a:solidFill>
                  <a:srgbClr val="00206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an 6"/>
          <p:cNvSpPr/>
          <p:nvPr/>
        </p:nvSpPr>
        <p:spPr>
          <a:xfrm>
            <a:off x="0" y="186604"/>
            <a:ext cx="889172" cy="74552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48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বাদ </a:t>
            </a:r>
            <a:endParaRPr lang="en-US" sz="3480" dirty="0">
              <a:solidFill>
                <a:schemeClr val="tx1"/>
              </a:solidFill>
            </a:endParaRPr>
          </a:p>
        </p:txBody>
      </p:sp>
      <p:sp>
        <p:nvSpPr>
          <p:cNvPr id="8" name="Can 7"/>
          <p:cNvSpPr/>
          <p:nvPr/>
        </p:nvSpPr>
        <p:spPr>
          <a:xfrm>
            <a:off x="8254828" y="274564"/>
            <a:ext cx="889172" cy="74552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48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বাদ </a:t>
            </a:r>
            <a:endParaRPr lang="en-US" sz="3480" dirty="0">
              <a:solidFill>
                <a:schemeClr val="tx1"/>
              </a:solidFill>
            </a:endParaRP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-1743698" y="-208400"/>
            <a:ext cx="12008220" cy="96592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558" tIns="39779" rIns="79558" bIns="3977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740" dirty="0">
                <a:solidFill>
                  <a:srgbClr val="FF0000"/>
                </a:solidFill>
              </a:rPr>
              <a:t> </a:t>
            </a:r>
            <a:r>
              <a:rPr lang="bn-IN" sz="2784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740" dirty="0">
              <a:solidFill>
                <a:schemeClr val="tx1"/>
              </a:solidFill>
            </a:endParaRPr>
          </a:p>
        </p:txBody>
      </p:sp>
      <p:sp>
        <p:nvSpPr>
          <p:cNvPr id="10" name="Subtitle 4"/>
          <p:cNvSpPr txBox="1">
            <a:spLocks/>
          </p:cNvSpPr>
          <p:nvPr/>
        </p:nvSpPr>
        <p:spPr>
          <a:xfrm>
            <a:off x="-1743698" y="6112348"/>
            <a:ext cx="12008220" cy="96592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558" tIns="39779" rIns="79558" bIns="3977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740" dirty="0">
                <a:solidFill>
                  <a:srgbClr val="FF0000"/>
                </a:solidFill>
              </a:rPr>
              <a:t> </a:t>
            </a:r>
            <a:r>
              <a:rPr lang="bn-IN" sz="2784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74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34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14400" y="3124200"/>
            <a:ext cx="7391400" cy="1323439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ভিডিওটির আলোকে বাংলাদেশের ডিজিটাল কার্যক্রমগু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</a:t>
            </a:r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লিখ।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58473" y="990600"/>
            <a:ext cx="3398453" cy="101566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bn-BD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6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an 4"/>
          <p:cNvSpPr/>
          <p:nvPr/>
        </p:nvSpPr>
        <p:spPr>
          <a:xfrm>
            <a:off x="0" y="186604"/>
            <a:ext cx="889172" cy="74552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48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বাদ </a:t>
            </a:r>
            <a:endParaRPr lang="en-US" sz="3480" dirty="0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8254828" y="274564"/>
            <a:ext cx="889172" cy="74552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48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বাদ </a:t>
            </a:r>
            <a:endParaRPr lang="en-US" sz="3480" dirty="0">
              <a:solidFill>
                <a:schemeClr val="tx1"/>
              </a:solidFill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-1743698" y="-208400"/>
            <a:ext cx="12008220" cy="96592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558" tIns="39779" rIns="79558" bIns="3977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740" dirty="0">
                <a:solidFill>
                  <a:srgbClr val="FF0000"/>
                </a:solidFill>
              </a:rPr>
              <a:t> </a:t>
            </a:r>
            <a:r>
              <a:rPr lang="bn-IN" sz="2784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740" dirty="0">
              <a:solidFill>
                <a:schemeClr val="tx1"/>
              </a:solidFill>
            </a:endParaRP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-1743698" y="6112348"/>
            <a:ext cx="12008220" cy="96592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558" tIns="39779" rIns="79558" bIns="3977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740" dirty="0">
                <a:solidFill>
                  <a:srgbClr val="FF0000"/>
                </a:solidFill>
              </a:rPr>
              <a:t> </a:t>
            </a:r>
            <a:r>
              <a:rPr lang="bn-IN" sz="2784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74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82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1143000"/>
            <a:ext cx="3200400" cy="1066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524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2448580"/>
            <a:ext cx="83820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(১) </a:t>
            </a:r>
            <a:r>
              <a:rPr lang="bn-BD" sz="2800" b="1" spc="5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 কত সালের মধ্যে ডিজিটাল বাংলাদেশ গড়ে তুলতে চেয়েছেন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b="1" spc="5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0" y="3090960"/>
            <a:ext cx="1981200" cy="523220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২০১৬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19600" y="3124200"/>
            <a:ext cx="1714500" cy="523220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২০১৮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42270" y="3776760"/>
            <a:ext cx="1981200" cy="523220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২০২০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19600" y="3896380"/>
            <a:ext cx="1714500" cy="523220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 ২০২১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56855" y="4635335"/>
            <a:ext cx="65532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সুনির্দিষ্ট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19600" y="6029980"/>
            <a:ext cx="1714500" cy="52322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(ঘ) ৫টি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19600" y="5344180"/>
            <a:ext cx="1714500" cy="52322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(খ)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৩টি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02772" y="5940455"/>
            <a:ext cx="2057400" cy="52322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(গ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৪টি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33945" y="5287895"/>
            <a:ext cx="1995055" cy="52322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২টি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000" y="1219200"/>
            <a:ext cx="2514600" cy="822305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206BE"/>
                </a:solidFill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3200" dirty="0">
              <a:solidFill>
                <a:srgbClr val="0206B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8000" y="1219200"/>
            <a:ext cx="2514600" cy="822305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206BE"/>
                </a:solidFill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3200" dirty="0">
              <a:solidFill>
                <a:srgbClr val="0206B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71800" y="1381780"/>
            <a:ext cx="2895600" cy="523220"/>
          </a:xfrm>
          <a:prstGeom prst="homePlate">
            <a:avLst>
              <a:gd name="adj" fmla="val 8306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71800" y="1381780"/>
            <a:ext cx="2895600" cy="523220"/>
          </a:xfrm>
          <a:prstGeom prst="homePlate">
            <a:avLst>
              <a:gd name="adj" fmla="val 8306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71800" y="1371600"/>
            <a:ext cx="2895600" cy="523220"/>
          </a:xfrm>
          <a:prstGeom prst="homePlate">
            <a:avLst>
              <a:gd name="adj" fmla="val 8306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71800" y="1381780"/>
            <a:ext cx="2895600" cy="523220"/>
          </a:xfrm>
          <a:prstGeom prst="homePlate">
            <a:avLst>
              <a:gd name="adj" fmla="val 8306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71800" y="1371600"/>
            <a:ext cx="2895600" cy="523220"/>
          </a:xfrm>
          <a:prstGeom prst="homePlate">
            <a:avLst>
              <a:gd name="adj" fmla="val 97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85655" y="1371600"/>
            <a:ext cx="2895600" cy="523220"/>
          </a:xfrm>
          <a:prstGeom prst="homePlate">
            <a:avLst>
              <a:gd name="adj" fmla="val 627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5"/>
          <a:srcRect l="10266" t="15869" r="13860" b="31155"/>
          <a:stretch>
            <a:fillRect/>
          </a:stretch>
        </p:blipFill>
        <p:spPr bwMode="auto">
          <a:xfrm>
            <a:off x="2644140" y="487895"/>
            <a:ext cx="3429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Can 30"/>
          <p:cNvSpPr/>
          <p:nvPr/>
        </p:nvSpPr>
        <p:spPr>
          <a:xfrm>
            <a:off x="0" y="186604"/>
            <a:ext cx="889172" cy="74552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48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বাদ </a:t>
            </a:r>
            <a:endParaRPr lang="en-US" sz="3480" dirty="0">
              <a:solidFill>
                <a:schemeClr val="tx1"/>
              </a:solidFill>
            </a:endParaRPr>
          </a:p>
        </p:txBody>
      </p:sp>
      <p:sp>
        <p:nvSpPr>
          <p:cNvPr id="32" name="Can 31"/>
          <p:cNvSpPr/>
          <p:nvPr/>
        </p:nvSpPr>
        <p:spPr>
          <a:xfrm>
            <a:off x="8254828" y="274564"/>
            <a:ext cx="889172" cy="74552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48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বাদ </a:t>
            </a:r>
            <a:endParaRPr lang="en-US" sz="3480" dirty="0">
              <a:solidFill>
                <a:schemeClr val="tx1"/>
              </a:solidFill>
            </a:endParaRPr>
          </a:p>
        </p:txBody>
      </p:sp>
      <p:sp>
        <p:nvSpPr>
          <p:cNvPr id="33" name="Subtitle 4"/>
          <p:cNvSpPr txBox="1">
            <a:spLocks/>
          </p:cNvSpPr>
          <p:nvPr/>
        </p:nvSpPr>
        <p:spPr>
          <a:xfrm>
            <a:off x="-1743698" y="-208400"/>
            <a:ext cx="12008220" cy="96592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558" tIns="39779" rIns="79558" bIns="3977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740" dirty="0">
                <a:solidFill>
                  <a:srgbClr val="FF0000"/>
                </a:solidFill>
              </a:rPr>
              <a:t> </a:t>
            </a:r>
            <a:r>
              <a:rPr lang="bn-IN" sz="2784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740" dirty="0">
              <a:solidFill>
                <a:schemeClr val="tx1"/>
              </a:solidFill>
            </a:endParaRPr>
          </a:p>
        </p:txBody>
      </p:sp>
      <p:sp>
        <p:nvSpPr>
          <p:cNvPr id="34" name="Subtitle 4"/>
          <p:cNvSpPr txBox="1">
            <a:spLocks/>
          </p:cNvSpPr>
          <p:nvPr/>
        </p:nvSpPr>
        <p:spPr>
          <a:xfrm>
            <a:off x="-1743698" y="6112348"/>
            <a:ext cx="12008220" cy="96592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558" tIns="39779" rIns="79558" bIns="3977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740" dirty="0">
                <a:solidFill>
                  <a:srgbClr val="FF0000"/>
                </a:solidFill>
              </a:rPr>
              <a:t> </a:t>
            </a:r>
            <a:r>
              <a:rPr lang="bn-IN" sz="2784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74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80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609600"/>
            <a:ext cx="8229600" cy="808038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বাড়ির কাজ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457200" y="4114800"/>
            <a:ext cx="8382000" cy="13234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 বাংলাদেশ গড়ে তুলতে তোমার করণীয় দিকগুলো লিখ।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5" descr="E:\MOTIAR\D,contennt Picture 2\hom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37" y="1676400"/>
            <a:ext cx="2905125" cy="21431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n 6"/>
          <p:cNvSpPr/>
          <p:nvPr/>
        </p:nvSpPr>
        <p:spPr>
          <a:xfrm>
            <a:off x="0" y="186604"/>
            <a:ext cx="889172" cy="74552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48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বাদ </a:t>
            </a:r>
            <a:endParaRPr lang="en-US" sz="3480" dirty="0">
              <a:solidFill>
                <a:schemeClr val="tx1"/>
              </a:solidFill>
            </a:endParaRPr>
          </a:p>
        </p:txBody>
      </p:sp>
      <p:sp>
        <p:nvSpPr>
          <p:cNvPr id="8" name="Can 7"/>
          <p:cNvSpPr/>
          <p:nvPr/>
        </p:nvSpPr>
        <p:spPr>
          <a:xfrm>
            <a:off x="8254828" y="274564"/>
            <a:ext cx="889172" cy="74552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48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বাদ </a:t>
            </a:r>
            <a:endParaRPr lang="en-US" sz="3480" dirty="0">
              <a:solidFill>
                <a:schemeClr val="tx1"/>
              </a:solidFill>
            </a:endParaRPr>
          </a:p>
        </p:txBody>
      </p:sp>
      <p:sp>
        <p:nvSpPr>
          <p:cNvPr id="10" name="Subtitle 4"/>
          <p:cNvSpPr txBox="1">
            <a:spLocks/>
          </p:cNvSpPr>
          <p:nvPr/>
        </p:nvSpPr>
        <p:spPr>
          <a:xfrm>
            <a:off x="-1743698" y="-208400"/>
            <a:ext cx="12008220" cy="96592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558" tIns="39779" rIns="79558" bIns="3977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740" dirty="0">
                <a:solidFill>
                  <a:srgbClr val="FF0000"/>
                </a:solidFill>
              </a:rPr>
              <a:t> </a:t>
            </a:r>
            <a:r>
              <a:rPr lang="bn-IN" sz="2784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740" dirty="0">
              <a:solidFill>
                <a:schemeClr val="tx1"/>
              </a:solidFill>
            </a:endParaRPr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>
            <a:off x="-1743698" y="6112348"/>
            <a:ext cx="12008220" cy="96592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558" tIns="39779" rIns="79558" bIns="3977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740" dirty="0">
                <a:solidFill>
                  <a:srgbClr val="FF0000"/>
                </a:solidFill>
              </a:rPr>
              <a:t> </a:t>
            </a:r>
            <a:r>
              <a:rPr lang="bn-IN" sz="2784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74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73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4"/>
          <p:cNvSpPr txBox="1">
            <a:spLocks/>
          </p:cNvSpPr>
          <p:nvPr/>
        </p:nvSpPr>
        <p:spPr>
          <a:xfrm>
            <a:off x="-682858" y="81357"/>
            <a:ext cx="10351294" cy="832646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6" name="Subtitle 4"/>
          <p:cNvSpPr txBox="1">
            <a:spLocks/>
          </p:cNvSpPr>
          <p:nvPr/>
        </p:nvSpPr>
        <p:spPr>
          <a:xfrm>
            <a:off x="-682858" y="5895630"/>
            <a:ext cx="10351294" cy="832646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7" name="Can 16"/>
          <p:cNvSpPr/>
          <p:nvPr/>
        </p:nvSpPr>
        <p:spPr>
          <a:xfrm>
            <a:off x="0" y="2255"/>
            <a:ext cx="766482" cy="64265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8" name="Can 17"/>
          <p:cNvSpPr/>
          <p:nvPr/>
        </p:nvSpPr>
        <p:spPr>
          <a:xfrm>
            <a:off x="8377518" y="90767"/>
            <a:ext cx="766482" cy="64265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1067097" y="1353722"/>
            <a:ext cx="5337064" cy="3723652"/>
          </a:xfrm>
          <a:custGeom>
            <a:avLst/>
            <a:gdLst>
              <a:gd name="connsiteX0" fmla="*/ 15766 w 3578773"/>
              <a:gd name="connsiteY0" fmla="*/ 378372 h 5092262"/>
              <a:gd name="connsiteX1" fmla="*/ 1418897 w 3578773"/>
              <a:gd name="connsiteY1" fmla="*/ 0 h 5092262"/>
              <a:gd name="connsiteX2" fmla="*/ 3578773 w 3578773"/>
              <a:gd name="connsiteY2" fmla="*/ 567559 h 5092262"/>
              <a:gd name="connsiteX3" fmla="*/ 3578773 w 3578773"/>
              <a:gd name="connsiteY3" fmla="*/ 4114800 h 5092262"/>
              <a:gd name="connsiteX4" fmla="*/ 0 w 3578773"/>
              <a:gd name="connsiteY4" fmla="*/ 5092262 h 5092262"/>
              <a:gd name="connsiteX5" fmla="*/ 15766 w 3578773"/>
              <a:gd name="connsiteY5" fmla="*/ 378372 h 5092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8773" h="5092262">
                <a:moveTo>
                  <a:pt x="15766" y="378372"/>
                </a:moveTo>
                <a:lnTo>
                  <a:pt x="1418897" y="0"/>
                </a:lnTo>
                <a:lnTo>
                  <a:pt x="3578773" y="567559"/>
                </a:lnTo>
                <a:lnTo>
                  <a:pt x="3578773" y="4114800"/>
                </a:lnTo>
                <a:lnTo>
                  <a:pt x="0" y="5092262"/>
                </a:lnTo>
                <a:cubicBezTo>
                  <a:pt x="5255" y="3515710"/>
                  <a:pt x="10511" y="1939159"/>
                  <a:pt x="15766" y="378372"/>
                </a:cubicBezTo>
                <a:close/>
              </a:path>
            </a:pathLst>
          </a:cu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>
                <a:solidFill>
                  <a:schemeClr val="tx1"/>
                </a:solidFill>
              </a:rPr>
              <a:t>মোঃ নাজমুল হক (শামীম)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r>
              <a:rPr lang="en-US" sz="2400" dirty="0">
                <a:solidFill>
                  <a:schemeClr val="tx1"/>
                </a:solidFill>
              </a:rPr>
              <a:t>                              </a:t>
            </a:r>
            <a:r>
              <a:rPr lang="bn-IN" sz="2100" dirty="0">
                <a:solidFill>
                  <a:schemeClr val="tx1"/>
                </a:solidFill>
              </a:rPr>
              <a:t>বিএসসি,বিএড,এমএ,এমএড</a:t>
            </a:r>
          </a:p>
          <a:p>
            <a:r>
              <a:rPr lang="bn-IN" sz="2400" dirty="0">
                <a:solidFill>
                  <a:schemeClr val="tx1"/>
                </a:solidFill>
              </a:rPr>
              <a:t>সহকারি শিক্ষক (বিজ্ঞান)</a:t>
            </a:r>
          </a:p>
          <a:p>
            <a:r>
              <a:rPr lang="bn-IN" sz="2400" dirty="0">
                <a:solidFill>
                  <a:schemeClr val="tx1"/>
                </a:solidFill>
              </a:rPr>
              <a:t>থুপসারা সেলিমীয়া দাখিল মাদরাসা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bn-IN" sz="2400" dirty="0">
                <a:solidFill>
                  <a:schemeClr val="tx1"/>
                </a:solidFill>
              </a:rPr>
              <a:t>কালাই, জয়পুরহাট।</a:t>
            </a:r>
          </a:p>
          <a:p>
            <a:r>
              <a:rPr lang="bn-IN" sz="2400" dirty="0">
                <a:solidFill>
                  <a:schemeClr val="tx1"/>
                </a:solidFill>
              </a:rPr>
              <a:t>মোবাইল নং ০১৭২১৭০৭৪৫৫, ০১৮৭১৭২১০৮৫ </a:t>
            </a:r>
          </a:p>
          <a:p>
            <a:r>
              <a:rPr lang="bn-IN" sz="2400" dirty="0">
                <a:solidFill>
                  <a:schemeClr val="tx1"/>
                </a:solidFill>
              </a:rPr>
              <a:t>ইমেইল- </a:t>
            </a:r>
            <a:r>
              <a:rPr lang="en-US" sz="2400" dirty="0">
                <a:solidFill>
                  <a:schemeClr val="tx1"/>
                </a:solidFill>
              </a:rPr>
              <a:t>atnazmul81@gmail.com</a:t>
            </a:r>
            <a:endParaRPr lang="en-US" sz="2400" u="sng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Facebook- </a:t>
            </a:r>
            <a:r>
              <a:rPr lang="en-US" sz="2400" dirty="0" err="1">
                <a:solidFill>
                  <a:schemeClr val="tx1"/>
                </a:solidFill>
              </a:rPr>
              <a:t>Nazmul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Haque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>
                <a:solidFill>
                  <a:schemeClr val="tx1"/>
                </a:solidFill>
              </a:rPr>
              <a:t>Shamim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160" y="791442"/>
            <a:ext cx="1883230" cy="188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22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153" y="1724663"/>
            <a:ext cx="2003686" cy="424731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/>
              <a:t>সব্বাইকে </a:t>
            </a:r>
          </a:p>
          <a:p>
            <a:r>
              <a:rPr lang="bn-IN" sz="5400" dirty="0">
                <a:solidFill>
                  <a:srgbClr val="00B0F0"/>
                </a:solidFill>
              </a:rPr>
              <a:t>অনেক </a:t>
            </a:r>
          </a:p>
          <a:p>
            <a:r>
              <a:rPr lang="bn-IN" sz="5400" dirty="0">
                <a:solidFill>
                  <a:srgbClr val="FF0000"/>
                </a:solidFill>
              </a:rPr>
              <a:t>অনেক </a:t>
            </a:r>
          </a:p>
          <a:p>
            <a:r>
              <a:rPr lang="bn-IN" sz="5400" dirty="0">
                <a:solidFill>
                  <a:srgbClr val="0070C0"/>
                </a:solidFill>
              </a:rPr>
              <a:t>ধন্যবাদ</a:t>
            </a:r>
            <a:r>
              <a:rPr lang="en-US" sz="100" dirty="0">
                <a:solidFill>
                  <a:srgbClr val="0070C0"/>
                </a:solidFill>
              </a:rPr>
              <a:t>[</a:t>
            </a:r>
            <a:r>
              <a:rPr lang="bn-IN" sz="5400" dirty="0">
                <a:solidFill>
                  <a:srgbClr val="0070C0"/>
                </a:solidFill>
              </a:rPr>
              <a:t> </a:t>
            </a:r>
            <a:r>
              <a:rPr lang="en-US" sz="300" dirty="0">
                <a:solidFill>
                  <a:srgbClr val="0070C0"/>
                </a:solidFill>
              </a:rPr>
              <a:t>[</a:t>
            </a:r>
            <a:r>
              <a:rPr lang="en-US" sz="100" dirty="0">
                <a:solidFill>
                  <a:srgbClr val="0070C0"/>
                </a:solidFill>
              </a:rPr>
              <a:t>]</a:t>
            </a:r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-584290" y="90214"/>
            <a:ext cx="10351294" cy="832646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-584290" y="5864544"/>
            <a:ext cx="10351294" cy="832646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0" y="214045"/>
            <a:ext cx="766482" cy="64265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8" name="Can 7"/>
          <p:cNvSpPr/>
          <p:nvPr/>
        </p:nvSpPr>
        <p:spPr>
          <a:xfrm>
            <a:off x="8377518" y="302558"/>
            <a:ext cx="766482" cy="64265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10" name="Picture 2" descr="F:\download net\Download picture\Annimation\agnature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085" y="1543051"/>
            <a:ext cx="4505939" cy="370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50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505200" y="5715000"/>
            <a:ext cx="2133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2"/>
          <p:cNvSpPr txBox="1">
            <a:spLocks/>
          </p:cNvSpPr>
          <p:nvPr/>
        </p:nvSpPr>
        <p:spPr>
          <a:xfrm>
            <a:off x="2318684" y="2111152"/>
            <a:ext cx="3325978" cy="3606193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bn-BD" sz="3600" b="1" i="0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পাঠ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bn-BD" sz="3200" b="1" i="0" u="none" strike="noStrike" kern="1200" cap="none" spc="0" normalizeH="0" baseline="0" noProof="0" dirty="0" smtClean="0">
                <a:ln/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32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নবম</a:t>
            </a:r>
            <a:endParaRPr kumimoji="0" lang="bn-BD" sz="3200" b="1" i="0" u="none" strike="noStrike" kern="1200" cap="none" spc="0" normalizeH="0" baseline="0" noProof="0" dirty="0" smtClean="0">
              <a:ln/>
              <a:solidFill>
                <a:srgbClr val="FF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400" b="1" i="0" u="none" strike="noStrike" kern="1200" cap="none" spc="0" normalizeH="0" baseline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বিষয়</a:t>
            </a:r>
            <a:r>
              <a:rPr kumimoji="0" lang="en-US" sz="2400" b="1" i="0" u="none" strike="noStrike" kern="1200" cap="none" spc="0" normalizeH="0" baseline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</a:t>
            </a:r>
            <a:r>
              <a:rPr kumimoji="0" lang="bn-BD" sz="2400" b="1" i="0" u="none" strike="noStrike" kern="1200" cap="none" spc="0" normalizeH="0" baseline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noProof="0" dirty="0" err="1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b="1" noProof="0" dirty="0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noProof="0" dirty="0" err="1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b="1" noProof="0" dirty="0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noProof="0" dirty="0" err="1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400" b="1" noProof="0" dirty="0" smtClean="0">
              <a:ln/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অধ্যায়</a:t>
            </a: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b="1" dirty="0" smtClean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তথ্য যোগাযোগ প্রযুক্তি ও বাংলাদেশ</a:t>
            </a:r>
            <a:endParaRPr lang="en-US" sz="3200" b="1" dirty="0" smtClean="0">
              <a:ln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1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Can 14"/>
          <p:cNvSpPr/>
          <p:nvPr/>
        </p:nvSpPr>
        <p:spPr>
          <a:xfrm>
            <a:off x="0" y="186604"/>
            <a:ext cx="889172" cy="74552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48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বাদ </a:t>
            </a:r>
            <a:endParaRPr lang="en-US" sz="3480" dirty="0">
              <a:solidFill>
                <a:schemeClr val="tx1"/>
              </a:solidFill>
            </a:endParaRPr>
          </a:p>
        </p:txBody>
      </p:sp>
      <p:sp>
        <p:nvSpPr>
          <p:cNvPr id="16" name="Can 15"/>
          <p:cNvSpPr/>
          <p:nvPr/>
        </p:nvSpPr>
        <p:spPr>
          <a:xfrm>
            <a:off x="8254828" y="274564"/>
            <a:ext cx="889172" cy="74552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48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বাদ </a:t>
            </a:r>
            <a:endParaRPr lang="en-US" sz="3480" dirty="0">
              <a:solidFill>
                <a:schemeClr val="tx1"/>
              </a:solidFill>
            </a:endParaRPr>
          </a:p>
        </p:txBody>
      </p:sp>
      <p:sp>
        <p:nvSpPr>
          <p:cNvPr id="17" name="Subtitle 4"/>
          <p:cNvSpPr txBox="1">
            <a:spLocks/>
          </p:cNvSpPr>
          <p:nvPr/>
        </p:nvSpPr>
        <p:spPr>
          <a:xfrm>
            <a:off x="-1743698" y="-208400"/>
            <a:ext cx="12008220" cy="96592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558" tIns="39779" rIns="79558" bIns="3977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740" dirty="0">
                <a:solidFill>
                  <a:srgbClr val="FF0000"/>
                </a:solidFill>
              </a:rPr>
              <a:t> </a:t>
            </a:r>
            <a:r>
              <a:rPr lang="bn-IN" sz="2784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740" dirty="0">
              <a:solidFill>
                <a:schemeClr val="tx1"/>
              </a:solidFill>
            </a:endParaRPr>
          </a:p>
        </p:txBody>
      </p:sp>
      <p:sp>
        <p:nvSpPr>
          <p:cNvPr id="18" name="Subtitle 4"/>
          <p:cNvSpPr txBox="1">
            <a:spLocks/>
          </p:cNvSpPr>
          <p:nvPr/>
        </p:nvSpPr>
        <p:spPr>
          <a:xfrm>
            <a:off x="-1743698" y="6112348"/>
            <a:ext cx="12008220" cy="96592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558" tIns="39779" rIns="79558" bIns="3977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740" dirty="0">
                <a:solidFill>
                  <a:srgbClr val="FF0000"/>
                </a:solidFill>
              </a:rPr>
              <a:t> </a:t>
            </a:r>
            <a:r>
              <a:rPr lang="bn-IN" sz="2784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74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16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3984486"/>
            <a:ext cx="5257800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Vision 2021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1981200"/>
            <a:ext cx="5257800" cy="923330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ডিজিটাল বাংলাদেশ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an 7"/>
          <p:cNvSpPr/>
          <p:nvPr/>
        </p:nvSpPr>
        <p:spPr>
          <a:xfrm>
            <a:off x="0" y="186604"/>
            <a:ext cx="889172" cy="74552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48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বাদ </a:t>
            </a:r>
            <a:endParaRPr lang="en-US" sz="3480" dirty="0">
              <a:solidFill>
                <a:schemeClr val="tx1"/>
              </a:solidFill>
            </a:endParaRPr>
          </a:p>
        </p:txBody>
      </p:sp>
      <p:sp>
        <p:nvSpPr>
          <p:cNvPr id="9" name="Can 8"/>
          <p:cNvSpPr/>
          <p:nvPr/>
        </p:nvSpPr>
        <p:spPr>
          <a:xfrm>
            <a:off x="8254828" y="274564"/>
            <a:ext cx="889172" cy="74552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48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বাদ </a:t>
            </a:r>
            <a:endParaRPr lang="en-US" sz="3480" dirty="0">
              <a:solidFill>
                <a:schemeClr val="tx1"/>
              </a:solidFill>
            </a:endParaRPr>
          </a:p>
        </p:txBody>
      </p:sp>
      <p:sp>
        <p:nvSpPr>
          <p:cNvPr id="10" name="Subtitle 4"/>
          <p:cNvSpPr txBox="1">
            <a:spLocks/>
          </p:cNvSpPr>
          <p:nvPr/>
        </p:nvSpPr>
        <p:spPr>
          <a:xfrm>
            <a:off x="-1743698" y="-208400"/>
            <a:ext cx="12008220" cy="96592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558" tIns="39779" rIns="79558" bIns="3977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740" dirty="0">
                <a:solidFill>
                  <a:srgbClr val="FF0000"/>
                </a:solidFill>
              </a:rPr>
              <a:t> </a:t>
            </a:r>
            <a:r>
              <a:rPr lang="bn-IN" sz="2784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740" dirty="0">
              <a:solidFill>
                <a:schemeClr val="tx1"/>
              </a:solidFill>
            </a:endParaRPr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>
            <a:off x="-1743698" y="6112348"/>
            <a:ext cx="12008220" cy="96592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558" tIns="39779" rIns="79558" bIns="3977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740" dirty="0">
                <a:solidFill>
                  <a:srgbClr val="FF0000"/>
                </a:solidFill>
              </a:rPr>
              <a:t> </a:t>
            </a:r>
            <a:r>
              <a:rPr lang="bn-IN" sz="2784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74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759842" y="1764137"/>
                <a:ext cx="7774558" cy="30364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sz="32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এই </a:t>
                </a:r>
                <a:r>
                  <a:rPr lang="bn-BD" sz="3200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পাঠ শেষে </a:t>
                </a:r>
                <a:r>
                  <a:rPr lang="bn-BD" sz="32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শিক্ষার্থীরা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…</a:t>
                </a:r>
                <a:r>
                  <a:rPr lang="bn-BD" sz="24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br>
                  <a:rPr lang="bn-BD" sz="24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</a:br>
                <a14:m>
                  <m:oMath xmlns:m="http://schemas.openxmlformats.org/officeDocument/2006/math">
                    <m:r>
                      <a:rPr lang="en-US" sz="2800" b="0" i="0" dirty="0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     </m:t>
                    </m:r>
                    <m:r>
                      <a:rPr lang="bn-BD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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ডিজিটাল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বাংলাদেশের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ধারণা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বর্ণনা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করতে</a:t>
                </a:r>
                <a:r>
                  <a:rPr lang="bn-BD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পারবে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;</a:t>
                </a:r>
                <a:endPara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bn-BD" sz="2800" b="0" i="1" dirty="0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   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  </m:t>
                    </m:r>
                    <m:r>
                      <a:rPr lang="bn-BD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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ডিজিটাল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বাংলাদেশের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গুরুত্বপূর্ণ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দিকগুলো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উপস্থাপন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</a:p>
              <a:p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 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করতে</a:t>
                </a:r>
                <a:r>
                  <a:rPr lang="bn-BD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পারবে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;</a:t>
                </a:r>
                <a:endParaRPr lang="bn-BD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bn-BD" sz="2800" b="0" i="1" dirty="0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 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    </m:t>
                    </m:r>
                    <m:r>
                      <a:rPr lang="bn-BD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</m:t>
                    </m:r>
                  </m:oMath>
                </a14:m>
                <a:r>
                  <a:rPr lang="bn-BD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ডিজিটাল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বাংলাদেশ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বিনির্মাণে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গৃহীত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পদক্ষেপ</a:t>
                </a:r>
                <a:r>
                  <a:rPr lang="bn-BD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গুলো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র</a:t>
                </a:r>
                <a:r>
                  <a:rPr lang="bn-BD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বর্ণনা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   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দিতে</a:t>
                </a:r>
                <a:r>
                  <a:rPr lang="bn-BD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পারবে।</a:t>
                </a:r>
                <a:endPara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842" y="1764137"/>
                <a:ext cx="7774558" cy="3036463"/>
              </a:xfrm>
              <a:prstGeom prst="rect">
                <a:avLst/>
              </a:prstGeom>
              <a:blipFill rotWithShape="1">
                <a:blip r:embed="rId2"/>
                <a:stretch>
                  <a:fillRect l="-2039" b="-40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44"/>
          <p:cNvGrpSpPr/>
          <p:nvPr/>
        </p:nvGrpSpPr>
        <p:grpSpPr>
          <a:xfrm>
            <a:off x="454190" y="1583705"/>
            <a:ext cx="8383483" cy="3521695"/>
            <a:chOff x="203347" y="240162"/>
            <a:chExt cx="11459562" cy="5591289"/>
          </a:xfrm>
        </p:grpSpPr>
        <p:sp>
          <p:nvSpPr>
            <p:cNvPr id="46" name="Rounded Rectangle 45"/>
            <p:cNvSpPr/>
            <p:nvPr/>
          </p:nvSpPr>
          <p:spPr>
            <a:xfrm>
              <a:off x="203347" y="240162"/>
              <a:ext cx="11158620" cy="5304822"/>
            </a:xfrm>
            <a:prstGeom prst="roundRect">
              <a:avLst/>
            </a:prstGeom>
            <a:noFill/>
            <a:ln w="101600" cmpd="sng">
              <a:solidFill>
                <a:srgbClr val="FF66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303661" y="335103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FEBE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403975" y="430043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66CC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504289" y="526629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FFFF9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14" name="Can 13"/>
          <p:cNvSpPr/>
          <p:nvPr/>
        </p:nvSpPr>
        <p:spPr>
          <a:xfrm>
            <a:off x="0" y="186604"/>
            <a:ext cx="889172" cy="74552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48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বাদ </a:t>
            </a:r>
            <a:endParaRPr lang="en-US" sz="3480" dirty="0">
              <a:solidFill>
                <a:schemeClr val="tx1"/>
              </a:solidFill>
            </a:endParaRPr>
          </a:p>
        </p:txBody>
      </p:sp>
      <p:sp>
        <p:nvSpPr>
          <p:cNvPr id="15" name="Can 14"/>
          <p:cNvSpPr/>
          <p:nvPr/>
        </p:nvSpPr>
        <p:spPr>
          <a:xfrm>
            <a:off x="8254828" y="274564"/>
            <a:ext cx="889172" cy="74552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48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বাদ </a:t>
            </a:r>
            <a:endParaRPr lang="en-US" sz="3480" dirty="0">
              <a:solidFill>
                <a:schemeClr val="tx1"/>
              </a:solidFill>
            </a:endParaRPr>
          </a:p>
        </p:txBody>
      </p:sp>
      <p:sp>
        <p:nvSpPr>
          <p:cNvPr id="16" name="Subtitle 4"/>
          <p:cNvSpPr txBox="1">
            <a:spLocks/>
          </p:cNvSpPr>
          <p:nvPr/>
        </p:nvSpPr>
        <p:spPr>
          <a:xfrm>
            <a:off x="-1743698" y="-208400"/>
            <a:ext cx="12008220" cy="96592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558" tIns="39779" rIns="79558" bIns="3977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740" dirty="0">
                <a:solidFill>
                  <a:srgbClr val="FF0000"/>
                </a:solidFill>
              </a:rPr>
              <a:t> </a:t>
            </a:r>
            <a:r>
              <a:rPr lang="bn-IN" sz="2784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740" dirty="0">
              <a:solidFill>
                <a:schemeClr val="tx1"/>
              </a:solidFill>
            </a:endParaRPr>
          </a:p>
        </p:txBody>
      </p:sp>
      <p:sp>
        <p:nvSpPr>
          <p:cNvPr id="17" name="Subtitle 4"/>
          <p:cNvSpPr txBox="1">
            <a:spLocks/>
          </p:cNvSpPr>
          <p:nvPr/>
        </p:nvSpPr>
        <p:spPr>
          <a:xfrm>
            <a:off x="-1743698" y="6112348"/>
            <a:ext cx="12008220" cy="96592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558" tIns="39779" rIns="79558" bIns="3977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740" dirty="0">
                <a:solidFill>
                  <a:srgbClr val="FF0000"/>
                </a:solidFill>
              </a:rPr>
              <a:t> </a:t>
            </a:r>
            <a:r>
              <a:rPr lang="bn-IN" sz="2784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74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80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ded Corner 5"/>
          <p:cNvSpPr/>
          <p:nvPr/>
        </p:nvSpPr>
        <p:spPr>
          <a:xfrm>
            <a:off x="569626" y="533400"/>
            <a:ext cx="7467600" cy="4876800"/>
          </a:xfrm>
          <a:prstGeom prst="foldedCorner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রক্তক্ষয়ী যু্দ্ধের ভেতর দিয়ে ১৯৭১ সালে আমরা আমাদের স্বাধীনতা অর্জন করেছি।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RAFI\Desktop\New folder\13874041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39516"/>
            <a:ext cx="632460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lded Corner 7"/>
          <p:cNvSpPr/>
          <p:nvPr/>
        </p:nvSpPr>
        <p:spPr>
          <a:xfrm>
            <a:off x="569626" y="514662"/>
            <a:ext cx="7467600" cy="4876800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২০২১ সালে বাংলাদেশের স্বাধীনতার  অর্ধশতাব্দী পূর্ণ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হবে।  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9" name="Picture 3" descr="C:\Users\RAFI\Desktop\New folder\48e8c5_17b7b45f1633414c80e9726ccee732e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326" y="629978"/>
            <a:ext cx="6172200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olded Corner 15"/>
          <p:cNvSpPr/>
          <p:nvPr/>
        </p:nvSpPr>
        <p:spPr>
          <a:xfrm>
            <a:off x="647700" y="533400"/>
            <a:ext cx="7467600" cy="4876800"/>
          </a:xfrm>
          <a:prstGeom prst="foldedCorner">
            <a:avLst/>
          </a:prstGeom>
          <a:solidFill>
            <a:srgbClr val="FFCCFF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সময়ের মধ্যে বাংলাদেশকে একটি জয়গায় নেওয়ার স্বপ্ন আমাদের সবার।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863" y="739516"/>
            <a:ext cx="2143125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Can 8"/>
          <p:cNvSpPr/>
          <p:nvPr/>
        </p:nvSpPr>
        <p:spPr>
          <a:xfrm>
            <a:off x="0" y="186604"/>
            <a:ext cx="889172" cy="74552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48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বাদ </a:t>
            </a:r>
            <a:endParaRPr lang="en-US" sz="3480" dirty="0">
              <a:solidFill>
                <a:schemeClr val="tx1"/>
              </a:solidFill>
            </a:endParaRPr>
          </a:p>
        </p:txBody>
      </p:sp>
      <p:sp>
        <p:nvSpPr>
          <p:cNvPr id="10" name="Can 9"/>
          <p:cNvSpPr/>
          <p:nvPr/>
        </p:nvSpPr>
        <p:spPr>
          <a:xfrm>
            <a:off x="8254828" y="274564"/>
            <a:ext cx="889172" cy="74552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48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বাদ </a:t>
            </a:r>
            <a:endParaRPr lang="en-US" sz="3480" dirty="0">
              <a:solidFill>
                <a:schemeClr val="tx1"/>
              </a:solidFill>
            </a:endParaRPr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>
            <a:off x="-1743698" y="-208400"/>
            <a:ext cx="12008220" cy="96592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558" tIns="39779" rIns="79558" bIns="3977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740" dirty="0">
                <a:solidFill>
                  <a:srgbClr val="FF0000"/>
                </a:solidFill>
              </a:rPr>
              <a:t> </a:t>
            </a:r>
            <a:r>
              <a:rPr lang="bn-IN" sz="2784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740" dirty="0">
              <a:solidFill>
                <a:schemeClr val="tx1"/>
              </a:solidFill>
            </a:endParaRPr>
          </a:p>
        </p:txBody>
      </p:sp>
      <p:sp>
        <p:nvSpPr>
          <p:cNvPr id="12" name="Subtitle 4"/>
          <p:cNvSpPr txBox="1">
            <a:spLocks/>
          </p:cNvSpPr>
          <p:nvPr/>
        </p:nvSpPr>
        <p:spPr>
          <a:xfrm>
            <a:off x="-1743698" y="6112348"/>
            <a:ext cx="12008220" cy="96592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558" tIns="39779" rIns="79558" bIns="3977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740" dirty="0">
                <a:solidFill>
                  <a:srgbClr val="FF0000"/>
                </a:solidFill>
              </a:rPr>
              <a:t> </a:t>
            </a:r>
            <a:r>
              <a:rPr lang="bn-IN" sz="2784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74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51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14450" y="2852418"/>
            <a:ext cx="65151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ডিজিট শব্দের অর্থ সংখ্যা। কম্পিউটারে ব্যবহার করার জন্য সব কিছুকেই সংখ্যা বা অংকে রূপান্তর করতে 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Digit = Noun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Digital = Adjective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17312" y="1219200"/>
            <a:ext cx="38862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Digital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5" name="Can 4"/>
          <p:cNvSpPr/>
          <p:nvPr/>
        </p:nvSpPr>
        <p:spPr>
          <a:xfrm>
            <a:off x="0" y="186604"/>
            <a:ext cx="889172" cy="74552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48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বাদ </a:t>
            </a:r>
            <a:endParaRPr lang="en-US" sz="3480" dirty="0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8254828" y="274564"/>
            <a:ext cx="889172" cy="74552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48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বাদ </a:t>
            </a:r>
            <a:endParaRPr lang="en-US" sz="3480" dirty="0">
              <a:solidFill>
                <a:schemeClr val="tx1"/>
              </a:solidFill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-1743698" y="-208400"/>
            <a:ext cx="12008220" cy="96592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558" tIns="39779" rIns="79558" bIns="3977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740" dirty="0">
                <a:solidFill>
                  <a:srgbClr val="FF0000"/>
                </a:solidFill>
              </a:rPr>
              <a:t> </a:t>
            </a:r>
            <a:r>
              <a:rPr lang="bn-IN" sz="2784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740" dirty="0">
              <a:solidFill>
                <a:schemeClr val="tx1"/>
              </a:solidFill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-1743698" y="6112348"/>
            <a:ext cx="12008220" cy="96592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558" tIns="39779" rIns="79558" bIns="3977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740" dirty="0">
                <a:solidFill>
                  <a:srgbClr val="FF0000"/>
                </a:solidFill>
              </a:rPr>
              <a:t> </a:t>
            </a:r>
            <a:r>
              <a:rPr lang="bn-IN" sz="2784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74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39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98951" y="2262690"/>
            <a:ext cx="6248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কী? 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838200"/>
            <a:ext cx="4419600" cy="923330"/>
          </a:xfrm>
          <a:prstGeom prst="rect">
            <a:avLst/>
          </a:prstGeom>
          <a:noFill/>
          <a:ln w="76200"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98951" y="3278353"/>
            <a:ext cx="5867400" cy="2062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ডিজিটাল বাংলাদেশ বলতে আসলে তথ্য ও যোগাযোগ প্রযুক্তি ব্যবহার করে গড়ে তোলা একটি আধুনিক বাংলাদেশকে বোঝানো হয়েছে।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an 5"/>
          <p:cNvSpPr/>
          <p:nvPr/>
        </p:nvSpPr>
        <p:spPr>
          <a:xfrm>
            <a:off x="0" y="186604"/>
            <a:ext cx="889172" cy="74552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48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বাদ </a:t>
            </a:r>
            <a:endParaRPr lang="en-US" sz="3480" dirty="0">
              <a:solidFill>
                <a:schemeClr val="tx1"/>
              </a:solidFill>
            </a:endParaRPr>
          </a:p>
        </p:txBody>
      </p:sp>
      <p:sp>
        <p:nvSpPr>
          <p:cNvPr id="8" name="Can 7"/>
          <p:cNvSpPr/>
          <p:nvPr/>
        </p:nvSpPr>
        <p:spPr>
          <a:xfrm>
            <a:off x="8254828" y="274564"/>
            <a:ext cx="889172" cy="74552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48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বাদ </a:t>
            </a:r>
            <a:endParaRPr lang="en-US" sz="3480" dirty="0">
              <a:solidFill>
                <a:schemeClr val="tx1"/>
              </a:solidFill>
            </a:endParaRP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-1743698" y="-208400"/>
            <a:ext cx="12008220" cy="96592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558" tIns="39779" rIns="79558" bIns="3977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740" dirty="0">
                <a:solidFill>
                  <a:srgbClr val="FF0000"/>
                </a:solidFill>
              </a:rPr>
              <a:t> </a:t>
            </a:r>
            <a:r>
              <a:rPr lang="bn-IN" sz="2784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740" dirty="0">
              <a:solidFill>
                <a:schemeClr val="tx1"/>
              </a:solidFill>
            </a:endParaRPr>
          </a:p>
        </p:txBody>
      </p:sp>
      <p:sp>
        <p:nvSpPr>
          <p:cNvPr id="10" name="Subtitle 4"/>
          <p:cNvSpPr txBox="1">
            <a:spLocks/>
          </p:cNvSpPr>
          <p:nvPr/>
        </p:nvSpPr>
        <p:spPr>
          <a:xfrm>
            <a:off x="-1743698" y="6112348"/>
            <a:ext cx="12008220" cy="96592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558" tIns="39779" rIns="79558" bIns="3977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740" dirty="0">
                <a:solidFill>
                  <a:srgbClr val="FF0000"/>
                </a:solidFill>
              </a:rPr>
              <a:t> </a:t>
            </a:r>
            <a:r>
              <a:rPr lang="bn-IN" sz="2784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74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71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encrypted-tbn0.gstatic.com/images?q=tbn:ANd9GcQx1ytanLkXvxU7XGiquApU0nV6X9K1lA3POsf_STuhlsCAGvx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7300" y="1752600"/>
            <a:ext cx="2343766" cy="95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1403401175IT_0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2770" y="3529446"/>
            <a:ext cx="2408296" cy="111256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4" descr="Slide Pictu -2 (7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752600"/>
            <a:ext cx="2381866" cy="1098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 descr="03_08_07_201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" y="3636695"/>
            <a:ext cx="2381866" cy="9353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181100" y="4951691"/>
            <a:ext cx="3220066" cy="3968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2000" dirty="0" smtClean="0">
                <a:solidFill>
                  <a:srgbClr val="0D0D0D"/>
                </a:solidFill>
                <a:latin typeface="NikoshBAN" pitchFamily="2" charset="0"/>
                <a:cs typeface="NikoshBAN" pitchFamily="2" charset="0"/>
              </a:rPr>
              <a:t>কর্মসংস্থান</a:t>
            </a:r>
            <a:endParaRPr lang="en-US" sz="2000" dirty="0">
              <a:solidFill>
                <a:srgbClr val="0D0D0D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419600" y="2857579"/>
            <a:ext cx="3124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চিকিৎসা</a:t>
            </a:r>
            <a:endParaRPr lang="en-US" sz="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4726425" y="4762943"/>
            <a:ext cx="3025515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দারিদ্র্য মোচন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181100" y="2920993"/>
            <a:ext cx="3124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শিক্ষা </a:t>
            </a:r>
            <a:endParaRPr lang="en-US" sz="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09800" y="847162"/>
            <a:ext cx="4991100" cy="707886"/>
          </a:xfrm>
          <a:prstGeom prst="rect">
            <a:avLst/>
          </a:prstGeom>
          <a:solidFill>
            <a:srgbClr val="FFCCCC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ডিজিটাল বাংলাদেশের </a:t>
            </a:r>
            <a:r>
              <a:rPr lang="bn-BD" sz="4000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লক্ষ</a:t>
            </a:r>
            <a:endParaRPr lang="en-US" sz="4000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76966" y="5302754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সব ধরনের প্রযুক্তি ব্যবহার করে শিক্ষা, চিকিৎসা, কর্মসংস্থান এবং দারিদ্র্য মোচনের অঙ্গীকার বাস্তবায়ন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Can 16"/>
          <p:cNvSpPr/>
          <p:nvPr/>
        </p:nvSpPr>
        <p:spPr>
          <a:xfrm>
            <a:off x="0" y="186604"/>
            <a:ext cx="889172" cy="74552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48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বাদ </a:t>
            </a:r>
            <a:endParaRPr lang="en-US" sz="3480" dirty="0">
              <a:solidFill>
                <a:schemeClr val="tx1"/>
              </a:solidFill>
            </a:endParaRPr>
          </a:p>
        </p:txBody>
      </p:sp>
      <p:sp>
        <p:nvSpPr>
          <p:cNvPr id="19" name="Can 18"/>
          <p:cNvSpPr/>
          <p:nvPr/>
        </p:nvSpPr>
        <p:spPr>
          <a:xfrm>
            <a:off x="8254828" y="274564"/>
            <a:ext cx="889172" cy="74552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48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বাদ </a:t>
            </a:r>
            <a:endParaRPr lang="en-US" sz="3480" dirty="0">
              <a:solidFill>
                <a:schemeClr val="tx1"/>
              </a:solidFill>
            </a:endParaRPr>
          </a:p>
        </p:txBody>
      </p:sp>
      <p:sp>
        <p:nvSpPr>
          <p:cNvPr id="20" name="Subtitle 4"/>
          <p:cNvSpPr txBox="1">
            <a:spLocks/>
          </p:cNvSpPr>
          <p:nvPr/>
        </p:nvSpPr>
        <p:spPr>
          <a:xfrm>
            <a:off x="-1743698" y="-208400"/>
            <a:ext cx="12008220" cy="96592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558" tIns="39779" rIns="79558" bIns="3977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740" dirty="0">
                <a:solidFill>
                  <a:srgbClr val="FF0000"/>
                </a:solidFill>
              </a:rPr>
              <a:t> </a:t>
            </a:r>
            <a:r>
              <a:rPr lang="bn-IN" sz="2784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740" dirty="0">
              <a:solidFill>
                <a:schemeClr val="tx1"/>
              </a:solidFill>
            </a:endParaRPr>
          </a:p>
        </p:txBody>
      </p:sp>
      <p:sp>
        <p:nvSpPr>
          <p:cNvPr id="21" name="Subtitle 4"/>
          <p:cNvSpPr txBox="1">
            <a:spLocks/>
          </p:cNvSpPr>
          <p:nvPr/>
        </p:nvSpPr>
        <p:spPr>
          <a:xfrm>
            <a:off x="-1743698" y="6112348"/>
            <a:ext cx="12008220" cy="96592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558" tIns="39779" rIns="79558" bIns="3977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740" dirty="0">
                <a:solidFill>
                  <a:srgbClr val="FF0000"/>
                </a:solidFill>
              </a:rPr>
              <a:t> </a:t>
            </a:r>
            <a:r>
              <a:rPr lang="bn-IN" sz="2784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74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91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33785517"/>
              </p:ext>
            </p:extLst>
          </p:nvPr>
        </p:nvGraphicFramePr>
        <p:xfrm>
          <a:off x="-1143000" y="0"/>
          <a:ext cx="115824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lowchart: Connector 5"/>
          <p:cNvSpPr/>
          <p:nvPr/>
        </p:nvSpPr>
        <p:spPr>
          <a:xfrm>
            <a:off x="3352800" y="2286000"/>
            <a:ext cx="2514600" cy="2438400"/>
          </a:xfrm>
          <a:prstGeom prst="flowChartConnector">
            <a:avLst/>
          </a:prstGeom>
          <a:solidFill>
            <a:srgbClr val="FF993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ডিজিটাল বাংলাদেশের মূল </a:t>
            </a:r>
            <a:r>
              <a:rPr lang="bn-BD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কথা হল প্রযুক্তির সর্বোচ্চ ব্যবহার করে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an 3"/>
          <p:cNvSpPr/>
          <p:nvPr/>
        </p:nvSpPr>
        <p:spPr>
          <a:xfrm>
            <a:off x="0" y="186604"/>
            <a:ext cx="889172" cy="74552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48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বাদ </a:t>
            </a:r>
            <a:endParaRPr lang="en-US" sz="3480" dirty="0">
              <a:solidFill>
                <a:schemeClr val="tx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8254828" y="274564"/>
            <a:ext cx="889172" cy="74552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48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480" dirty="0">
              <a:solidFill>
                <a:schemeClr val="tx1"/>
              </a:solidFill>
            </a:endParaRP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480" dirty="0">
                <a:solidFill>
                  <a:schemeClr val="tx1"/>
                </a:solidFill>
              </a:rPr>
              <a:t>বাদ </a:t>
            </a:r>
            <a:endParaRPr lang="en-US" sz="3480" dirty="0">
              <a:solidFill>
                <a:schemeClr val="tx1"/>
              </a:solidFill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-1743698" y="-208400"/>
            <a:ext cx="12008220" cy="96592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558" tIns="39779" rIns="79558" bIns="3977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740" dirty="0">
                <a:solidFill>
                  <a:srgbClr val="FF0000"/>
                </a:solidFill>
              </a:rPr>
              <a:t> </a:t>
            </a:r>
            <a:r>
              <a:rPr lang="bn-IN" sz="2784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740" dirty="0">
              <a:solidFill>
                <a:schemeClr val="tx1"/>
              </a:solidFill>
            </a:endParaRP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-1743698" y="6112348"/>
            <a:ext cx="12008220" cy="96592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558" tIns="39779" rIns="79558" bIns="3977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740" dirty="0">
                <a:solidFill>
                  <a:srgbClr val="FF0000"/>
                </a:solidFill>
              </a:rPr>
              <a:t> </a:t>
            </a:r>
            <a:r>
              <a:rPr lang="bn-IN" sz="2784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74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30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89A71C-0670-4FA5-87D8-09527FE6E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"/>
                                        <p:tgtEl>
                                          <p:spTgt spid="5">
                                            <p:graphicEl>
                                              <a:dgm id="{F589A71C-0670-4FA5-87D8-09527FE6E7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2F84F8A-570F-4F58-A91B-560E3CE69B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"/>
                                        <p:tgtEl>
                                          <p:spTgt spid="5">
                                            <p:graphicEl>
                                              <a:dgm id="{62F84F8A-570F-4F58-A91B-560E3CE69B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3EF108C-078E-4E8B-AD67-D763515E9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"/>
                                        <p:tgtEl>
                                          <p:spTgt spid="5">
                                            <p:graphicEl>
                                              <a:dgm id="{93EF108C-078E-4E8B-AD67-D763515E93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3CB7A5B-82D4-41F8-BE20-AA3C0586EF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"/>
                                        <p:tgtEl>
                                          <p:spTgt spid="5">
                                            <p:graphicEl>
                                              <a:dgm id="{F3CB7A5B-82D4-41F8-BE20-AA3C0586EF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19A9D8-F5AA-454C-B674-4DDD299F1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"/>
                                        <p:tgtEl>
                                          <p:spTgt spid="5">
                                            <p:graphicEl>
                                              <a:dgm id="{6919A9D8-F5AA-454C-B674-4DDD299F14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B92608-FBDC-48BB-B448-371E0F6EE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"/>
                                        <p:tgtEl>
                                          <p:spTgt spid="5">
                                            <p:graphicEl>
                                              <a:dgm id="{10B92608-FBDC-48BB-B448-371E0F6EE2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267B42F-5143-40E7-8DE2-8BFBF5A30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"/>
                                        <p:tgtEl>
                                          <p:spTgt spid="5">
                                            <p:graphicEl>
                                              <a:dgm id="{0267B42F-5143-40E7-8DE2-8BFBF5A303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BA68821-9B97-4DF5-9CD9-D3E5204ED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"/>
                                        <p:tgtEl>
                                          <p:spTgt spid="5">
                                            <p:graphicEl>
                                              <a:dgm id="{9BA68821-9B97-4DF5-9CD9-D3E5204EDB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07FE9AE-45F8-45CE-97A2-C5994357A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"/>
                                        <p:tgtEl>
                                          <p:spTgt spid="5">
                                            <p:graphicEl>
                                              <a:dgm id="{307FE9AE-45F8-45CE-97A2-C5994357A4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BC1EB38-841F-4153-8289-67ACDE248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"/>
                                        <p:tgtEl>
                                          <p:spTgt spid="5">
                                            <p:graphicEl>
                                              <a:dgm id="{4BC1EB38-841F-4153-8289-67ACDE2481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636</TotalTime>
  <Words>816</Words>
  <Application>Microsoft Office PowerPoint</Application>
  <PresentationFormat>On-screen Show (4:3)</PresentationFormat>
  <Paragraphs>449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Cambria Math</vt:lpstr>
      <vt:lpstr>Nikosh</vt:lpstr>
      <vt:lpstr>NikoshBAN</vt:lpstr>
      <vt:lpstr>Times New Roman</vt:lpstr>
      <vt:lpstr>Tw Cen MT</vt:lpstr>
      <vt:lpstr>Tw Cen MT Condensed</vt:lpstr>
      <vt:lpstr>Vrinda</vt:lpstr>
      <vt:lpstr>Wingdings 2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harunncc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harunnncc</dc:creator>
  <cp:lastModifiedBy>User</cp:lastModifiedBy>
  <cp:revision>91</cp:revision>
  <dcterms:created xsi:type="dcterms:W3CDTF">2015-07-24T14:28:40Z</dcterms:created>
  <dcterms:modified xsi:type="dcterms:W3CDTF">2021-03-30T12:54:55Z</dcterms:modified>
</cp:coreProperties>
</file>