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4" r:id="rId2"/>
    <p:sldId id="265" r:id="rId3"/>
    <p:sldId id="274" r:id="rId4"/>
    <p:sldId id="275" r:id="rId5"/>
    <p:sldId id="268" r:id="rId6"/>
    <p:sldId id="258" r:id="rId7"/>
    <p:sldId id="259" r:id="rId8"/>
    <p:sldId id="269" r:id="rId9"/>
    <p:sldId id="262" r:id="rId10"/>
    <p:sldId id="278" r:id="rId11"/>
    <p:sldId id="281" r:id="rId12"/>
    <p:sldId id="270" r:id="rId13"/>
    <p:sldId id="271" r:id="rId14"/>
    <p:sldId id="272" r:id="rId15"/>
    <p:sldId id="280" r:id="rId16"/>
    <p:sldId id="273" r:id="rId17"/>
    <p:sldId id="276" r:id="rId18"/>
    <p:sldId id="263" r:id="rId19"/>
  </p:sldIdLst>
  <p:sldSz cx="10972800" cy="7315200"/>
  <p:notesSz cx="6858000" cy="9144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258" autoAdjust="0"/>
  </p:normalViewPr>
  <p:slideViewPr>
    <p:cSldViewPr>
      <p:cViewPr varScale="1">
        <p:scale>
          <a:sx n="58" d="100"/>
          <a:sy n="58" d="100"/>
        </p:scale>
        <p:origin x="-1380" y="-84"/>
      </p:cViewPr>
      <p:guideLst>
        <p:guide orient="horz" pos="230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CD32B-9E35-49EF-B70A-473E7F8FCB47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4CF0F-60E6-4B21-88D5-CE24E2F5B7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2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3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এই স্লাইডটি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শ্রেণিকার্যক্রম পরিচালনার সময় হাইড করে রাখা যেতে পারে।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456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প্রশ্ন করে জেনে নেওয়া যেতে পারে ভাইরাস আমদের বা ফসলের কী কী ক্ষতি করতে পারে? পরবর্তীতে স্লাইডটি প্রদর্শন করা যেতে পারে।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 হিসেবে উপরের প্রশ্নগুলো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করা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95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3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400" baseline="0" dirty="0" smtClean="0">
                <a:latin typeface="NikoshBAN" pitchFamily="2" charset="0"/>
                <a:cs typeface="NikoshBAN" pitchFamily="2" charset="0"/>
              </a:rPr>
              <a:t>শিক্ষার্থীদের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শিখনফল অর্জিত হলো কি-না  তা যাচাই করার চেষ্টা করা  হয়েছে।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বিভিন্ন স্তরের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শিক্ষার্থীদেরকে ২ জনের দলে ভাগ করে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নেওয়া যেতে পারে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baseline="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যাদের নিয়ে জোড়ায় কাজ করা হয়ে থাকলে জোড়া পরিবর্তন করে কাজ দেওয়াই সমীচীন।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91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Agency FB" pitchFamily="34" charset="0"/>
                <a:cs typeface="NikoshBAN" pitchFamily="2" charset="0"/>
              </a:rPr>
              <a:t>আজকের </a:t>
            </a:r>
            <a:r>
              <a:rPr lang="bn-BD" dirty="0" smtClean="0">
                <a:latin typeface="Agency FB" pitchFamily="34" charset="0"/>
                <a:cs typeface="NikoshBAN" pitchFamily="2" charset="0"/>
              </a:rPr>
              <a:t> পাঠটি</a:t>
            </a:r>
            <a:r>
              <a:rPr lang="bn-BD" baseline="0" dirty="0" smtClean="0">
                <a:latin typeface="Agency FB" pitchFamily="34" charset="0"/>
                <a:cs typeface="NikoshBAN" pitchFamily="2" charset="0"/>
              </a:rPr>
              <a:t> মূল্যায়ন করার উদ্দেশ্যে স্লাইডে প্রদর্শিত প্রশ্ন</a:t>
            </a:r>
            <a:r>
              <a:rPr lang="bn-IN" baseline="0" dirty="0" smtClean="0">
                <a:latin typeface="Agency FB" pitchFamily="34" charset="0"/>
                <a:cs typeface="NikoshBAN" pitchFamily="2" charset="0"/>
              </a:rPr>
              <a:t>গুলি</a:t>
            </a:r>
            <a:r>
              <a:rPr lang="bn-BD" baseline="0" dirty="0" smtClean="0">
                <a:latin typeface="Agency FB" pitchFamily="34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Agency FB" pitchFamily="34" charset="0"/>
                <a:cs typeface="NikoshBAN" pitchFamily="2" charset="0"/>
              </a:rPr>
              <a:t>বা চিত্র প্রদর্শনের মাধ্যমেও বা অন্য কোন প্রশ্নের মাধ্যমে কাজটি করা যেতে পারে।  </a:t>
            </a:r>
            <a:endParaRPr lang="en-US" dirty="0" smtClean="0">
              <a:latin typeface="Agency FB" pitchFamily="34" charset="0"/>
              <a:cs typeface="NikoshBAN" pitchFamily="2" charset="0"/>
            </a:endParaRPr>
          </a:p>
          <a:p>
            <a:r>
              <a:rPr lang="bn-IN" baseline="0" dirty="0" smtClean="0">
                <a:latin typeface="Agency FB" pitchFamily="34" charset="0"/>
                <a:cs typeface="NikoshBAN" pitchFamily="2" charset="0"/>
              </a:rPr>
              <a:t>উত্তরগুলো ব্লাকবোর্ডে লিখে দেওয়া যেতে পারে। </a:t>
            </a:r>
            <a:endParaRPr lang="en-US" dirty="0" smtClean="0">
              <a:latin typeface="Agency FB" pitchFamily="34" charset="0"/>
              <a:cs typeface="NikoshBAN" pitchFamily="2" charset="0"/>
            </a:endParaRPr>
          </a:p>
          <a:p>
            <a:endParaRPr lang="en-US" dirty="0"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756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346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জানানোর পূর্বে উপর্যুক্ত প্রশ্নগুলো শিক্ষার্থীদের পুণঃমূল্যায়নের জন্য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57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বোর্ডের লিখা মুছে  শিক্ষার্থীদের সুস্বাস্থ্য কামনা করে ধন্যবাদ দিয়ে শ্রেণিকক্ষ ত্যাগ ক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রা যেতে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পারে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3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Agency FB" pitchFamily="34" charset="0"/>
                <a:cs typeface="NikoshBAN" pitchFamily="2" charset="0"/>
              </a:rPr>
              <a:t>চিত্রগুলো</a:t>
            </a:r>
            <a:r>
              <a:rPr lang="bn-IN" baseline="0" dirty="0" smtClean="0">
                <a:latin typeface="Agency FB" pitchFamily="34" charset="0"/>
                <a:cs typeface="NikoshBAN" pitchFamily="2" charset="0"/>
              </a:rPr>
              <a:t> দেখিয়ে প্রশ্নের মাধ্যমে আমরা পাঠ শিরোনাম বের করা যেতে পারে।</a:t>
            </a:r>
            <a:endParaRPr lang="en-US" dirty="0"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02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এই স্লাইডটি শিরোনাম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লেখাসহ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ঘোষণার জন্য রাখা হয়েছে।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44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কাঙ্খিত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শিখনফলকে সামনে রেখে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পাঠকে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ধারাবাহিকভাবে পরিচালনার উদ্দেশ্যে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এই স্লাইডটি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রাখা হয়েছে।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94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ছবিটি সম্পর্কে বিস্তারিত আলোচনা করা যায়।যা থেকে প্রথম শিখনফল অর্জন করা সম্ভব হতে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86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 </a:t>
            </a:r>
            <a:r>
              <a:rPr lang="bn-I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আকার ও বৈশিষ্ট্য</a:t>
            </a:r>
            <a:r>
              <a:rPr lang="bn-IN" sz="1400" b="1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সম্পর্কে শিক্ষার্থীদের নিকট প্রশ্ন করে জেনে নেওয়ার চেষ্টা করা যেতে পারে। সম্ভাব্য উত্তর পাওয়ার পর উত্তরগুলো মিলিয়ে নেওয়ার কথা বলা যেতে পারে। 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06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এই স্লাইড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থেকে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দ্বিতীয় শিখনফল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অর্জনের উদ্দেশ্যে ধারাবাহিকভাবে উপস্থাপনের চেষ্টা করা হয়েছে।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743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ছত্রাকের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আরো কিছু উপকারিতার কথা এখানে আলোচনা করা যায়। যেমন- মাটির উর্বরতা বাড়া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পাউরুটি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 শিক্ষার্থীদের প্রশ্ন করেও কিছু উপকারের কথা বের করে আনা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716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প্রশ্ন করে জেনে নেওয়া যেতে পারে ভাইরাস আমদের বা ফসলের কী কী ক্ষতি করতে পারে? পরবর্তীতে স্লাইডটি প্রদর্শন করা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CF0F-60E6-4B21-88D5-CE24E2F5B7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77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54"/>
            <a:ext cx="932688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94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71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48"/>
            <a:ext cx="246888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48"/>
            <a:ext cx="722376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91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92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4"/>
            <a:ext cx="932688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495"/>
            <a:ext cx="932688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31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69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37454"/>
            <a:ext cx="4848226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319867"/>
            <a:ext cx="4848226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637454"/>
            <a:ext cx="4850130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319867"/>
            <a:ext cx="4850130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7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19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0972800" cy="7315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77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3609976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91254"/>
            <a:ext cx="6134100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530774"/>
            <a:ext cx="3609976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51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0"/>
            <a:ext cx="658368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</p:spPr>
        <p:txBody>
          <a:bodyPr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1"/>
            <a:ext cx="658368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13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 vert="horz" lIns="104498" tIns="52249" rIns="104498" bIns="522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06880"/>
            <a:ext cx="9875520" cy="4827694"/>
          </a:xfrm>
          <a:prstGeom prst="rect">
            <a:avLst/>
          </a:prstGeom>
        </p:spPr>
        <p:txBody>
          <a:bodyPr vert="horz" lIns="104498" tIns="52249" rIns="104498" bIns="522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780107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5B0D-9CE6-4F07-9ECD-FF33DAEF2D41}" type="datetimeFigureOut">
              <a:rPr lang="en-US" smtClean="0"/>
              <a:pPr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780107"/>
            <a:ext cx="34747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780107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1A7B-999A-4EA1-A294-7A663F30C6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13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9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104497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43" indent="-326555" algn="l" defTabSz="104497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indent="-261244" algn="l" defTabSz="104497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97" indent="-261244" algn="l" defTabSz="104497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ছত্রাব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8015574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" y="2275839"/>
            <a:ext cx="10612027" cy="4714239"/>
          </a:xfrm>
          <a:prstGeom prst="rect">
            <a:avLst/>
          </a:prstGeom>
          <a:noFill/>
          <a:ln w="57150">
            <a:noFill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4498" tIns="52249" rIns="104498" bIns="52249">
            <a:prstTxWarp prst="textDoubleWave1">
              <a:avLst/>
            </a:prstTxWarp>
            <a:spAutoFit/>
            <a:sp3d extrusionH="57150">
              <a:bevelT w="82550" h="38100" prst="coolSlant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bn-BD" sz="11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  <a:cs typeface="NikoshBAN" pitchFamily="2" charset="0"/>
              </a:rPr>
              <a:t>স্বাগতম</a:t>
            </a:r>
            <a:endParaRPr lang="en-US" sz="11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03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1600"/>
            <a:ext cx="3532783" cy="736460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pPr marL="653110" indent="-653110">
              <a:buFont typeface="Wingdings" pitchFamily="2" charset="2"/>
              <a:buChar char="v"/>
            </a:pPr>
            <a:r>
              <a:rPr lang="bn-BD" sz="4100" dirty="0">
                <a:latin typeface="Agency FB" pitchFamily="34" charset="0"/>
                <a:cs typeface="NikoshBAN" pitchFamily="2" charset="0"/>
              </a:rPr>
              <a:t>এরা</a:t>
            </a:r>
            <a:r>
              <a:rPr lang="bn-IN" sz="4100" dirty="0">
                <a:latin typeface="Agency FB" pitchFamily="34" charset="0"/>
                <a:cs typeface="NikoshBAN" pitchFamily="2" charset="0"/>
              </a:rPr>
              <a:t> </a:t>
            </a:r>
            <a:r>
              <a:rPr lang="bn-BD" sz="4100" dirty="0">
                <a:latin typeface="Agency FB" pitchFamily="34" charset="0"/>
                <a:cs typeface="NikoshBAN" pitchFamily="2" charset="0"/>
              </a:rPr>
              <a:t>মানবদেহে</a:t>
            </a:r>
            <a:endParaRPr lang="en-US" sz="4100" dirty="0"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228600"/>
            <a:ext cx="2900876" cy="1059626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6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অপকারিতা</a:t>
            </a:r>
            <a:endParaRPr lang="en-US" sz="6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5410200"/>
            <a:ext cx="4082290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BD" sz="4100" dirty="0">
                <a:latin typeface="Agency FB" pitchFamily="34" charset="0"/>
                <a:cs typeface="NikoshBAN" pitchFamily="2" charset="0"/>
              </a:rPr>
              <a:t>ইত্যাদি রোগ সৃষ্টি করে। </a:t>
            </a:r>
            <a:endParaRPr lang="en-US" sz="4100" dirty="0">
              <a:latin typeface="Agency FB" pitchFamily="34" charset="0"/>
              <a:cs typeface="NikoshBAN" pitchFamily="2" charset="0"/>
            </a:endParaRPr>
          </a:p>
        </p:txBody>
      </p:sp>
      <p:pic>
        <p:nvPicPr>
          <p:cNvPr id="29" name="Picture 28" descr="দা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981200"/>
            <a:ext cx="3473072" cy="2362200"/>
          </a:xfrm>
          <a:prstGeom prst="rect">
            <a:avLst/>
          </a:prstGeom>
        </p:spPr>
      </p:pic>
      <p:pic>
        <p:nvPicPr>
          <p:cNvPr id="30" name="Picture 29" descr="ছুলি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981200"/>
            <a:ext cx="3595216" cy="23622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133600" y="4572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7000" y="4572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ছুলি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613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21" grpId="0"/>
      <p:bldP spid="37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3532783" cy="736460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pPr marL="653110" indent="-653110">
              <a:buFont typeface="Wingdings" pitchFamily="2" charset="2"/>
              <a:buChar char="v"/>
            </a:pPr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100" dirty="0" smtClean="0">
                <a:latin typeface="NikoshBAN" pitchFamily="2" charset="0"/>
                <a:cs typeface="NikoshBAN" pitchFamily="2" charset="0"/>
              </a:rPr>
              <a:t>া </a:t>
            </a:r>
            <a:r>
              <a:rPr lang="en-US" sz="41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দেহে</a:t>
            </a:r>
            <a:endParaRPr lang="en-US" sz="4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228600"/>
            <a:ext cx="2900876" cy="1059626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6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অপকারিতা</a:t>
            </a:r>
            <a:endParaRPr lang="en-US" sz="6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5715000"/>
            <a:ext cx="4082290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BD" sz="4100" dirty="0">
                <a:latin typeface="Agency FB" pitchFamily="34" charset="0"/>
                <a:cs typeface="NikoshBAN" pitchFamily="2" charset="0"/>
              </a:rPr>
              <a:t>ইত্যাদি রোগ সৃষ্টি করে। </a:t>
            </a:r>
            <a:endParaRPr lang="en-US" sz="4100" dirty="0">
              <a:latin typeface="Agency FB" pitchFamily="34" charset="0"/>
              <a:cs typeface="NikoshBAN" pitchFamily="2" charset="0"/>
            </a:endParaRPr>
          </a:p>
        </p:txBody>
      </p:sp>
      <p:pic>
        <p:nvPicPr>
          <p:cNvPr id="7" name="Picture 6" descr="পা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209800"/>
            <a:ext cx="2495550" cy="2514600"/>
          </a:xfrm>
          <a:prstGeom prst="rect">
            <a:avLst/>
          </a:prstGeom>
        </p:spPr>
      </p:pic>
      <p:pic>
        <p:nvPicPr>
          <p:cNvPr id="8" name="Picture 7" descr="আখ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2209800"/>
            <a:ext cx="2590800" cy="2466975"/>
          </a:xfrm>
          <a:prstGeom prst="rect">
            <a:avLst/>
          </a:prstGeom>
        </p:spPr>
      </p:pic>
      <p:pic>
        <p:nvPicPr>
          <p:cNvPr id="9" name="Picture 8" descr="আলু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2209800"/>
            <a:ext cx="2571750" cy="2514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14800" y="5105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কালপট্টি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5105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আখের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পচা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105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বিলম্বিত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ধ্বসা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3352800"/>
            <a:ext cx="6659277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জন্মে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bn-IN" sz="4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1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7356" y="5201920"/>
            <a:ext cx="7584209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v"/>
            </a:pPr>
            <a:r>
              <a:rPr lang="en-US" sz="40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মানবদেহে কী কী রোগ </a:t>
            </a:r>
            <a:r>
              <a:rPr lang="bn-IN" sz="41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সৃষ্টি </a:t>
            </a:r>
            <a:r>
              <a:rPr lang="bn-IN" sz="4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41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mages\Others\sing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266" y="273860"/>
            <a:ext cx="2583180" cy="226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1981200"/>
            <a:ext cx="616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3110" indent="-653110">
              <a:buFont typeface="Wingdings" pitchFamily="2" charset="2"/>
              <a:buChar char="v"/>
            </a:pP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পেনিসিলিন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ঔষধ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bn-IN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4374" y="718457"/>
            <a:ext cx="25266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একক কাজ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75807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8961" y="217737"/>
            <a:ext cx="3449103" cy="11673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104498" tIns="52249" rIns="104498" bIns="52249">
            <a:spAutoFit/>
          </a:bodyPr>
          <a:lstStyle/>
          <a:p>
            <a:r>
              <a:rPr lang="bn-IN" sz="69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gency FB" pitchFamily="34" charset="0"/>
                <a:cs typeface="NikoshBAN" pitchFamily="2" charset="0"/>
              </a:rPr>
              <a:t>দলগত </a:t>
            </a:r>
            <a:r>
              <a:rPr lang="bn-IN" sz="6900" dirty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gency FB" pitchFamily="34" charset="0"/>
                <a:cs typeface="NikoshBAN" pitchFamily="2" charset="0"/>
              </a:rPr>
              <a:t>কাজ</a:t>
            </a:r>
            <a:endParaRPr lang="en-US" sz="69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5812981"/>
            <a:ext cx="10149840" cy="736460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bn-IN" sz="4100" dirty="0">
                <a:latin typeface="Agency FB" pitchFamily="34" charset="0"/>
                <a:cs typeface="NikoshBAN" pitchFamily="2" charset="0"/>
              </a:rPr>
              <a:t>চিত্র-১ ও চিত্র-২ এর মধ্যে তুলনামূলক আলোচনা </a:t>
            </a:r>
            <a:r>
              <a:rPr lang="bn-IN" sz="4100" dirty="0" smtClean="0">
                <a:latin typeface="Agency FB" pitchFamily="34" charset="0"/>
                <a:cs typeface="NikoshBAN" pitchFamily="2" charset="0"/>
              </a:rPr>
              <a:t>কর।   </a:t>
            </a:r>
            <a:endParaRPr lang="en-US" sz="4100" dirty="0"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1744" y="4836828"/>
            <a:ext cx="1171236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4100" dirty="0">
                <a:latin typeface="Agency FB" pitchFamily="34" charset="0"/>
                <a:cs typeface="NikoshBAN" pitchFamily="2" charset="0"/>
              </a:rPr>
              <a:t>চিত্র-১</a:t>
            </a:r>
            <a:endParaRPr lang="en-US" sz="4100" dirty="0"/>
          </a:p>
        </p:txBody>
      </p:sp>
      <p:sp>
        <p:nvSpPr>
          <p:cNvPr id="5" name="Rectangle 4"/>
          <p:cNvSpPr/>
          <p:nvPr/>
        </p:nvSpPr>
        <p:spPr>
          <a:xfrm>
            <a:off x="7365869" y="4984561"/>
            <a:ext cx="1220929" cy="674905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3700" dirty="0">
                <a:latin typeface="Agency FB" pitchFamily="34" charset="0"/>
                <a:cs typeface="NikoshBAN" pitchFamily="2" charset="0"/>
              </a:rPr>
              <a:t>চিত্র-২ </a:t>
            </a:r>
            <a:endParaRPr lang="en-US" sz="3700" dirty="0"/>
          </a:p>
        </p:txBody>
      </p:sp>
      <p:sp>
        <p:nvSpPr>
          <p:cNvPr id="6" name="Rectangle 5"/>
          <p:cNvSpPr/>
          <p:nvPr/>
        </p:nvSpPr>
        <p:spPr>
          <a:xfrm>
            <a:off x="7352810" y="928495"/>
            <a:ext cx="3035528" cy="813405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4600" dirty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gency FB" pitchFamily="34" charset="0"/>
                <a:cs typeface="NikoshBAN" pitchFamily="2" charset="0"/>
              </a:rPr>
              <a:t>সময়ঃ ৩ মিনিট</a:t>
            </a:r>
            <a:endParaRPr lang="en-US" sz="46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pic>
        <p:nvPicPr>
          <p:cNvPr id="10" name="Picture 9" descr="ছুল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524000"/>
            <a:ext cx="4789261" cy="3124200"/>
          </a:xfrm>
          <a:prstGeom prst="rect">
            <a:avLst/>
          </a:prstGeom>
        </p:spPr>
      </p:pic>
      <p:pic>
        <p:nvPicPr>
          <p:cNvPr id="11" name="Picture 10" descr="আলু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295400"/>
            <a:ext cx="3581400" cy="362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87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81280"/>
            <a:ext cx="2508141" cy="11673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104498" tIns="52249" rIns="104498" bIns="52249">
            <a:spAutoFit/>
          </a:bodyPr>
          <a:lstStyle/>
          <a:p>
            <a:r>
              <a:rPr lang="bn-IN" sz="69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gency FB" pitchFamily="34" charset="0"/>
                <a:cs typeface="NikoshBAN" pitchFamily="2" charset="0"/>
              </a:rPr>
              <a:t>মূল্যায়ন </a:t>
            </a:r>
            <a:endParaRPr lang="en-US" sz="69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6035" y="1221285"/>
            <a:ext cx="7111165" cy="782627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ছত্রাকের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দেহ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কেমন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bn-IN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?</a:t>
            </a:r>
            <a:endParaRPr lang="en-US" sz="4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971800"/>
            <a:ext cx="7976945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en-US" sz="41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ছত্রাক</a:t>
            </a:r>
            <a:r>
              <a:rPr lang="en-US" sz="4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উদ্ভিদের</a:t>
            </a:r>
            <a:r>
              <a:rPr lang="bn-IN" sz="4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দেহে কী কী </a:t>
            </a:r>
            <a:r>
              <a:rPr lang="bn-IN" sz="41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রোগ সৃষ্টি করে? </a:t>
            </a:r>
            <a:endParaRPr lang="en-US" sz="41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419600"/>
            <a:ext cx="8333874" cy="736460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bn-IN" sz="41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মানুষের </a:t>
            </a:r>
            <a:r>
              <a:rPr lang="en-US" sz="41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দাদ,ছুলী</a:t>
            </a:r>
            <a:r>
              <a:rPr lang="bn-IN" sz="4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bn-IN" sz="41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রোগের জন্য </a:t>
            </a:r>
            <a:r>
              <a:rPr lang="bn-IN" sz="4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কোন</a:t>
            </a:r>
            <a:r>
              <a:rPr lang="en-US" sz="41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টি</a:t>
            </a:r>
            <a:r>
              <a:rPr lang="bn-IN" sz="41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bn-IN" sz="41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দায়ী?  </a:t>
            </a:r>
            <a:endParaRPr lang="en-US" sz="41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057400"/>
            <a:ext cx="8605323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"/>
            </a:pP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ছত্রাক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সমাঙ্গদেহী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ক্লোরফিলবিহীন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অসবুজ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উদ্ভিদ</a:t>
            </a:r>
            <a:r>
              <a:rPr lang="bn-IN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।</a:t>
            </a:r>
            <a:endParaRPr lang="en-US" sz="41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733800"/>
            <a:ext cx="7600239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"/>
            </a:pP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পাটের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কালপট্টি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,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আখের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লাল</a:t>
            </a:r>
            <a:r>
              <a:rPr lang="en-US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পচা</a:t>
            </a:r>
            <a:r>
              <a:rPr lang="bn-IN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bn-IN" sz="41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ইত্যাদি।</a:t>
            </a:r>
            <a:endParaRPr lang="en-US" sz="41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5105400"/>
            <a:ext cx="2084307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"/>
            </a:pPr>
            <a:r>
              <a:rPr lang="bn-IN" sz="41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ছত্রাক</a:t>
            </a:r>
            <a:r>
              <a:rPr lang="bn-IN" sz="41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।</a:t>
            </a:r>
            <a:endParaRPr lang="en-US" sz="41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02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752600"/>
            <a:ext cx="54864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গুরুত্বপূর্ণ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শব্দ</a:t>
            </a:r>
            <a:endParaRPr lang="bn-IN" sz="6600" dirty="0">
              <a:latin typeface="NikoshBAN" pitchFamily="2" charset="0"/>
              <a:cs typeface="NikoshBAN" pitchFamily="2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সমাঙ্গদেহী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ঈস্ট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এগারিকাস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মাশরুম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ছুলী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ছোলম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0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Image\Hand paint of Village Sce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995" y="406400"/>
            <a:ext cx="7924800" cy="52832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51182" y="5739916"/>
            <a:ext cx="9958257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bn-IN" sz="4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একটি </a:t>
            </a:r>
            <a:r>
              <a:rPr lang="en-US" sz="41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ব্যাঙের</a:t>
            </a:r>
            <a:r>
              <a:rPr lang="en-US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ছাতার</a:t>
            </a:r>
            <a:r>
              <a:rPr lang="bn-IN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 </a:t>
            </a:r>
            <a:r>
              <a:rPr lang="bn-IN" sz="4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চিত্র পোস্টার কাগজে </a:t>
            </a:r>
            <a:r>
              <a:rPr lang="bn-IN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এঁকে </a:t>
            </a:r>
            <a:r>
              <a:rPr lang="bn-IN" sz="4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দেখাও। </a:t>
            </a:r>
            <a:endParaRPr lang="en-US" sz="4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26881" y="795107"/>
            <a:ext cx="1471190" cy="48579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wordArtVert" wrap="none" lIns="104498" tIns="52249" rIns="104498" bIns="52249">
            <a:spAutoFit/>
          </a:bodyPr>
          <a:lstStyle/>
          <a:p>
            <a:r>
              <a:rPr lang="bn-IN" sz="6900" dirty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gency FB" pitchFamily="34" charset="0"/>
                <a:cs typeface="NikoshBAN" pitchFamily="2" charset="0"/>
              </a:rPr>
              <a:t>বাড়ির কাজ</a:t>
            </a:r>
            <a:endParaRPr lang="en-US" sz="69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8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1245536"/>
            <a:ext cx="7157810" cy="7364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bn-IN" sz="41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কয়েকটি </a:t>
            </a:r>
            <a:r>
              <a:rPr lang="en-US" sz="41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41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জনিত</a:t>
            </a:r>
            <a:r>
              <a:rPr lang="bn-IN" sz="41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1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রোগের নাম বল।</a:t>
            </a:r>
            <a:endParaRPr lang="en-US" sz="41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3040" y="3215435"/>
            <a:ext cx="6938200" cy="674905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পাউরুটি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7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6822" y="5009804"/>
            <a:ext cx="4054397" cy="674905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pPr marL="653110" indent="-653110">
              <a:buFont typeface="Wingdings" pitchFamily="2" charset="2"/>
              <a:buChar char=""/>
            </a:pP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ছত্রাকের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7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7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83001" y="304800"/>
            <a:ext cx="2153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ফিরে দেখা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765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ছত্রাব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0" y="304800"/>
            <a:ext cx="10023239" cy="65776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1447800"/>
            <a:ext cx="9326880" cy="5304975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7500" spc="57" dirty="0" smtClean="0">
                <a:ln w="11430"/>
                <a:latin typeface="Agency FB" pitchFamily="34" charset="0"/>
                <a:cs typeface="NikoshBAN" pitchFamily="2" charset="0"/>
              </a:rPr>
              <a:t>সকলে ভালো থেকো</a:t>
            </a:r>
            <a:r>
              <a:rPr lang="bn-BD" sz="7500" spc="57" dirty="0" smtClean="0">
                <a:ln w="11430"/>
                <a:latin typeface="Agency FB" pitchFamily="34" charset="0"/>
                <a:cs typeface="NikoshBAN" pitchFamily="2" charset="0"/>
              </a:rPr>
              <a:t>।</a:t>
            </a:r>
            <a:endParaRPr lang="en-US" sz="7500" spc="57" dirty="0">
              <a:ln w="11430"/>
              <a:latin typeface="Agency FB" pitchFamily="34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1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1" y="210755"/>
            <a:ext cx="2312574" cy="1059626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BD" sz="6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  <a:cs typeface="NikoshBAN" pitchFamily="2" charset="0"/>
              </a:rPr>
              <a:t>পরিচিতি</a:t>
            </a:r>
            <a:endParaRPr lang="en-US" sz="37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" y="4226560"/>
            <a:ext cx="5598298" cy="2752397"/>
          </a:xfrm>
          <a:prstGeom prst="rect">
            <a:avLst/>
          </a:prstGeom>
        </p:spPr>
        <p:txBody>
          <a:bodyPr wrap="square" lIns="104498" tIns="52249" rIns="104498" bIns="52249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আব্দুস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সালাম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)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কৃষ্ণপুর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সদরপুর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ফরিদপুর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salamhowladar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0" y="533400"/>
            <a:ext cx="3106060" cy="8749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BD" sz="5000" dirty="0">
                <a:solidFill>
                  <a:srgbClr val="00B050"/>
                </a:solidFill>
                <a:latin typeface="Agency FB" pitchFamily="34" charset="0"/>
                <a:cs typeface="NikoshBAN" pitchFamily="2" charset="0"/>
                <a:hlinkClick r:id="rId3" action="ppaction://hlinksldjump"/>
              </a:rPr>
              <a:t>বিষয়</a:t>
            </a:r>
            <a:r>
              <a:rPr lang="en-US" sz="5000" dirty="0">
                <a:solidFill>
                  <a:srgbClr val="00B050"/>
                </a:solidFill>
                <a:latin typeface="Agency FB" pitchFamily="34" charset="0"/>
                <a:cs typeface="NikoshBAN" pitchFamily="2" charset="0"/>
              </a:rPr>
              <a:t> </a:t>
            </a:r>
            <a:r>
              <a:rPr lang="bn-BD" sz="5000" b="1" dirty="0">
                <a:solidFill>
                  <a:srgbClr val="00B050"/>
                </a:solidFill>
                <a:latin typeface="Agency FB" pitchFamily="34" charset="0"/>
                <a:cs typeface="NikoshBAN" pitchFamily="2" charset="0"/>
              </a:rPr>
              <a:t>পরিচিতি</a:t>
            </a:r>
            <a:endParaRPr lang="en-US" sz="5000" b="1" dirty="0">
              <a:solidFill>
                <a:srgbClr val="00B050"/>
              </a:solidFill>
              <a:latin typeface="Agency FB" pitchFamily="34" charset="0"/>
              <a:cs typeface="NikoshBAN" pitchFamily="2" charset="0"/>
            </a:endParaRPr>
          </a:p>
        </p:txBody>
      </p:sp>
      <p:pic>
        <p:nvPicPr>
          <p:cNvPr id="10" name="Picture 9" descr="Salam S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066800"/>
            <a:ext cx="3200400" cy="3200400"/>
          </a:xfrm>
          <a:prstGeom prst="rect">
            <a:avLst/>
          </a:prstGeom>
        </p:spPr>
      </p:pic>
      <p:pic>
        <p:nvPicPr>
          <p:cNvPr id="9" name="Picture 8" descr="ব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1371600"/>
            <a:ext cx="310776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106207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ছত্রাব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167" y="1219200"/>
            <a:ext cx="4572833" cy="3200400"/>
          </a:xfrm>
          <a:prstGeom prst="rect">
            <a:avLst/>
          </a:prstGeom>
        </p:spPr>
      </p:pic>
      <p:pic>
        <p:nvPicPr>
          <p:cNvPr id="15" name="Picture 14" descr="ছত্রাক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295400"/>
            <a:ext cx="5181600" cy="3128391"/>
          </a:xfrm>
          <a:prstGeom prst="rect">
            <a:avLst/>
          </a:prstGeom>
        </p:spPr>
      </p:pic>
      <p:pic>
        <p:nvPicPr>
          <p:cNvPr id="16" name="Picture 15" descr="ছত্রাক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724400"/>
            <a:ext cx="4800600" cy="248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228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aseline="-25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5400" baseline="-25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aseline="-25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2133600"/>
            <a:ext cx="5244467" cy="13674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104498" tIns="52249" rIns="104498" bIns="52249">
            <a:spAutoFit/>
          </a:bodyPr>
          <a:lstStyle/>
          <a:p>
            <a:pPr algn="ctr"/>
            <a:r>
              <a:rPr lang="en-US" sz="8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8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8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</a:t>
            </a:r>
            <a:endParaRPr lang="bn-IN" sz="8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657600"/>
            <a:ext cx="2700501" cy="1028848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5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।)</a:t>
            </a:r>
            <a:endParaRPr lang="en-US" sz="5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9200" y="4876800"/>
            <a:ext cx="19030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পাঠ-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5-6</a:t>
            </a:r>
            <a:endParaRPr lang="bn-IN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219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5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54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40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84117" y="1747520"/>
            <a:ext cx="10607040" cy="48818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4498" tIns="52249" rIns="104498" bIns="52249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bn-BD" sz="4100" dirty="0">
                <a:latin typeface="Agency FB" pitchFamily="34" charset="0"/>
                <a:cs typeface="NikoshBAN" pitchFamily="2" charset="0"/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0" y="304800"/>
            <a:ext cx="23423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solidFill>
                  <a:srgbClr val="CC3300"/>
                </a:solidFill>
                <a:latin typeface="Agency FB" pitchFamily="34" charset="0"/>
                <a:cs typeface="NikoshBAN" pitchFamily="2" charset="0"/>
              </a:rPr>
              <a:t>শিখনফ</a:t>
            </a:r>
            <a:r>
              <a:rPr lang="bn-IN" sz="6000" dirty="0">
                <a:solidFill>
                  <a:srgbClr val="CC3300"/>
                </a:solidFill>
                <a:latin typeface="Agency FB" pitchFamily="34" charset="0"/>
                <a:cs typeface="NikoshBAN" pitchFamily="2" charset="0"/>
              </a:rPr>
              <a:t>ল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798501"/>
            <a:ext cx="106070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bn-BD" sz="48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8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…</a:t>
            </a:r>
          </a:p>
          <a:p>
            <a:pPr>
              <a:buFont typeface="Arial" pitchFamily="34" charset="0"/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ছত্রাকের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বৈশিষ্ট্য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বর্ণনা করতে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ছত্রাকের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উপকারী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অপকারী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করতে পারবে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3।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ছত্রাকজনিত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সংক্রমনের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6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ছত্রাক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3400"/>
            <a:ext cx="5715000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0" y="914400"/>
            <a:ext cx="312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5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সমাঙ্গদেহী</a:t>
            </a:r>
            <a:r>
              <a:rPr lang="en-US" sz="5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ক্লোরফিলবিহীন</a:t>
            </a:r>
            <a:r>
              <a:rPr lang="en-US" sz="4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অসবুজ</a:t>
            </a:r>
            <a:r>
              <a:rPr lang="en-US" sz="5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bn-IN" sz="5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54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63520"/>
            <a:ext cx="10149840" cy="736460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pPr marL="653110" indent="-653110">
              <a:buFont typeface="Wingdings" pitchFamily="2" charset="2"/>
              <a:buChar char="Ø"/>
            </a:pPr>
            <a:r>
              <a:rPr lang="en-US" sz="40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সমাঙ্গদেহী</a:t>
            </a:r>
            <a:r>
              <a:rPr lang="en-US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ক্লোরফিলবিহীন</a:t>
            </a:r>
            <a:r>
              <a:rPr lang="en-US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অসবুজ</a:t>
            </a:r>
            <a:r>
              <a:rPr lang="en-US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bn-IN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3281" y="147782"/>
            <a:ext cx="4733109" cy="1059626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IN" sz="6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gency FB" pitchFamily="34" charset="0"/>
                <a:cs typeface="NikoshBAN" pitchFamily="2" charset="0"/>
              </a:rPr>
              <a:t>আকার ও বৈশিষ্ট্যঃ</a:t>
            </a:r>
            <a:endParaRPr lang="en-US" sz="6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470400"/>
            <a:ext cx="10149840" cy="674905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pPr marL="653110" indent="-653110">
              <a:buFont typeface="Wingdings" pitchFamily="2" charset="2"/>
              <a:buChar char="Ø"/>
            </a:pPr>
            <a:r>
              <a:rPr lang="en-US" sz="3700" b="1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7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atin typeface="NikoshBAN" pitchFamily="2" charset="0"/>
                <a:cs typeface="NikoshBAN" pitchFamily="2" charset="0"/>
              </a:rPr>
              <a:t>পরভোজী</a:t>
            </a:r>
            <a:r>
              <a:rPr lang="en-US" sz="37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7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b="1" dirty="0" err="1" smtClean="0">
                <a:latin typeface="NikoshBAN" pitchFamily="2" charset="0"/>
                <a:cs typeface="NikoshBAN" pitchFamily="2" charset="0"/>
              </a:rPr>
              <a:t>মৃতভোজী</a:t>
            </a:r>
            <a:endParaRPr lang="en-US" sz="37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73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9200" y="381000"/>
            <a:ext cx="2949278" cy="3183284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pPr algn="just"/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দেহে</a:t>
            </a:r>
            <a:r>
              <a:rPr lang="bn-BD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ছুলী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bn-IN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bn-IN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কারী</a:t>
            </a:r>
            <a:r>
              <a:rPr lang="bn-BD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657600"/>
            <a:ext cx="6126480" cy="1644401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pPr algn="just"/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ছত্রাক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আখের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পচা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bn-IN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bn-IN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কারী</a:t>
            </a:r>
            <a:r>
              <a:rPr lang="bn-BD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ছুল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4204154" cy="2895600"/>
          </a:xfrm>
          <a:prstGeom prst="rect">
            <a:avLst/>
          </a:prstGeom>
        </p:spPr>
      </p:pic>
      <p:pic>
        <p:nvPicPr>
          <p:cNvPr id="9" name="Picture 8" descr="আখ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429000"/>
            <a:ext cx="3962400" cy="335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54394" y="2354679"/>
            <a:ext cx="2663631" cy="874960"/>
          </a:xfrm>
          <a:prstGeom prst="rect">
            <a:avLst/>
          </a:prstGeom>
        </p:spPr>
        <p:txBody>
          <a:bodyPr wrap="none" lIns="104498" tIns="52249" rIns="104498" bIns="52249">
            <a:spAutoFit/>
          </a:bodyPr>
          <a:lstStyle/>
          <a:p>
            <a:r>
              <a:rPr lang="bn-BD" sz="5000" b="1" dirty="0">
                <a:solidFill>
                  <a:schemeClr val="bg1"/>
                </a:solidFill>
                <a:latin typeface="Agency FB" pitchFamily="34" charset="0"/>
                <a:cs typeface="NikoshBAN" pitchFamily="2" charset="0"/>
              </a:rPr>
              <a:t>আঁশ ছড়াতে 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ছত্রাকের উপকারিত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85800"/>
            <a:ext cx="7293204" cy="546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56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578</Words>
  <Application>Microsoft Office PowerPoint</Application>
  <PresentationFormat>Custom</PresentationFormat>
  <Paragraphs>99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Iqbal high school</dc:creator>
  <cp:lastModifiedBy>Windows User</cp:lastModifiedBy>
  <cp:revision>153</cp:revision>
  <dcterms:created xsi:type="dcterms:W3CDTF">2014-10-04T01:47:13Z</dcterms:created>
  <dcterms:modified xsi:type="dcterms:W3CDTF">2021-03-23T15:00:17Z</dcterms:modified>
</cp:coreProperties>
</file>