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01" r:id="rId2"/>
    <p:sldId id="302" r:id="rId3"/>
    <p:sldId id="393" r:id="rId4"/>
    <p:sldId id="295" r:id="rId5"/>
    <p:sldId id="272" r:id="rId6"/>
    <p:sldId id="389" r:id="rId7"/>
    <p:sldId id="416" r:id="rId8"/>
    <p:sldId id="418" r:id="rId9"/>
    <p:sldId id="327" r:id="rId10"/>
    <p:sldId id="421" r:id="rId11"/>
    <p:sldId id="426" r:id="rId12"/>
    <p:sldId id="422" r:id="rId13"/>
    <p:sldId id="423" r:id="rId14"/>
    <p:sldId id="390" r:id="rId15"/>
    <p:sldId id="424" r:id="rId16"/>
    <p:sldId id="420" r:id="rId17"/>
    <p:sldId id="425" r:id="rId18"/>
    <p:sldId id="329" r:id="rId19"/>
    <p:sldId id="374" r:id="rId20"/>
    <p:sldId id="392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08B-1599-4A85-B6E1-A4C884D2A892}" type="presOf" srcId="{63C483A7-19B9-4E4B-ACF3-D3D636F1A9DE}" destId="{F5F471D1-D914-41A3-A25D-AF3575C0011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C5780BB6-DC01-47FD-B7D9-F1B706AF2096}" type="presOf" srcId="{72C63C76-153C-48B7-B57B-C97D3792EDCD}" destId="{8E481DE8-C915-4E6E-9E2C-CBCE4F434B5A}" srcOrd="0" destOrd="0" presId="urn:microsoft.com/office/officeart/2008/layout/CircularPictureCallout"/>
    <dgm:cxn modelId="{F8528E92-EB01-43F4-9EC8-1B889E297CC0}" type="presOf" srcId="{B66585AF-9E68-4668-9DED-FFECEF032BE5}" destId="{FEC0D7AC-7224-421A-AA75-F5A9B40DEFD1}" srcOrd="0" destOrd="0" presId="urn:microsoft.com/office/officeart/2008/layout/CircularPictureCallout"/>
    <dgm:cxn modelId="{46882F71-F447-459C-99DD-D2BAC143DEB7}" type="presParOf" srcId="{8E481DE8-C915-4E6E-9E2C-CBCE4F434B5A}" destId="{51DEBB0B-4383-4192-8D96-BF69710564C9}" srcOrd="0" destOrd="0" presId="urn:microsoft.com/office/officeart/2008/layout/CircularPictureCallout"/>
    <dgm:cxn modelId="{B68AAD22-8CC3-416E-A98C-C112E765613D}" type="presParOf" srcId="{51DEBB0B-4383-4192-8D96-BF69710564C9}" destId="{1402F882-3DDD-4EB3-AC91-A4AFC6117EEB}" srcOrd="0" destOrd="0" presId="urn:microsoft.com/office/officeart/2008/layout/CircularPictureCallout"/>
    <dgm:cxn modelId="{BED0ADA7-5194-4990-938A-B9C61FB4C8EB}" type="presParOf" srcId="{1402F882-3DDD-4EB3-AC91-A4AFC6117EEB}" destId="{FEC0D7AC-7224-421A-AA75-F5A9B40DEFD1}" srcOrd="0" destOrd="0" presId="urn:microsoft.com/office/officeart/2008/layout/CircularPictureCallout"/>
    <dgm:cxn modelId="{6EE740E9-4EB8-4FB2-88C6-CB7978DC9F50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0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682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5669"/>
            <a:ext cx="25811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ধারকের ধারকত্ব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990600"/>
            <a:ext cx="52578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পরিবাহীর বিভব কীভাবে বৃদ্ধি করা যায়?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914400"/>
                <a:ext cx="8153400" cy="199939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কোন পরিবাহীর বিভব এর চার্জের সমানুপাতিক।</a:t>
                </a: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অর্থাৎ,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∝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𝐶𝑉</m:t>
                    </m:r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(এখানে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0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একটি সমানুপাতিক ধ্রুবক। একে পরিবাহীর ধারকত্ব বলা হয়। ) </a:t>
                </a:r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4400"/>
                <a:ext cx="8153400" cy="1999393"/>
              </a:xfrm>
              <a:prstGeom prst="rect">
                <a:avLst/>
              </a:prstGeom>
              <a:blipFill rotWithShape="1">
                <a:blip r:embed="rId3"/>
                <a:stretch>
                  <a:fillRect l="-1341" t="-2108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4400" y="3124200"/>
            <a:ext cx="26289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ধারকত্ব কাকে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124200"/>
            <a:ext cx="81534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পরিবাহীর বিভব একক পরিমাণ বৃদ্ধি করতে যে পরিমাণ চার্জের প্রয়োজন হয় তাকে ঐ পরিবাহীর ধারকত্ব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343400"/>
            <a:ext cx="264522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ধারকত্বের একক কী?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4871460"/>
                <a:ext cx="6721929" cy="9541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মাইকেল ফ্যারাডে ধারকত্বের ধারণার বিকাশ করেন তাই তাঁর নামানুসারে ধারকত্বের একক ফ্যারাডে।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71460"/>
                <a:ext cx="6721929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626" t="-4348" r="-1897" b="-1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06335" y="5943600"/>
            <a:ext cx="172266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ফ্যারাডে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763" y="456962"/>
            <a:ext cx="721543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ধারকের ধারকত্ব যে যে বিষয়ের উপর নির্ভর করে-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715" y="1292186"/>
            <a:ext cx="8153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১। পরিবাহীর পৃষ্ঠের ক্ষেত্রফল যতো বেশি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হবে ধারকের ধারকত্ব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ততো বেশি হবে। ক্ষেত্রফল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যতো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হবে ধারকের ধারকত্ব ততো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435186"/>
            <a:ext cx="8153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২। পরিবাহী দুটির মধ্যবর্তী দূরত্ব যতো বেশি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হবে ধারকের ধারকত্ব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ততো কম হবে।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মধ্যবর্তী দূরত্ব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যতো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হবে ধারকের ধারকত্ব ততো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বেশি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578186"/>
            <a:ext cx="81534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৩। পরিবাহী দুটির মধ্যবর্তী স্থান বাতাসের পরিবর্তে অন্য কোন অন্তরক পদার্থ দ্বারা পূর্ণ করলে  ধারকের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ধারকত্ব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বেড়ে যাবে।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763" y="4684693"/>
            <a:ext cx="81534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৪। চার্জগ্রস্ত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ধারকের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নিকটে অন্য কোন চার্জশূন্য/ভূসংযুক্ত পরিবাহী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থাকলে ধারকের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ধারকত্ব বেড়ে যাবে।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632578" y="1248234"/>
            <a:ext cx="2403034" cy="22801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ubtitle 2"/>
              <p:cNvSpPr txBox="1">
                <a:spLocks/>
              </p:cNvSpPr>
              <p:nvPr/>
            </p:nvSpPr>
            <p:spPr>
              <a:xfrm>
                <a:off x="76200" y="711526"/>
                <a:ext cx="4297509" cy="264127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ব্যাসার্ধের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পৃষ্টে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ea typeface="Cambria Math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স্থাপন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করায়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ধারকত্বের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সংজ্ঞানুসারে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endParaRPr lang="bn-IN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… … … (i)</a:t>
                </a:r>
                <a:endPara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11526"/>
                <a:ext cx="4297509" cy="2641274"/>
              </a:xfrm>
              <a:prstGeom prst="rect">
                <a:avLst/>
              </a:prstGeom>
              <a:blipFill rotWithShape="1">
                <a:blip r:embed="rId2"/>
                <a:stretch>
                  <a:fillRect l="-1977" t="-1831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56118" y="1012168"/>
            <a:ext cx="2908093" cy="2794770"/>
            <a:chOff x="2476500" y="1411566"/>
            <a:chExt cx="3539898" cy="3586534"/>
          </a:xfrm>
          <a:solidFill>
            <a:schemeClr val="accent6">
              <a:lumMod val="75000"/>
            </a:schemeClr>
          </a:solidFill>
        </p:grpSpPr>
        <p:sp>
          <p:nvSpPr>
            <p:cNvPr id="33" name="Plus 32"/>
            <p:cNvSpPr/>
            <p:nvPr/>
          </p:nvSpPr>
          <p:spPr>
            <a:xfrm>
              <a:off x="5271094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lus 51"/>
            <p:cNvSpPr/>
            <p:nvPr/>
          </p:nvSpPr>
          <p:spPr>
            <a:xfrm>
              <a:off x="2895600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lus 52"/>
            <p:cNvSpPr/>
            <p:nvPr/>
          </p:nvSpPr>
          <p:spPr>
            <a:xfrm>
              <a:off x="5143500" y="1757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lus 53"/>
            <p:cNvSpPr/>
            <p:nvPr/>
          </p:nvSpPr>
          <p:spPr>
            <a:xfrm>
              <a:off x="5635398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lus 54"/>
            <p:cNvSpPr/>
            <p:nvPr/>
          </p:nvSpPr>
          <p:spPr>
            <a:xfrm>
              <a:off x="2895600" y="1864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lus 55"/>
            <p:cNvSpPr/>
            <p:nvPr/>
          </p:nvSpPr>
          <p:spPr>
            <a:xfrm>
              <a:off x="4055949" y="45764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lus 56"/>
            <p:cNvSpPr/>
            <p:nvPr/>
          </p:nvSpPr>
          <p:spPr>
            <a:xfrm>
              <a:off x="4068544" y="1411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lus 57"/>
            <p:cNvSpPr/>
            <p:nvPr/>
          </p:nvSpPr>
          <p:spPr>
            <a:xfrm>
              <a:off x="2476500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lus 58"/>
            <p:cNvSpPr/>
            <p:nvPr/>
          </p:nvSpPr>
          <p:spPr>
            <a:xfrm>
              <a:off x="4686300" y="4459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lus 60"/>
            <p:cNvSpPr/>
            <p:nvPr/>
          </p:nvSpPr>
          <p:spPr>
            <a:xfrm>
              <a:off x="3390900" y="4424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lus 61"/>
            <p:cNvSpPr/>
            <p:nvPr/>
          </p:nvSpPr>
          <p:spPr>
            <a:xfrm>
              <a:off x="5487856" y="2235229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lus 74"/>
            <p:cNvSpPr/>
            <p:nvPr/>
          </p:nvSpPr>
          <p:spPr>
            <a:xfrm>
              <a:off x="5579296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lus 75"/>
            <p:cNvSpPr/>
            <p:nvPr/>
          </p:nvSpPr>
          <p:spPr>
            <a:xfrm>
              <a:off x="2667238" y="2335035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lus 76"/>
            <p:cNvSpPr/>
            <p:nvPr/>
          </p:nvSpPr>
          <p:spPr>
            <a:xfrm>
              <a:off x="4648200" y="1483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lus 83"/>
            <p:cNvSpPr/>
            <p:nvPr/>
          </p:nvSpPr>
          <p:spPr>
            <a:xfrm>
              <a:off x="3426734" y="1549411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lus 84"/>
            <p:cNvSpPr/>
            <p:nvPr/>
          </p:nvSpPr>
          <p:spPr>
            <a:xfrm>
              <a:off x="2525622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ubtitle 2"/>
          <p:cNvSpPr txBox="1">
            <a:spLocks/>
          </p:cNvSpPr>
          <p:nvPr/>
        </p:nvSpPr>
        <p:spPr>
          <a:xfrm>
            <a:off x="106509" y="3433139"/>
            <a:ext cx="4267200" cy="591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বলরেখাগুলো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67200" y="-14703"/>
            <a:ext cx="4876800" cy="4711176"/>
            <a:chOff x="990600" y="594897"/>
            <a:chExt cx="4876800" cy="471117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90600" y="2963304"/>
              <a:ext cx="4876800" cy="188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463612" y="594897"/>
              <a:ext cx="69952" cy="471117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704791" y="1312760"/>
              <a:ext cx="3553009" cy="325924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752600" y="1316896"/>
              <a:ext cx="3448418" cy="333130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488219" y="762000"/>
              <a:ext cx="1951513" cy="426720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153045" y="2057400"/>
              <a:ext cx="4485755" cy="169027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91623" y="762000"/>
              <a:ext cx="1904177" cy="426720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229245" y="2057400"/>
              <a:ext cx="4485755" cy="180307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/>
          <p:nvPr/>
        </p:nvSpPr>
        <p:spPr>
          <a:xfrm>
            <a:off x="5632578" y="1232382"/>
            <a:ext cx="2403034" cy="22801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096000" y="786825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Q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86825"/>
                <a:ext cx="7620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6000" t="-15625" r="-408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Subtitle 2"/>
              <p:cNvSpPr txBox="1">
                <a:spLocks/>
              </p:cNvSpPr>
              <p:nvPr/>
            </p:nvSpPr>
            <p:spPr>
              <a:xfrm>
                <a:off x="106509" y="3401543"/>
                <a:ext cx="4146176" cy="124665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গোলকের পৃষ্টে কোন বিন্দুতে বিভব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2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… … … (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ii)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9" y="3401543"/>
                <a:ext cx="4146176" cy="1246657"/>
              </a:xfrm>
              <a:prstGeom prst="rect">
                <a:avLst/>
              </a:prstGeom>
              <a:blipFill rotWithShape="1">
                <a:blip r:embed="rId4"/>
                <a:stretch>
                  <a:fillRect l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Subtitle 2"/>
          <p:cNvSpPr txBox="1">
            <a:spLocks/>
          </p:cNvSpPr>
          <p:nvPr/>
        </p:nvSpPr>
        <p:spPr>
          <a:xfrm>
            <a:off x="101071" y="76200"/>
            <a:ext cx="3591141" cy="58759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লাকার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ধারকত্ব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21439381">
            <a:off x="6745941" y="1546474"/>
            <a:ext cx="908508" cy="768006"/>
            <a:chOff x="8360911" y="250023"/>
            <a:chExt cx="908508" cy="768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8668824" y="250023"/>
                  <a:ext cx="292682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𝑟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8824" y="250023"/>
                  <a:ext cx="292682" cy="45313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5769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H="1">
              <a:off x="8360911" y="259294"/>
              <a:ext cx="908508" cy="758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Subtitle 2"/>
              <p:cNvSpPr txBox="1">
                <a:spLocks/>
              </p:cNvSpPr>
              <p:nvPr/>
            </p:nvSpPr>
            <p:spPr>
              <a:xfrm>
                <a:off x="117546" y="4698896"/>
                <a:ext cx="6332206" cy="20597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সমীকরণ (i)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(ii)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den>
                    </m:f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den>
                    </m:f>
                  </m:oMath>
                </a14:m>
                <a:endPara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400" b="0" dirty="0" smtClean="0">
                    <a:solidFill>
                      <a:srgbClr val="0070C0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bn-IN" sz="2400" b="0" dirty="0" smtClean="0">
                    <a:solidFill>
                      <a:srgbClr val="0070C0"/>
                    </a:solidFill>
                    <a:cs typeface="NikoshBAN" pitchFamily="2" charset="0"/>
                  </a:rPr>
                  <a:t> 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অর্থাৎ গো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লাকার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পরিবাহীর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এর ব্যাসার্ধের সমানুপাতিক।  </a:t>
                </a:r>
                <a:endPara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8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6" y="4698896"/>
                <a:ext cx="6332206" cy="2059707"/>
              </a:xfrm>
              <a:prstGeom prst="rect">
                <a:avLst/>
              </a:prstGeom>
              <a:blipFill rotWithShape="1">
                <a:blip r:embed="rId6"/>
                <a:stretch>
                  <a:fillRect l="-1246" t="-877" b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3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 animBg="1"/>
      <p:bldP spid="25" grpId="0" animBg="1"/>
      <p:bldP spid="49" grpId="0" animBg="1"/>
      <p:bldP spid="60" grpId="0"/>
      <p:bldP spid="63" grpId="0" animBg="1"/>
      <p:bldP spid="65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5669"/>
            <a:ext cx="47211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ধারকের ধারকত্ব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56608"/>
            <a:ext cx="502596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পাতকে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সমান্তরালে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অপরটিকে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48877" y="768282"/>
            <a:ext cx="420877" cy="2825682"/>
            <a:chOff x="3724379" y="1365318"/>
            <a:chExt cx="420877" cy="2825682"/>
          </a:xfrm>
        </p:grpSpPr>
        <p:sp>
          <p:nvSpPr>
            <p:cNvPr id="15" name="Rectangle 14"/>
            <p:cNvSpPr/>
            <p:nvPr/>
          </p:nvSpPr>
          <p:spPr>
            <a:xfrm>
              <a:off x="3724379" y="1365318"/>
              <a:ext cx="373531" cy="2825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52200" y="245893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</a:t>
              </a:r>
              <a:endParaRPr lang="bn-BD" sz="28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78"/>
          <p:cNvGrpSpPr/>
          <p:nvPr/>
        </p:nvGrpSpPr>
        <p:grpSpPr>
          <a:xfrm>
            <a:off x="5832546" y="858122"/>
            <a:ext cx="297331" cy="2605706"/>
            <a:chOff x="7467600" y="838200"/>
            <a:chExt cx="292268" cy="2284422"/>
          </a:xfrm>
        </p:grpSpPr>
        <p:pic>
          <p:nvPicPr>
            <p:cNvPr id="18" name="Picture 17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1231030"/>
              <a:ext cx="285036" cy="274320"/>
            </a:xfrm>
            <a:prstGeom prst="rect">
              <a:avLst/>
            </a:prstGeom>
          </p:spPr>
        </p:pic>
        <p:pic>
          <p:nvPicPr>
            <p:cNvPr id="19" name="Picture 18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1566599"/>
              <a:ext cx="285036" cy="274320"/>
            </a:xfrm>
            <a:prstGeom prst="rect">
              <a:avLst/>
            </a:prstGeom>
          </p:spPr>
        </p:pic>
        <p:pic>
          <p:nvPicPr>
            <p:cNvPr id="20" name="Picture 19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053482"/>
              <a:ext cx="285036" cy="274320"/>
            </a:xfrm>
            <a:prstGeom prst="rect">
              <a:avLst/>
            </a:prstGeom>
          </p:spPr>
        </p:pic>
        <p:pic>
          <p:nvPicPr>
            <p:cNvPr id="21" name="Picture 20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433176"/>
              <a:ext cx="285036" cy="274320"/>
            </a:xfrm>
            <a:prstGeom prst="rect">
              <a:avLst/>
            </a:prstGeom>
          </p:spPr>
        </p:pic>
        <p:pic>
          <p:nvPicPr>
            <p:cNvPr id="22" name="Picture 21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848302"/>
              <a:ext cx="285036" cy="274320"/>
            </a:xfrm>
            <a:prstGeom prst="rect">
              <a:avLst/>
            </a:prstGeom>
          </p:spPr>
        </p:pic>
        <p:pic>
          <p:nvPicPr>
            <p:cNvPr id="23" name="Picture 22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838200"/>
              <a:ext cx="285036" cy="27432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681698" y="762000"/>
            <a:ext cx="482062" cy="2825682"/>
            <a:chOff x="7571621" y="1219200"/>
            <a:chExt cx="482062" cy="2825682"/>
          </a:xfrm>
        </p:grpSpPr>
        <p:grpSp>
          <p:nvGrpSpPr>
            <p:cNvPr id="11" name="Group 10"/>
            <p:cNvGrpSpPr/>
            <p:nvPr/>
          </p:nvGrpSpPr>
          <p:grpSpPr>
            <a:xfrm>
              <a:off x="7571621" y="1219200"/>
              <a:ext cx="482062" cy="2825682"/>
              <a:chOff x="5980691" y="1359036"/>
              <a:chExt cx="482062" cy="282568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980691" y="1359036"/>
                <a:ext cx="373531" cy="282568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78022" y="2514600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bn-BD" sz="2400" dirty="0" smtClean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7571621" y="2298564"/>
              <a:ext cx="393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A</a:t>
              </a:r>
              <a:endParaRPr lang="bn-BD" sz="28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630354" y="314980"/>
                <a:ext cx="8043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m:oMathPara>
                </a14:m>
                <a:endParaRPr lang="bn-BD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54" y="314980"/>
                <a:ext cx="80432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2121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577677" y="304800"/>
                <a:ext cx="8043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m:oMathPara>
                </a14:m>
                <a:endParaRPr lang="bn-BD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677" y="304800"/>
                <a:ext cx="80432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2197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200" y="909795"/>
                <a:ext cx="5025964" cy="564808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মনে করি,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আকৃতি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বিশিষ্ট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ধাতব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পাতের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প্রথমটিতে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চার্জ এবং দ্বিতীয়টিতে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চার্জ আছে। পাতদ্বয়ের বিভব পার্থক্য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টির ধারকত্ব,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... ... ...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(i)</a:t>
                </a:r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প্রত্যেক পাতে চার্জের তলমাত্রিক ঘনত্ব,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পাতদ্বয়ের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স্থানে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প্রাবল্য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</m:oMath>
                </a14:m>
                <a:endParaRPr lang="bn-BD" sz="2400" dirty="0">
                  <a:solidFill>
                    <a:srgbClr val="0070C0"/>
                  </a:solidFill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এবং মাধ্যমের ভেদনযোগ্যতা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bn-IN" sz="2400" dirty="0">
                    <a:cs typeface="NikoshBAN" pitchFamily="2" charset="0"/>
                  </a:rPr>
                  <a:t> </a:t>
                </a:r>
                <a:r>
                  <a:rPr lang="bn-IN" sz="2400" dirty="0" smtClean="0">
                    <a:cs typeface="NikoshBAN" pitchFamily="2" charset="0"/>
                  </a:rPr>
                  <a:t>  </a:t>
                </a:r>
                <a:r>
                  <a:rPr lang="bn-IN" sz="2400" b="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𝜖</m:t>
                        </m:r>
                      </m:den>
                    </m:f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bn-IN" sz="2400" i="1">
                        <a:latin typeface="Cambria Math"/>
                        <a:ea typeface="Cambria Math"/>
                        <a:cs typeface="NikoshBAN" pitchFamily="2" charset="0"/>
                      </a:rPr>
                      <m:t>𝜎</m:t>
                    </m:r>
                    <m:r>
                      <a:rPr lang="bn-IN" sz="24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পাতদ্বয়ের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𝐸𝑑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>
                    <a:cs typeface="NikoshBAN" pitchFamily="2" charset="0"/>
                  </a:rPr>
                  <a:t>বা</a:t>
                </a:r>
                <a:r>
                  <a:rPr lang="en-US" sz="2400" dirty="0"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𝑄𝑑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𝜖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(i)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সমীকরণে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09795"/>
                <a:ext cx="5025964" cy="5648085"/>
              </a:xfrm>
              <a:prstGeom prst="rect">
                <a:avLst/>
              </a:prstGeom>
              <a:blipFill rotWithShape="1">
                <a:blip r:embed="rId6"/>
                <a:stretch>
                  <a:fillRect l="-1691" t="-859" r="-966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6110802" y="838200"/>
            <a:ext cx="1589971" cy="2667000"/>
            <a:chOff x="6000725" y="1295400"/>
            <a:chExt cx="1589971" cy="2667000"/>
          </a:xfrm>
        </p:grpSpPr>
        <p:grpSp>
          <p:nvGrpSpPr>
            <p:cNvPr id="54" name="Group 53"/>
            <p:cNvGrpSpPr/>
            <p:nvPr/>
          </p:nvGrpSpPr>
          <p:grpSpPr>
            <a:xfrm>
              <a:off x="6000725" y="1295400"/>
              <a:ext cx="1589971" cy="2667000"/>
              <a:chOff x="6000725" y="1295400"/>
              <a:chExt cx="1589971" cy="266700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6019800" y="3657600"/>
                <a:ext cx="15708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6019800" y="2286000"/>
                <a:ext cx="15708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6000725" y="3962400"/>
                <a:ext cx="15708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6019800" y="1614810"/>
                <a:ext cx="15708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019800" y="2667000"/>
                <a:ext cx="15708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6012331" y="1295400"/>
                <a:ext cx="15708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6000725" y="1950476"/>
                <a:ext cx="15708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6019800" y="3048000"/>
                <a:ext cx="15708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6019800" y="3352800"/>
                <a:ext cx="15708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6487886" y="1828800"/>
                  <a:ext cx="5225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oMath>
                    </m:oMathPara>
                  </a14:m>
                  <a:endParaRPr lang="bn-BD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886" y="1828800"/>
                  <a:ext cx="522514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r="-3255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181600" y="3733800"/>
                <a:ext cx="3886200" cy="183287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cs typeface="NikoshBAN" pitchFamily="2" charset="0"/>
                  </a:rPr>
                  <a:t> </a:t>
                </a:r>
                <a:r>
                  <a:rPr lang="bn-IN" sz="2400" dirty="0" smtClean="0"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𝑄𝑑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𝐴</m:t>
                            </m:r>
                          </m:den>
                        </m:f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𝜖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𝐾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(যেহেতু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𝜖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733800"/>
                <a:ext cx="3886200" cy="1832874"/>
              </a:xfrm>
              <a:prstGeom prst="rect">
                <a:avLst/>
              </a:prstGeom>
              <a:blipFill rotWithShape="1">
                <a:blip r:embed="rId8"/>
                <a:stretch>
                  <a:fillRect l="-202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102056" y="2244323"/>
            <a:ext cx="1551821" cy="369332"/>
            <a:chOff x="9573379" y="2743200"/>
            <a:chExt cx="1551821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9573379" y="2857973"/>
              <a:ext cx="1551821" cy="0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0134600" y="2743200"/>
                  <a:ext cx="377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4600" y="2743200"/>
                  <a:ext cx="37792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92"/>
          <p:cNvGrpSpPr/>
          <p:nvPr/>
        </p:nvGrpSpPr>
        <p:grpSpPr>
          <a:xfrm>
            <a:off x="7730077" y="861202"/>
            <a:ext cx="335379" cy="2567798"/>
            <a:chOff x="6324601" y="1295400"/>
            <a:chExt cx="289645" cy="2249548"/>
          </a:xfrm>
        </p:grpSpPr>
        <p:pic>
          <p:nvPicPr>
            <p:cNvPr id="25" name="Picture 24" descr="n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4601" y="1295400"/>
              <a:ext cx="289645" cy="274320"/>
            </a:xfrm>
            <a:prstGeom prst="rect">
              <a:avLst/>
            </a:prstGeom>
          </p:spPr>
        </p:pic>
        <p:pic>
          <p:nvPicPr>
            <p:cNvPr id="26" name="Picture 25" descr="n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4601" y="1690446"/>
              <a:ext cx="289645" cy="274320"/>
            </a:xfrm>
            <a:prstGeom prst="rect">
              <a:avLst/>
            </a:prstGeom>
          </p:spPr>
        </p:pic>
        <p:pic>
          <p:nvPicPr>
            <p:cNvPr id="27" name="Picture 26" descr="n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4601" y="2009563"/>
              <a:ext cx="289645" cy="274320"/>
            </a:xfrm>
            <a:prstGeom prst="rect">
              <a:avLst/>
            </a:prstGeom>
          </p:spPr>
        </p:pic>
        <p:pic>
          <p:nvPicPr>
            <p:cNvPr id="28" name="Picture 27" descr="n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4601" y="2480538"/>
              <a:ext cx="289645" cy="274320"/>
            </a:xfrm>
            <a:prstGeom prst="rect">
              <a:avLst/>
            </a:prstGeom>
          </p:spPr>
        </p:pic>
        <p:pic>
          <p:nvPicPr>
            <p:cNvPr id="29" name="Picture 28" descr="n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4601" y="2875584"/>
              <a:ext cx="289645" cy="274320"/>
            </a:xfrm>
            <a:prstGeom prst="rect">
              <a:avLst/>
            </a:prstGeom>
          </p:spPr>
        </p:pic>
        <p:pic>
          <p:nvPicPr>
            <p:cNvPr id="30" name="Picture 29" descr="n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4601" y="3270628"/>
              <a:ext cx="289645" cy="2743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88857" y="5638800"/>
                <a:ext cx="3886200" cy="9880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সমান্তরাল পাত ধারকের ধারকত্বের রাশিমালা,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𝐾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857" y="5638800"/>
                <a:ext cx="3886200" cy="98802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9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 tmFilter="0,0; .5, 1; 1, 1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tmFilter="0,0; .5, 1; 1, 1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97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97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 tmFilter="0,0; .5, 1; 1, 1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32" grpId="0"/>
      <p:bldP spid="33" grpId="0"/>
      <p:bldP spid="55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04800"/>
            <a:ext cx="220925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590800"/>
                <a:ext cx="7467599" cy="13849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একটি সমান্তরাল পাত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ধারকে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র প্রত্যেক পাতের ক্ষেত্রফল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এবং পাতদ্বয়ের মধ্যবর্তী দূরত্ব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𝑐𝑚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। এর মাঝে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তড়িৎ মাধ্যমাংকের পলিথিন স্তর রয়েছে। ধারকটির ধারকত্ব কত?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90800"/>
                <a:ext cx="7467599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65" t="-2597" b="-10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68069"/>
            <a:ext cx="57230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ধারকত্বের মাধ্যমে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ডাই-ইলেকট্রিক ধ্রুবক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80999" y="1493276"/>
                <a:ext cx="4807857" cy="393351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ডাই-ইলেকট্রিক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মাধ্যম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𝐾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মাধ্যমের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2400" dirty="0" smtClean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𝐾</m:t>
                    </m:r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ডাই-ইলেকট্রিক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মাধ্যম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ের উপস্থিতিতে ধারকত্ব এবং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মাধ্যমে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ের অনুপাতই মাধ্যমের ডাই-ইলেকট্রিক ধ্রুবক।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493276"/>
                <a:ext cx="4807857" cy="3933513"/>
              </a:xfrm>
              <a:prstGeom prst="rect">
                <a:avLst/>
              </a:prstGeom>
              <a:blipFill rotWithShape="1">
                <a:blip r:embed="rId3"/>
                <a:stretch>
                  <a:fillRect l="-1639" t="-924" b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832546" y="1157610"/>
            <a:ext cx="2751646" cy="3289164"/>
            <a:chOff x="5630354" y="304800"/>
            <a:chExt cx="2751646" cy="3289164"/>
          </a:xfrm>
        </p:grpSpPr>
        <p:grpSp>
          <p:nvGrpSpPr>
            <p:cNvPr id="14" name="Group 13"/>
            <p:cNvGrpSpPr/>
            <p:nvPr/>
          </p:nvGrpSpPr>
          <p:grpSpPr>
            <a:xfrm>
              <a:off x="5748877" y="768282"/>
              <a:ext cx="420877" cy="2825682"/>
              <a:chOff x="3724379" y="1365318"/>
              <a:chExt cx="420877" cy="282568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724379" y="1365318"/>
                <a:ext cx="373531" cy="282568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52200" y="2458934"/>
                <a:ext cx="3930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</a:t>
                </a:r>
                <a:endParaRPr lang="bn-BD" sz="28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78"/>
            <p:cNvGrpSpPr/>
            <p:nvPr/>
          </p:nvGrpSpPr>
          <p:grpSpPr>
            <a:xfrm>
              <a:off x="5832546" y="858122"/>
              <a:ext cx="297331" cy="2605706"/>
              <a:chOff x="7467600" y="838200"/>
              <a:chExt cx="292268" cy="2284422"/>
            </a:xfrm>
          </p:grpSpPr>
          <p:pic>
            <p:nvPicPr>
              <p:cNvPr id="18" name="Picture 17" descr="Charg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74832" y="1231030"/>
                <a:ext cx="285036" cy="274320"/>
              </a:xfrm>
              <a:prstGeom prst="rect">
                <a:avLst/>
              </a:prstGeom>
            </p:spPr>
          </p:pic>
          <p:pic>
            <p:nvPicPr>
              <p:cNvPr id="19" name="Picture 18" descr="Charg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74832" y="1566599"/>
                <a:ext cx="285036" cy="274320"/>
              </a:xfrm>
              <a:prstGeom prst="rect">
                <a:avLst/>
              </a:prstGeom>
            </p:spPr>
          </p:pic>
          <p:pic>
            <p:nvPicPr>
              <p:cNvPr id="20" name="Picture 19" descr="Charg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74832" y="2053482"/>
                <a:ext cx="285036" cy="274320"/>
              </a:xfrm>
              <a:prstGeom prst="rect">
                <a:avLst/>
              </a:prstGeom>
            </p:spPr>
          </p:pic>
          <p:pic>
            <p:nvPicPr>
              <p:cNvPr id="21" name="Picture 20" descr="Charg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74832" y="2433176"/>
                <a:ext cx="285036" cy="274320"/>
              </a:xfrm>
              <a:prstGeom prst="rect">
                <a:avLst/>
              </a:prstGeom>
            </p:spPr>
          </p:pic>
          <p:pic>
            <p:nvPicPr>
              <p:cNvPr id="22" name="Picture 21" descr="Charg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74832" y="2848302"/>
                <a:ext cx="285036" cy="274320"/>
              </a:xfrm>
              <a:prstGeom prst="rect">
                <a:avLst/>
              </a:prstGeom>
            </p:spPr>
          </p:pic>
          <p:pic>
            <p:nvPicPr>
              <p:cNvPr id="23" name="Picture 22" descr="Charg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67600" y="838200"/>
                <a:ext cx="285036" cy="274320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7681698" y="762000"/>
              <a:ext cx="482062" cy="2825682"/>
              <a:chOff x="7571621" y="1219200"/>
              <a:chExt cx="482062" cy="282568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571621" y="1219200"/>
                <a:ext cx="482062" cy="2825682"/>
                <a:chOff x="5980691" y="1359036"/>
                <a:chExt cx="482062" cy="2825682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980691" y="1359036"/>
                  <a:ext cx="373531" cy="282568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278022" y="2514600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bn-BD" sz="24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7571621" y="2298564"/>
                <a:ext cx="3930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A</a:t>
                </a:r>
                <a:endParaRPr lang="bn-BD" sz="2800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630354" y="314980"/>
                  <a:ext cx="8043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oMath>
                    </m:oMathPara>
                  </a14:m>
                  <a:endParaRPr lang="bn-BD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354" y="314980"/>
                  <a:ext cx="80432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465" r="-21212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7577677" y="304800"/>
                  <a:ext cx="8043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oMath>
                    </m:oMathPara>
                  </a14:m>
                  <a:endParaRPr lang="bn-BD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677" y="304800"/>
                  <a:ext cx="804323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465" r="-2197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6110802" y="838200"/>
              <a:ext cx="1589971" cy="2667000"/>
              <a:chOff x="6000725" y="1295400"/>
              <a:chExt cx="1589971" cy="266700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000725" y="1295400"/>
                <a:ext cx="1589971" cy="2667000"/>
                <a:chOff x="6000725" y="1295400"/>
                <a:chExt cx="1589971" cy="2667000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6019800" y="3657600"/>
                  <a:ext cx="157089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6019800" y="2286000"/>
                  <a:ext cx="157089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6000725" y="3962400"/>
                  <a:ext cx="157089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6019800" y="1614810"/>
                  <a:ext cx="157089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019800" y="2667000"/>
                  <a:ext cx="157089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6012331" y="1295400"/>
                  <a:ext cx="157089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6000725" y="1950476"/>
                  <a:ext cx="157089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6019800" y="3048000"/>
                  <a:ext cx="157089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6019800" y="3352800"/>
                  <a:ext cx="157089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/>
                  <p:cNvSpPr/>
                  <p:nvPr/>
                </p:nvSpPr>
                <p:spPr>
                  <a:xfrm>
                    <a:off x="6487886" y="1828800"/>
                    <a:ext cx="52251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𝐸</m:t>
                          </m:r>
                        </m:oMath>
                      </m:oMathPara>
                    </a14:m>
                    <a:endParaRPr lang="bn-BD" sz="28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7886" y="1828800"/>
                    <a:ext cx="522514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r="-3255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6102056" y="2244323"/>
              <a:ext cx="1551821" cy="369332"/>
              <a:chOff x="9573379" y="2743200"/>
              <a:chExt cx="1551821" cy="369332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9573379" y="2857973"/>
                <a:ext cx="1551821" cy="0"/>
              </a:xfrm>
              <a:prstGeom prst="straightConnector1">
                <a:avLst/>
              </a:prstGeom>
              <a:ln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10134600" y="2743200"/>
                    <a:ext cx="37792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  <a:cs typeface="NikoshBAN" pitchFamily="2" charset="0"/>
                            </a:rPr>
                            <m:t>𝑑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4600" y="2743200"/>
                    <a:ext cx="377924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8197" r="-2096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92"/>
            <p:cNvGrpSpPr/>
            <p:nvPr/>
          </p:nvGrpSpPr>
          <p:grpSpPr>
            <a:xfrm>
              <a:off x="7730077" y="861202"/>
              <a:ext cx="335379" cy="2567798"/>
              <a:chOff x="6324601" y="1295400"/>
              <a:chExt cx="289645" cy="2249548"/>
            </a:xfrm>
          </p:grpSpPr>
          <p:pic>
            <p:nvPicPr>
              <p:cNvPr id="25" name="Picture 24" descr="nn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324601" y="1295400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26" name="Picture 25" descr="nn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324601" y="1690446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27" name="Picture 26" descr="nn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324601" y="2009563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28" name="Picture 27" descr="nn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324601" y="2480538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29" name="Picture 28" descr="nn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324601" y="2875584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30" name="Picture 29" descr="nn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324601" y="3270628"/>
                <a:ext cx="289645" cy="2743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61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97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97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97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97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97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4114"/>
            <a:ext cx="338265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মানের ধারক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07510" y="5828403"/>
            <a:ext cx="215949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টিউনিং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এর জন্য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Mother bo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1" y="704518"/>
            <a:ext cx="3047999" cy="2191082"/>
          </a:xfrm>
          <a:prstGeom prst="rect">
            <a:avLst/>
          </a:prstGeom>
        </p:spPr>
      </p:pic>
      <p:pic>
        <p:nvPicPr>
          <p:cNvPr id="19" name="Picture 18" descr="Nok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606"/>
            <a:ext cx="3276600" cy="28241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1924" y="101025"/>
            <a:ext cx="331327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তড়িৎ ধারক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ব্যবহার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Electric fan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2710" y="704518"/>
            <a:ext cx="3189890" cy="23711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05201"/>
            <a:ext cx="2743200" cy="2187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" y="3505200"/>
            <a:ext cx="3060156" cy="2187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7600" y="3048002"/>
            <a:ext cx="2133599" cy="304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5814806"/>
            <a:ext cx="19050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রিচার্জেবল ব্যাটারিতে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5828403"/>
            <a:ext cx="252185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ইলেক্ট্রিক স্পার্ক এড়ানোর জন্য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517" y="2776025"/>
            <a:ext cx="119404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মোবাইলে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1" y="2783282"/>
            <a:ext cx="185952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কম্পিউটার/ ল্যাপটপে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7872" y="2817674"/>
            <a:ext cx="90412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ফ্যানে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7760"/>
          <a:stretch/>
        </p:blipFill>
        <p:spPr>
          <a:xfrm>
            <a:off x="7239000" y="1476375"/>
            <a:ext cx="1828800" cy="2181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304800" y="2286000"/>
                <a:ext cx="7010400" cy="746744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1।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গাঁয়ে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লেখা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4700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কী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বুঝ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86000"/>
                <a:ext cx="7010400" cy="746744"/>
              </a:xfrm>
              <a:prstGeom prst="rect">
                <a:avLst/>
              </a:prstGeom>
              <a:blipFill rotWithShape="1">
                <a:blip r:embed="rId3"/>
                <a:stretch>
                  <a:fillRect l="-1560" r="-5026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04900" y="8382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8429" y="3382283"/>
            <a:ext cx="6553200" cy="762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টির প্রত্যেক পাতে চার্জের পরিমাণ নির্ণয় কর।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7" grpId="0" animBg="1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088" y="228600"/>
            <a:ext cx="1752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309" y="974668"/>
            <a:ext cx="27293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308" y="4191000"/>
            <a:ext cx="7135092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লাকার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ধারকত্ব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কীসের সমানুপাতিক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309" y="1790700"/>
                <a:ext cx="6601691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কোন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পরিবাহীর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ধারকত্ব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4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বলতে কি বুঝ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1790700"/>
                <a:ext cx="6601691" cy="533400"/>
              </a:xfrm>
              <a:prstGeom prst="rect">
                <a:avLst/>
              </a:prstGeom>
              <a:blipFill rotWithShape="1">
                <a:blip r:embed="rId2"/>
                <a:stretch>
                  <a:fillRect l="-2208" t="-15385" r="-1012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37308" y="3352800"/>
            <a:ext cx="8354292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ধারকত্ব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 কোন বিষয়ের উপর নির্ভর 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308" y="5029200"/>
            <a:ext cx="466138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ধারকের কতিপয় ব্যবহার বল।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308" y="2590800"/>
            <a:ext cx="6601692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ধারকে ডাই-ইলেকট্রিক ব্যবহারের সুবিধা কী?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1" grpId="0" animBg="1"/>
      <p:bldP spid="12" grpId="0" animBg="1"/>
      <p:bldP spid="1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স্থির তড়িৎ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270768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8413" y="329625"/>
            <a:ext cx="163698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/>
              <p:cNvSpPr txBox="1">
                <a:spLocks/>
              </p:cNvSpPr>
              <p:nvPr/>
            </p:nvSpPr>
            <p:spPr>
              <a:xfrm>
                <a:off x="620484" y="1850572"/>
                <a:ext cx="7609115" cy="1045028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1।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পৃথিবীকে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6400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km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ব্যাসার্ধের একটি সম্পূর্ণ গোলক মনে করে এর ধারকত্ব নির্ণয় কর।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4" y="1850572"/>
                <a:ext cx="7609115" cy="1045028"/>
              </a:xfrm>
              <a:prstGeom prst="rect">
                <a:avLst/>
              </a:prstGeom>
              <a:blipFill rotWithShape="1">
                <a:blip r:embed="rId3"/>
                <a:stretch>
                  <a:fillRect l="-151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620484" y="3382282"/>
                <a:ext cx="7609115" cy="961117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ধারকত্ব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বিশিষ্ট একটি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ককে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5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বিভবে উন্নীত করতে কত চার্জের প্রয়োজন হবে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4" y="3382282"/>
                <a:ext cx="7609115" cy="961117"/>
              </a:xfrm>
              <a:prstGeom prst="rect">
                <a:avLst/>
              </a:prstGeom>
              <a:blipFill rotWithShape="1">
                <a:blip r:embed="rId4"/>
                <a:stretch>
                  <a:fillRect l="-1518" t="-3106" b="-1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1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build="p" animBg="1"/>
      <p:bldP spid="1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ubtitle 2"/>
          <p:cNvSpPr txBox="1">
            <a:spLocks/>
          </p:cNvSpPr>
          <p:nvPr/>
        </p:nvSpPr>
        <p:spPr>
          <a:xfrm>
            <a:off x="838201" y="109244"/>
            <a:ext cx="2743200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Subtitle 2"/>
          <p:cNvSpPr txBox="1">
            <a:spLocks/>
          </p:cNvSpPr>
          <p:nvPr/>
        </p:nvSpPr>
        <p:spPr>
          <a:xfrm>
            <a:off x="2084439" y="6129044"/>
            <a:ext cx="4163961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কী?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6318" r="14291" b="14030"/>
          <a:stretch/>
        </p:blipFill>
        <p:spPr>
          <a:xfrm>
            <a:off x="60961" y="673538"/>
            <a:ext cx="4480559" cy="2984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pSp>
        <p:nvGrpSpPr>
          <p:cNvPr id="16" name="Group 15"/>
          <p:cNvGrpSpPr/>
          <p:nvPr/>
        </p:nvGrpSpPr>
        <p:grpSpPr>
          <a:xfrm>
            <a:off x="15240" y="3733800"/>
            <a:ext cx="9052560" cy="2286000"/>
            <a:chOff x="91440" y="3657600"/>
            <a:chExt cx="9052560" cy="2286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" t="18056" b="12500"/>
            <a:stretch/>
          </p:blipFill>
          <p:spPr>
            <a:xfrm>
              <a:off x="91440" y="3657600"/>
              <a:ext cx="9052560" cy="22860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524000" y="3733800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73538"/>
            <a:ext cx="4434841" cy="29840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7" name="Oval 16"/>
          <p:cNvSpPr/>
          <p:nvPr/>
        </p:nvSpPr>
        <p:spPr>
          <a:xfrm rot="17433254">
            <a:off x="5116855" y="1323012"/>
            <a:ext cx="451310" cy="12522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57400" y="805156"/>
            <a:ext cx="533400" cy="12522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2784690">
            <a:off x="7747931" y="1330620"/>
            <a:ext cx="451310" cy="6834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6200000">
            <a:off x="6006223" y="3942934"/>
            <a:ext cx="451310" cy="12522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7003" y="2438400"/>
                <a:ext cx="5395797" cy="9233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IN" sz="54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ধারক</a:t>
                </a:r>
                <a14:m>
                  <m:oMath xmlns:m="http://schemas.openxmlformats.org/officeDocument/2006/math">
                    <m:r>
                      <a:rPr lang="en-US" sz="5400" b="1" i="0" cap="all" smtClean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5400" b="1" i="1" cap="all" smtClean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  <a:cs typeface="NikoshBAN" pitchFamily="2" charset="0"/>
                      </a:rPr>
                      <m:t>𝑪𝒂𝒑𝒂𝒄𝒊𝒕𝒐𝒓</m:t>
                    </m:r>
                    <m:r>
                      <a:rPr lang="en-US" sz="5400" b="1" i="1" cap="all" smtClean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54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5400" b="1" cap="all" spc="0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54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03" y="2438400"/>
                <a:ext cx="5395797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287" r="-14173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26289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67007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3962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70982"/>
            <a:ext cx="5486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কার্যনীতি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পারবে,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45" y="4467807"/>
            <a:ext cx="702425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লাকার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829" y="5410200"/>
            <a:ext cx="743857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ধারকের ধারকত্ব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43200" y="1511436"/>
            <a:ext cx="648709" cy="2825682"/>
            <a:chOff x="5980691" y="1359036"/>
            <a:chExt cx="648709" cy="2825682"/>
          </a:xfrm>
        </p:grpSpPr>
        <p:sp>
          <p:nvSpPr>
            <p:cNvPr id="58" name="Rectangle 57"/>
            <p:cNvSpPr/>
            <p:nvPr/>
          </p:nvSpPr>
          <p:spPr>
            <a:xfrm>
              <a:off x="5980691" y="1359036"/>
              <a:ext cx="373531" cy="2825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78022" y="25146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B</a:t>
              </a:r>
              <a:endParaRPr lang="bn-BD" sz="24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400" y="1517718"/>
            <a:ext cx="650510" cy="2825682"/>
            <a:chOff x="3447400" y="1365318"/>
            <a:chExt cx="650510" cy="2825682"/>
          </a:xfrm>
        </p:grpSpPr>
        <p:sp>
          <p:nvSpPr>
            <p:cNvPr id="4" name="Rectangle 3"/>
            <p:cNvSpPr/>
            <p:nvPr/>
          </p:nvSpPr>
          <p:spPr>
            <a:xfrm>
              <a:off x="3724379" y="1365318"/>
              <a:ext cx="373531" cy="2825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47400" y="245893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A</a:t>
              </a:r>
              <a:endParaRPr lang="bn-BD" sz="24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2400" y="188893"/>
            <a:ext cx="88392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78"/>
          <p:cNvGrpSpPr/>
          <p:nvPr/>
        </p:nvGrpSpPr>
        <p:grpSpPr>
          <a:xfrm>
            <a:off x="848478" y="1607558"/>
            <a:ext cx="297331" cy="2605706"/>
            <a:chOff x="7467600" y="838200"/>
            <a:chExt cx="292268" cy="2284422"/>
          </a:xfrm>
        </p:grpSpPr>
        <p:pic>
          <p:nvPicPr>
            <p:cNvPr id="28" name="Picture 27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1231030"/>
              <a:ext cx="285036" cy="274320"/>
            </a:xfrm>
            <a:prstGeom prst="rect">
              <a:avLst/>
            </a:prstGeom>
          </p:spPr>
        </p:pic>
        <p:pic>
          <p:nvPicPr>
            <p:cNvPr id="29" name="Picture 28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1642256"/>
              <a:ext cx="285036" cy="274320"/>
            </a:xfrm>
            <a:prstGeom prst="rect">
              <a:avLst/>
            </a:prstGeom>
          </p:spPr>
        </p:pic>
        <p:pic>
          <p:nvPicPr>
            <p:cNvPr id="30" name="Picture 29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053482"/>
              <a:ext cx="285036" cy="274320"/>
            </a:xfrm>
            <a:prstGeom prst="rect">
              <a:avLst/>
            </a:prstGeom>
          </p:spPr>
        </p:pic>
        <p:pic>
          <p:nvPicPr>
            <p:cNvPr id="31" name="Picture 30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433176"/>
              <a:ext cx="285036" cy="274320"/>
            </a:xfrm>
            <a:prstGeom prst="rect">
              <a:avLst/>
            </a:prstGeom>
          </p:spPr>
        </p:pic>
        <p:pic>
          <p:nvPicPr>
            <p:cNvPr id="32" name="Picture 31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848302"/>
              <a:ext cx="285036" cy="274320"/>
            </a:xfrm>
            <a:prstGeom prst="rect">
              <a:avLst/>
            </a:prstGeom>
          </p:spPr>
        </p:pic>
        <p:pic>
          <p:nvPicPr>
            <p:cNvPr id="33" name="Picture 32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838200"/>
              <a:ext cx="285036" cy="274320"/>
            </a:xfrm>
            <a:prstGeom prst="rect">
              <a:avLst/>
            </a:prstGeom>
          </p:spPr>
        </p:pic>
      </p:grpSp>
      <p:grpSp>
        <p:nvGrpSpPr>
          <p:cNvPr id="41" name="Group 92"/>
          <p:cNvGrpSpPr/>
          <p:nvPr/>
        </p:nvGrpSpPr>
        <p:grpSpPr>
          <a:xfrm>
            <a:off x="2762275" y="1593917"/>
            <a:ext cx="335379" cy="2567798"/>
            <a:chOff x="6324601" y="1295400"/>
            <a:chExt cx="289645" cy="2249548"/>
          </a:xfrm>
        </p:grpSpPr>
        <p:pic>
          <p:nvPicPr>
            <p:cNvPr id="42" name="Picture 41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1295400"/>
              <a:ext cx="289645" cy="274320"/>
            </a:xfrm>
            <a:prstGeom prst="rect">
              <a:avLst/>
            </a:prstGeom>
          </p:spPr>
        </p:pic>
        <p:pic>
          <p:nvPicPr>
            <p:cNvPr id="43" name="Picture 42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1690446"/>
              <a:ext cx="289645" cy="274320"/>
            </a:xfrm>
            <a:prstGeom prst="rect">
              <a:avLst/>
            </a:prstGeom>
          </p:spPr>
        </p:pic>
        <p:pic>
          <p:nvPicPr>
            <p:cNvPr id="44" name="Picture 43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2085492"/>
              <a:ext cx="289645" cy="274320"/>
            </a:xfrm>
            <a:prstGeom prst="rect">
              <a:avLst/>
            </a:prstGeom>
          </p:spPr>
        </p:pic>
        <p:pic>
          <p:nvPicPr>
            <p:cNvPr id="45" name="Picture 44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2480538"/>
              <a:ext cx="289645" cy="274320"/>
            </a:xfrm>
            <a:prstGeom prst="rect">
              <a:avLst/>
            </a:prstGeom>
          </p:spPr>
        </p:pic>
        <p:pic>
          <p:nvPicPr>
            <p:cNvPr id="46" name="Picture 45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2875584"/>
              <a:ext cx="289645" cy="274320"/>
            </a:xfrm>
            <a:prstGeom prst="rect">
              <a:avLst/>
            </a:prstGeom>
          </p:spPr>
        </p:pic>
        <p:pic>
          <p:nvPicPr>
            <p:cNvPr id="47" name="Picture 46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3270628"/>
              <a:ext cx="289645" cy="274320"/>
            </a:xfrm>
            <a:prstGeom prst="rect">
              <a:avLst/>
            </a:prstGeom>
          </p:spPr>
        </p:pic>
      </p:grpSp>
      <p:sp>
        <p:nvSpPr>
          <p:cNvPr id="127" name="TextBox 126"/>
          <p:cNvSpPr txBox="1"/>
          <p:nvPr/>
        </p:nvSpPr>
        <p:spPr>
          <a:xfrm>
            <a:off x="152400" y="5638800"/>
            <a:ext cx="8839200" cy="107721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7276091" y="1587636"/>
            <a:ext cx="648709" cy="2825682"/>
            <a:chOff x="5980691" y="1359036"/>
            <a:chExt cx="648709" cy="2825682"/>
          </a:xfrm>
        </p:grpSpPr>
        <p:sp>
          <p:nvSpPr>
            <p:cNvPr id="175" name="Rectangle 174"/>
            <p:cNvSpPr/>
            <p:nvPr/>
          </p:nvSpPr>
          <p:spPr>
            <a:xfrm>
              <a:off x="5980691" y="1359036"/>
              <a:ext cx="373531" cy="2825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278022" y="25146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B</a:t>
              </a:r>
              <a:endParaRPr lang="bn-BD" sz="24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742800" y="1593918"/>
            <a:ext cx="650510" cy="2825682"/>
            <a:chOff x="3447400" y="1365318"/>
            <a:chExt cx="650510" cy="2825682"/>
          </a:xfrm>
        </p:grpSpPr>
        <p:sp>
          <p:nvSpPr>
            <p:cNvPr id="178" name="Rectangle 177"/>
            <p:cNvSpPr/>
            <p:nvPr/>
          </p:nvSpPr>
          <p:spPr>
            <a:xfrm>
              <a:off x="3724379" y="1365318"/>
              <a:ext cx="373531" cy="2825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447400" y="245893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A</a:t>
              </a:r>
              <a:endParaRPr lang="bn-BD" sz="24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180" name="Group 78"/>
          <p:cNvGrpSpPr/>
          <p:nvPr/>
        </p:nvGrpSpPr>
        <p:grpSpPr>
          <a:xfrm>
            <a:off x="5057878" y="1683758"/>
            <a:ext cx="297331" cy="2605706"/>
            <a:chOff x="7467600" y="838200"/>
            <a:chExt cx="292268" cy="2284422"/>
          </a:xfrm>
        </p:grpSpPr>
        <p:pic>
          <p:nvPicPr>
            <p:cNvPr id="181" name="Picture 180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1231030"/>
              <a:ext cx="285036" cy="274320"/>
            </a:xfrm>
            <a:prstGeom prst="rect">
              <a:avLst/>
            </a:prstGeom>
          </p:spPr>
        </p:pic>
        <p:pic>
          <p:nvPicPr>
            <p:cNvPr id="182" name="Picture 181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1642256"/>
              <a:ext cx="285036" cy="274320"/>
            </a:xfrm>
            <a:prstGeom prst="rect">
              <a:avLst/>
            </a:prstGeom>
          </p:spPr>
        </p:pic>
        <p:pic>
          <p:nvPicPr>
            <p:cNvPr id="183" name="Picture 182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053482"/>
              <a:ext cx="285036" cy="274320"/>
            </a:xfrm>
            <a:prstGeom prst="rect">
              <a:avLst/>
            </a:prstGeom>
          </p:spPr>
        </p:pic>
        <p:pic>
          <p:nvPicPr>
            <p:cNvPr id="184" name="Picture 183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433176"/>
              <a:ext cx="285036" cy="274320"/>
            </a:xfrm>
            <a:prstGeom prst="rect">
              <a:avLst/>
            </a:prstGeom>
          </p:spPr>
        </p:pic>
        <p:pic>
          <p:nvPicPr>
            <p:cNvPr id="185" name="Picture 184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848302"/>
              <a:ext cx="285036" cy="274320"/>
            </a:xfrm>
            <a:prstGeom prst="rect">
              <a:avLst/>
            </a:prstGeom>
          </p:spPr>
        </p:pic>
        <p:pic>
          <p:nvPicPr>
            <p:cNvPr id="186" name="Picture 185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838200"/>
              <a:ext cx="285036" cy="274320"/>
            </a:xfrm>
            <a:prstGeom prst="rect">
              <a:avLst/>
            </a:prstGeom>
          </p:spPr>
        </p:pic>
      </p:grpSp>
      <p:grpSp>
        <p:nvGrpSpPr>
          <p:cNvPr id="187" name="Group 92"/>
          <p:cNvGrpSpPr/>
          <p:nvPr/>
        </p:nvGrpSpPr>
        <p:grpSpPr>
          <a:xfrm>
            <a:off x="7295166" y="1670117"/>
            <a:ext cx="335379" cy="2567798"/>
            <a:chOff x="6324601" y="1295400"/>
            <a:chExt cx="289645" cy="2249548"/>
          </a:xfrm>
        </p:grpSpPr>
        <p:pic>
          <p:nvPicPr>
            <p:cNvPr id="188" name="Picture 187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1295400"/>
              <a:ext cx="289645" cy="274320"/>
            </a:xfrm>
            <a:prstGeom prst="rect">
              <a:avLst/>
            </a:prstGeom>
          </p:spPr>
        </p:pic>
        <p:pic>
          <p:nvPicPr>
            <p:cNvPr id="189" name="Picture 188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1690446"/>
              <a:ext cx="289645" cy="274320"/>
            </a:xfrm>
            <a:prstGeom prst="rect">
              <a:avLst/>
            </a:prstGeom>
          </p:spPr>
        </p:pic>
        <p:pic>
          <p:nvPicPr>
            <p:cNvPr id="190" name="Picture 189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2085492"/>
              <a:ext cx="289645" cy="274320"/>
            </a:xfrm>
            <a:prstGeom prst="rect">
              <a:avLst/>
            </a:prstGeom>
          </p:spPr>
        </p:pic>
        <p:pic>
          <p:nvPicPr>
            <p:cNvPr id="191" name="Picture 190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2480538"/>
              <a:ext cx="289645" cy="274320"/>
            </a:xfrm>
            <a:prstGeom prst="rect">
              <a:avLst/>
            </a:prstGeom>
          </p:spPr>
        </p:pic>
        <p:pic>
          <p:nvPicPr>
            <p:cNvPr id="192" name="Picture 191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2875584"/>
              <a:ext cx="289645" cy="274320"/>
            </a:xfrm>
            <a:prstGeom prst="rect">
              <a:avLst/>
            </a:prstGeom>
          </p:spPr>
        </p:pic>
        <p:pic>
          <p:nvPicPr>
            <p:cNvPr id="193" name="Picture 192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3270628"/>
              <a:ext cx="289645" cy="274320"/>
            </a:xfrm>
            <a:prstGeom prst="rect">
              <a:avLst/>
            </a:prstGeom>
          </p:spPr>
        </p:pic>
      </p:grpSp>
      <p:grpSp>
        <p:nvGrpSpPr>
          <p:cNvPr id="194" name="Group 193"/>
          <p:cNvGrpSpPr/>
          <p:nvPr/>
        </p:nvGrpSpPr>
        <p:grpSpPr>
          <a:xfrm>
            <a:off x="5392185" y="1539744"/>
            <a:ext cx="1846815" cy="2873574"/>
            <a:chOff x="3697385" y="1463544"/>
            <a:chExt cx="1846815" cy="2873574"/>
          </a:xfrm>
        </p:grpSpPr>
        <p:grpSp>
          <p:nvGrpSpPr>
            <p:cNvPr id="195" name="Group 194"/>
            <p:cNvGrpSpPr/>
            <p:nvPr/>
          </p:nvGrpSpPr>
          <p:grpSpPr>
            <a:xfrm>
              <a:off x="3697385" y="1463544"/>
              <a:ext cx="1846815" cy="2873574"/>
              <a:chOff x="6839985" y="1317426"/>
              <a:chExt cx="1846815" cy="2873574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6839985" y="1317426"/>
                <a:ext cx="884121" cy="391078"/>
                <a:chOff x="8793279" y="2950885"/>
                <a:chExt cx="884121" cy="391078"/>
              </a:xfrm>
            </p:grpSpPr>
            <p:sp>
              <p:nvSpPr>
                <p:cNvPr id="242" name="Oval 241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3" name="Picture 242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44" name="Picture 243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98" name="Group 197"/>
              <p:cNvGrpSpPr/>
              <p:nvPr/>
            </p:nvGrpSpPr>
            <p:grpSpPr>
              <a:xfrm>
                <a:off x="6840843" y="1818722"/>
                <a:ext cx="884121" cy="391078"/>
                <a:chOff x="8793279" y="2950885"/>
                <a:chExt cx="884121" cy="391078"/>
              </a:xfrm>
            </p:grpSpPr>
            <p:sp>
              <p:nvSpPr>
                <p:cNvPr id="239" name="Oval 238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0" name="Picture 239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41" name="Picture 240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oup 198"/>
              <p:cNvGrpSpPr/>
              <p:nvPr/>
            </p:nvGrpSpPr>
            <p:grpSpPr>
              <a:xfrm>
                <a:off x="6840843" y="2286000"/>
                <a:ext cx="884121" cy="391078"/>
                <a:chOff x="8793279" y="2950885"/>
                <a:chExt cx="884121" cy="391078"/>
              </a:xfrm>
            </p:grpSpPr>
            <p:sp>
              <p:nvSpPr>
                <p:cNvPr id="236" name="Oval 235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7" name="Picture 236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38" name="Picture 237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0" name="Group 199"/>
              <p:cNvGrpSpPr/>
              <p:nvPr/>
            </p:nvGrpSpPr>
            <p:grpSpPr>
              <a:xfrm>
                <a:off x="6841701" y="2787296"/>
                <a:ext cx="884121" cy="391078"/>
                <a:chOff x="8793279" y="2950885"/>
                <a:chExt cx="884121" cy="391078"/>
              </a:xfrm>
            </p:grpSpPr>
            <p:sp>
              <p:nvSpPr>
                <p:cNvPr id="233" name="Oval 232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4" name="Picture 233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35" name="Picture 234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1" name="Group 200"/>
              <p:cNvGrpSpPr/>
              <p:nvPr/>
            </p:nvGrpSpPr>
            <p:grpSpPr>
              <a:xfrm>
                <a:off x="6840843" y="3276600"/>
                <a:ext cx="884121" cy="391078"/>
                <a:chOff x="8793279" y="2950885"/>
                <a:chExt cx="884121" cy="391078"/>
              </a:xfrm>
            </p:grpSpPr>
            <p:sp>
              <p:nvSpPr>
                <p:cNvPr id="230" name="Oval 229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1" name="Picture 230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32" name="Picture 231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2" name="Group 201"/>
              <p:cNvGrpSpPr/>
              <p:nvPr/>
            </p:nvGrpSpPr>
            <p:grpSpPr>
              <a:xfrm>
                <a:off x="6841701" y="3777896"/>
                <a:ext cx="884121" cy="391078"/>
                <a:chOff x="8793279" y="2950885"/>
                <a:chExt cx="884121" cy="391078"/>
              </a:xfrm>
            </p:grpSpPr>
            <p:sp>
              <p:nvSpPr>
                <p:cNvPr id="227" name="Oval 226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8" name="Picture 227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29" name="Picture 228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3" name="Group 202"/>
              <p:cNvGrpSpPr/>
              <p:nvPr/>
            </p:nvGrpSpPr>
            <p:grpSpPr>
              <a:xfrm>
                <a:off x="7800963" y="1339452"/>
                <a:ext cx="884121" cy="391078"/>
                <a:chOff x="8793279" y="2950885"/>
                <a:chExt cx="884121" cy="391078"/>
              </a:xfrm>
            </p:grpSpPr>
            <p:sp>
              <p:nvSpPr>
                <p:cNvPr id="224" name="Oval 223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5" name="Picture 224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26" name="Picture 225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4" name="Group 203"/>
              <p:cNvGrpSpPr/>
              <p:nvPr/>
            </p:nvGrpSpPr>
            <p:grpSpPr>
              <a:xfrm>
                <a:off x="7801821" y="1840748"/>
                <a:ext cx="884121" cy="391078"/>
                <a:chOff x="8793279" y="2950885"/>
                <a:chExt cx="884121" cy="391078"/>
              </a:xfrm>
            </p:grpSpPr>
            <p:sp>
              <p:nvSpPr>
                <p:cNvPr id="221" name="Oval 220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2" name="Picture 221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23" name="Picture 222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/>
              <p:cNvGrpSpPr/>
              <p:nvPr/>
            </p:nvGrpSpPr>
            <p:grpSpPr>
              <a:xfrm>
                <a:off x="7801821" y="2308026"/>
                <a:ext cx="884121" cy="391078"/>
                <a:chOff x="8793279" y="2950885"/>
                <a:chExt cx="884121" cy="391078"/>
              </a:xfrm>
            </p:grpSpPr>
            <p:sp>
              <p:nvSpPr>
                <p:cNvPr id="218" name="Oval 217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9" name="Picture 218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20" name="Picture 219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/>
              <p:cNvGrpSpPr/>
              <p:nvPr/>
            </p:nvGrpSpPr>
            <p:grpSpPr>
              <a:xfrm>
                <a:off x="7802679" y="2809322"/>
                <a:ext cx="884121" cy="391078"/>
                <a:chOff x="8793279" y="2950885"/>
                <a:chExt cx="884121" cy="391078"/>
              </a:xfrm>
            </p:grpSpPr>
            <p:sp>
              <p:nvSpPr>
                <p:cNvPr id="215" name="Oval 214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6" name="Picture 215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17" name="Picture 216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7" name="Group 206"/>
              <p:cNvGrpSpPr/>
              <p:nvPr/>
            </p:nvGrpSpPr>
            <p:grpSpPr>
              <a:xfrm>
                <a:off x="7801821" y="3298626"/>
                <a:ext cx="884121" cy="391078"/>
                <a:chOff x="8793279" y="2950885"/>
                <a:chExt cx="884121" cy="391078"/>
              </a:xfrm>
            </p:grpSpPr>
            <p:sp>
              <p:nvSpPr>
                <p:cNvPr id="212" name="Oval 211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3" name="Picture 212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14" name="Picture 213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/>
              <p:cNvGrpSpPr/>
              <p:nvPr/>
            </p:nvGrpSpPr>
            <p:grpSpPr>
              <a:xfrm>
                <a:off x="7802679" y="3799922"/>
                <a:ext cx="884121" cy="391078"/>
                <a:chOff x="8793279" y="2950885"/>
                <a:chExt cx="884121" cy="391078"/>
              </a:xfrm>
            </p:grpSpPr>
            <p:sp>
              <p:nvSpPr>
                <p:cNvPr id="209" name="Oval 208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0" name="Picture 209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11" name="Picture 210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</p:grpSp>
        <p:sp>
          <p:nvSpPr>
            <p:cNvPr id="196" name="TextBox 195"/>
            <p:cNvSpPr txBox="1"/>
            <p:nvPr/>
          </p:nvSpPr>
          <p:spPr>
            <a:xfrm>
              <a:off x="3969297" y="1548825"/>
              <a:ext cx="1422503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ডাই-ইলেকট্রিক</a:t>
              </a:r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1524000" y="1777425"/>
            <a:ext cx="142250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 মাধ্যম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67715" y="4800600"/>
            <a:ext cx="3161685" cy="609600"/>
            <a:chOff x="3264711" y="5105400"/>
            <a:chExt cx="3161685" cy="609600"/>
          </a:xfrm>
        </p:grpSpPr>
        <p:sp>
          <p:nvSpPr>
            <p:cNvPr id="148" name="TextBox 147"/>
            <p:cNvSpPr txBox="1"/>
            <p:nvPr/>
          </p:nvSpPr>
          <p:spPr>
            <a:xfrm>
              <a:off x="4800600" y="5177135"/>
              <a:ext cx="1625796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ধারকের প্রতীক </a:t>
              </a:r>
              <a:endPara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264711" y="5105400"/>
              <a:ext cx="1447800" cy="609600"/>
              <a:chOff x="3124200" y="4668982"/>
              <a:chExt cx="1447800" cy="6096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3657600" y="4668982"/>
                <a:ext cx="0" cy="6096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4031673" y="4668982"/>
                <a:ext cx="0" cy="6096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31673" y="4953000"/>
                <a:ext cx="54032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124200" y="4953000"/>
                <a:ext cx="54032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437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7" grpId="0" animBg="1"/>
      <p:bldP spid="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52799" y="457200"/>
            <a:ext cx="1893396" cy="2518104"/>
            <a:chOff x="3352799" y="457200"/>
            <a:chExt cx="1893396" cy="2518104"/>
          </a:xfrm>
        </p:grpSpPr>
        <p:grpSp>
          <p:nvGrpSpPr>
            <p:cNvPr id="256" name="Group 255"/>
            <p:cNvGrpSpPr/>
            <p:nvPr/>
          </p:nvGrpSpPr>
          <p:grpSpPr>
            <a:xfrm rot="10800000">
              <a:off x="4260526" y="2670113"/>
              <a:ext cx="565285" cy="305191"/>
              <a:chOff x="8793279" y="2950885"/>
              <a:chExt cx="884121" cy="391078"/>
            </a:xfrm>
          </p:grpSpPr>
          <p:sp>
            <p:nvSpPr>
              <p:cNvPr id="273" name="Oval 272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4" name="Picture 273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275" name="Picture 274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250" name="Group 249"/>
            <p:cNvGrpSpPr/>
            <p:nvPr/>
          </p:nvGrpSpPr>
          <p:grpSpPr>
            <a:xfrm rot="10800000">
              <a:off x="3640012" y="948476"/>
              <a:ext cx="566143" cy="268374"/>
              <a:chOff x="8793279" y="2950885"/>
              <a:chExt cx="884121" cy="391078"/>
            </a:xfrm>
          </p:grpSpPr>
          <p:sp>
            <p:nvSpPr>
              <p:cNvPr id="291" name="Oval 290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2" name="Picture 291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293" name="Picture 292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255" name="Group 254"/>
            <p:cNvGrpSpPr/>
            <p:nvPr/>
          </p:nvGrpSpPr>
          <p:grpSpPr>
            <a:xfrm rot="10800000">
              <a:off x="4540973" y="981383"/>
              <a:ext cx="564427" cy="314017"/>
              <a:chOff x="8793279" y="2950885"/>
              <a:chExt cx="884121" cy="391078"/>
            </a:xfrm>
          </p:grpSpPr>
          <p:sp>
            <p:nvSpPr>
              <p:cNvPr id="276" name="Oval 275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7" name="Picture 276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278" name="Picture 277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249" name="Group 248"/>
            <p:cNvGrpSpPr/>
            <p:nvPr/>
          </p:nvGrpSpPr>
          <p:grpSpPr>
            <a:xfrm rot="10800000">
              <a:off x="4661738" y="2289391"/>
              <a:ext cx="584457" cy="287633"/>
              <a:chOff x="8793279" y="2950885"/>
              <a:chExt cx="884121" cy="391078"/>
            </a:xfrm>
          </p:grpSpPr>
          <p:sp>
            <p:nvSpPr>
              <p:cNvPr id="294" name="Oval 293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5" name="Picture 294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296" name="Picture 295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257" name="Group 256"/>
            <p:cNvGrpSpPr/>
            <p:nvPr/>
          </p:nvGrpSpPr>
          <p:grpSpPr>
            <a:xfrm rot="10800000">
              <a:off x="3352799" y="457200"/>
              <a:ext cx="571314" cy="255747"/>
              <a:chOff x="8869849" y="3031710"/>
              <a:chExt cx="1142629" cy="391078"/>
            </a:xfrm>
          </p:grpSpPr>
          <p:sp>
            <p:nvSpPr>
              <p:cNvPr id="270" name="Oval 269"/>
              <p:cNvSpPr/>
              <p:nvPr/>
            </p:nvSpPr>
            <p:spPr>
              <a:xfrm flipH="1">
                <a:off x="9128357" y="3031710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1" name="Picture 270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272" name="Picture 271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</p:grpSp>
      <p:grpSp>
        <p:nvGrpSpPr>
          <p:cNvPr id="146" name="Group 145"/>
          <p:cNvGrpSpPr/>
          <p:nvPr/>
        </p:nvGrpSpPr>
        <p:grpSpPr>
          <a:xfrm>
            <a:off x="6324600" y="1371600"/>
            <a:ext cx="535930" cy="2519502"/>
            <a:chOff x="5715000" y="1143000"/>
            <a:chExt cx="535930" cy="2590800"/>
          </a:xfrm>
        </p:grpSpPr>
        <p:grpSp>
          <p:nvGrpSpPr>
            <p:cNvPr id="29" name="Group 28"/>
            <p:cNvGrpSpPr/>
            <p:nvPr/>
          </p:nvGrpSpPr>
          <p:grpSpPr>
            <a:xfrm>
              <a:off x="6019800" y="1185533"/>
              <a:ext cx="231130" cy="2548267"/>
              <a:chOff x="6324601" y="1295400"/>
              <a:chExt cx="289645" cy="2249548"/>
            </a:xfrm>
          </p:grpSpPr>
          <p:pic>
            <p:nvPicPr>
              <p:cNvPr id="30" name="Picture 29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1295400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31" name="Picture 30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1690446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32" name="Picture 31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2085492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33" name="Picture 32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2480538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34" name="Picture 33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2875584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35" name="Picture 34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3270628"/>
                <a:ext cx="289645" cy="274320"/>
              </a:xfrm>
              <a:prstGeom prst="rect">
                <a:avLst/>
              </a:prstGeom>
            </p:spPr>
          </p:pic>
        </p:grpSp>
        <p:grpSp>
          <p:nvGrpSpPr>
            <p:cNvPr id="101" name="Group 100"/>
            <p:cNvGrpSpPr/>
            <p:nvPr/>
          </p:nvGrpSpPr>
          <p:grpSpPr>
            <a:xfrm>
              <a:off x="5715000" y="1143000"/>
              <a:ext cx="231130" cy="2548267"/>
              <a:chOff x="6324601" y="1295400"/>
              <a:chExt cx="289645" cy="2249548"/>
            </a:xfrm>
          </p:grpSpPr>
          <p:pic>
            <p:nvPicPr>
              <p:cNvPr id="102" name="Picture 101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1295400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103" name="Picture 102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1690446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104" name="Picture 103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2085492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105" name="Picture 104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2480538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106" name="Picture 105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2875584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107" name="Picture 106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3270628"/>
                <a:ext cx="289645" cy="274320"/>
              </a:xfrm>
              <a:prstGeom prst="rect">
                <a:avLst/>
              </a:prstGeom>
            </p:spPr>
          </p:pic>
        </p:grpSp>
      </p:grpSp>
      <p:sp>
        <p:nvSpPr>
          <p:cNvPr id="172" name="Cube 171"/>
          <p:cNvSpPr/>
          <p:nvPr/>
        </p:nvSpPr>
        <p:spPr>
          <a:xfrm flipH="1">
            <a:off x="5369099" y="533400"/>
            <a:ext cx="1143000" cy="3301425"/>
          </a:xfrm>
          <a:prstGeom prst="cube">
            <a:avLst>
              <a:gd name="adj" fmla="val 8479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Cube 172"/>
          <p:cNvSpPr/>
          <p:nvPr/>
        </p:nvSpPr>
        <p:spPr>
          <a:xfrm flipH="1">
            <a:off x="2984625" y="457200"/>
            <a:ext cx="1366352" cy="3501018"/>
          </a:xfrm>
          <a:prstGeom prst="cube">
            <a:avLst>
              <a:gd name="adj" fmla="val 8733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2507023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কার্যনীতি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2532993" y="3164364"/>
            <a:ext cx="1387366" cy="1926764"/>
          </a:xfrm>
          <a:custGeom>
            <a:avLst/>
            <a:gdLst>
              <a:gd name="connsiteX0" fmla="*/ 583324 w 1387366"/>
              <a:gd name="connsiteY0" fmla="*/ 1418897 h 1434662"/>
              <a:gd name="connsiteX1" fmla="*/ 0 w 1387366"/>
              <a:gd name="connsiteY1" fmla="*/ 1434662 h 1434662"/>
              <a:gd name="connsiteX2" fmla="*/ 31531 w 1387366"/>
              <a:gd name="connsiteY2" fmla="*/ 0 h 1434662"/>
              <a:gd name="connsiteX3" fmla="*/ 1387366 w 1387366"/>
              <a:gd name="connsiteY3" fmla="*/ 15766 h 14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366" h="1434662">
                <a:moveTo>
                  <a:pt x="583324" y="1418897"/>
                </a:moveTo>
                <a:lnTo>
                  <a:pt x="0" y="1434662"/>
                </a:lnTo>
                <a:lnTo>
                  <a:pt x="31531" y="0"/>
                </a:lnTo>
                <a:lnTo>
                  <a:pt x="1387366" y="15766"/>
                </a:lnTo>
              </a:path>
            </a:pathLst>
          </a:custGeom>
          <a:ln w="381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 descr="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7311" y="2543602"/>
            <a:ext cx="289645" cy="274320"/>
          </a:xfrm>
          <a:prstGeom prst="rect">
            <a:avLst/>
          </a:prstGeom>
        </p:spPr>
      </p:pic>
      <p:pic>
        <p:nvPicPr>
          <p:cNvPr id="68" name="Picture 67" descr="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1" y="4907280"/>
            <a:ext cx="289645" cy="27432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66" y="3590662"/>
            <a:ext cx="626157" cy="977910"/>
          </a:xfrm>
          <a:prstGeom prst="rect">
            <a:avLst/>
          </a:prstGeom>
        </p:spPr>
      </p:pic>
      <p:pic>
        <p:nvPicPr>
          <p:cNvPr id="89" name="Picture 88" descr="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6155" y="4953000"/>
            <a:ext cx="289645" cy="274320"/>
          </a:xfrm>
          <a:prstGeom prst="rect">
            <a:avLst/>
          </a:prstGeom>
        </p:spPr>
      </p:pic>
      <p:pic>
        <p:nvPicPr>
          <p:cNvPr id="90" name="Picture 89" descr="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7955" y="4953000"/>
            <a:ext cx="289645" cy="27432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2164267" y="5943599"/>
            <a:ext cx="3238500" cy="5740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পাতদ্বয়ে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79" y="3618108"/>
            <a:ext cx="601521" cy="953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4336" y="4079519"/>
            <a:ext cx="790545" cy="2023217"/>
          </a:xfrm>
          <a:prstGeom prst="rect">
            <a:avLst/>
          </a:prstGeom>
        </p:spPr>
      </p:pic>
      <p:grpSp>
        <p:nvGrpSpPr>
          <p:cNvPr id="143" name="Group 142"/>
          <p:cNvGrpSpPr/>
          <p:nvPr/>
        </p:nvGrpSpPr>
        <p:grpSpPr>
          <a:xfrm>
            <a:off x="3040424" y="762000"/>
            <a:ext cx="1226776" cy="3048000"/>
            <a:chOff x="2971800" y="1249679"/>
            <a:chExt cx="1204092" cy="3048000"/>
          </a:xfrm>
        </p:grpSpPr>
        <p:grpSp>
          <p:nvGrpSpPr>
            <p:cNvPr id="93" name="Group 92"/>
            <p:cNvGrpSpPr/>
            <p:nvPr/>
          </p:nvGrpSpPr>
          <p:grpSpPr>
            <a:xfrm>
              <a:off x="2971800" y="1249679"/>
              <a:ext cx="762000" cy="2557252"/>
              <a:chOff x="1524000" y="807175"/>
              <a:chExt cx="762000" cy="258617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524000" y="807175"/>
                <a:ext cx="306600" cy="2123804"/>
                <a:chOff x="6324601" y="770723"/>
                <a:chExt cx="306600" cy="2123804"/>
              </a:xfrm>
            </p:grpSpPr>
            <p:pic>
              <p:nvPicPr>
                <p:cNvPr id="23" name="Picture 22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41556" y="770723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24" name="Picture 23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1078970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25" name="Picture 24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1464279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26" name="Picture 25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1849588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27" name="Picture 26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2234897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28" name="Picture 27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2620207"/>
                  <a:ext cx="289645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1980183" y="1188720"/>
                <a:ext cx="305817" cy="2204630"/>
                <a:chOff x="6308429" y="1295400"/>
                <a:chExt cx="305817" cy="2204630"/>
              </a:xfrm>
            </p:grpSpPr>
            <p:pic>
              <p:nvPicPr>
                <p:cNvPr id="82" name="Picture 81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1295400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83" name="Picture 82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1690446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84" name="Picture 83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2085492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85" name="Picture 84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2480538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86" name="Picture 85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2840401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87" name="Picture 86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08429" y="3225710"/>
                  <a:ext cx="289645" cy="2743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4" name="Group 113"/>
            <p:cNvGrpSpPr/>
            <p:nvPr/>
          </p:nvGrpSpPr>
          <p:grpSpPr>
            <a:xfrm>
              <a:off x="3886200" y="2087593"/>
              <a:ext cx="289692" cy="2210086"/>
              <a:chOff x="6324601" y="1996234"/>
              <a:chExt cx="289692" cy="1987212"/>
            </a:xfrm>
          </p:grpSpPr>
          <p:pic>
            <p:nvPicPr>
              <p:cNvPr id="122" name="Picture 121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48" y="1996234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123" name="Picture 122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2270298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124" name="Picture 123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2612875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125" name="Picture 124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3023969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126" name="Picture 125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3366548"/>
                <a:ext cx="289645" cy="274320"/>
              </a:xfrm>
              <a:prstGeom prst="rect">
                <a:avLst/>
              </a:prstGeom>
            </p:spPr>
          </p:pic>
          <p:pic>
            <p:nvPicPr>
              <p:cNvPr id="127" name="Picture 126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4601" y="3709126"/>
                <a:ext cx="289645" cy="274320"/>
              </a:xfrm>
              <a:prstGeom prst="rect">
                <a:avLst/>
              </a:prstGeom>
            </p:spPr>
          </p:pic>
        </p:grpSp>
      </p:grpSp>
      <p:grpSp>
        <p:nvGrpSpPr>
          <p:cNvPr id="145" name="Group 144"/>
          <p:cNvGrpSpPr/>
          <p:nvPr/>
        </p:nvGrpSpPr>
        <p:grpSpPr>
          <a:xfrm>
            <a:off x="5314222" y="609600"/>
            <a:ext cx="1086575" cy="3047524"/>
            <a:chOff x="4839433" y="762476"/>
            <a:chExt cx="954213" cy="3047524"/>
          </a:xfrm>
        </p:grpSpPr>
        <p:grpSp>
          <p:nvGrpSpPr>
            <p:cNvPr id="111" name="Group 110"/>
            <p:cNvGrpSpPr/>
            <p:nvPr/>
          </p:nvGrpSpPr>
          <p:grpSpPr>
            <a:xfrm>
              <a:off x="4839433" y="762476"/>
              <a:ext cx="636993" cy="2632976"/>
              <a:chOff x="6046101" y="787524"/>
              <a:chExt cx="636993" cy="235587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046101" y="787524"/>
                <a:ext cx="302405" cy="2046586"/>
                <a:chOff x="7612051" y="340060"/>
                <a:chExt cx="302405" cy="2046586"/>
              </a:xfrm>
            </p:grpSpPr>
            <p:pic>
              <p:nvPicPr>
                <p:cNvPr id="37" name="Picture 36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614336" y="1430521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38" name="Picture 37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612051" y="1785893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612051" y="2112326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40" name="Picture 39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629420" y="1117502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618027" y="340060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624220" y="753402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oup 93"/>
              <p:cNvGrpSpPr/>
              <p:nvPr/>
            </p:nvGrpSpPr>
            <p:grpSpPr>
              <a:xfrm>
                <a:off x="6380693" y="1126402"/>
                <a:ext cx="302401" cy="2016994"/>
                <a:chOff x="7523693" y="667624"/>
                <a:chExt cx="302401" cy="2016994"/>
              </a:xfrm>
            </p:grpSpPr>
            <p:pic>
              <p:nvPicPr>
                <p:cNvPr id="95" name="Picture 94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523693" y="1349429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96" name="Picture 95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523693" y="1690331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97" name="Picture 96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523693" y="2032831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98" name="Picture 97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541058" y="2410298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99" name="Picture 98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541058" y="667624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100" name="Picture 99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523693" y="1008526"/>
                  <a:ext cx="285036" cy="2743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9" name="Group 128"/>
            <p:cNvGrpSpPr/>
            <p:nvPr/>
          </p:nvGrpSpPr>
          <p:grpSpPr>
            <a:xfrm>
              <a:off x="5562600" y="1440234"/>
              <a:ext cx="231046" cy="2369766"/>
              <a:chOff x="7467600" y="1189005"/>
              <a:chExt cx="292268" cy="2081127"/>
            </a:xfrm>
          </p:grpSpPr>
          <p:pic>
            <p:nvPicPr>
              <p:cNvPr id="137" name="Picture 136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474832" y="1523599"/>
                <a:ext cx="285036" cy="274320"/>
              </a:xfrm>
              <a:prstGeom prst="rect">
                <a:avLst/>
              </a:prstGeom>
            </p:spPr>
          </p:pic>
          <p:pic>
            <p:nvPicPr>
              <p:cNvPr id="138" name="Picture 137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474832" y="1925111"/>
                <a:ext cx="285036" cy="274320"/>
              </a:xfrm>
              <a:prstGeom prst="rect">
                <a:avLst/>
              </a:prstGeom>
            </p:spPr>
          </p:pic>
          <p:pic>
            <p:nvPicPr>
              <p:cNvPr id="139" name="Picture 138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474832" y="2259706"/>
                <a:ext cx="285036" cy="274320"/>
              </a:xfrm>
              <a:prstGeom prst="rect">
                <a:avLst/>
              </a:prstGeom>
            </p:spPr>
          </p:pic>
          <p:pic>
            <p:nvPicPr>
              <p:cNvPr id="140" name="Picture 139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474832" y="2667863"/>
                <a:ext cx="285036" cy="274320"/>
              </a:xfrm>
              <a:prstGeom prst="rect">
                <a:avLst/>
              </a:prstGeom>
            </p:spPr>
          </p:pic>
          <p:pic>
            <p:nvPicPr>
              <p:cNvPr id="141" name="Picture 140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474832" y="2995812"/>
                <a:ext cx="285036" cy="274320"/>
              </a:xfrm>
              <a:prstGeom prst="rect">
                <a:avLst/>
              </a:prstGeom>
            </p:spPr>
          </p:pic>
          <p:pic>
            <p:nvPicPr>
              <p:cNvPr id="142" name="Picture 141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467600" y="1189005"/>
                <a:ext cx="285036" cy="27432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990600" y="5932714"/>
                <a:ext cx="6995342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2800" dirty="0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সুইচ অন করার সাথে সাথে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পাত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ঋণাত্মক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চার্জে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চার্জিত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932714"/>
                <a:ext cx="6995342" cy="6096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66"/>
          <p:cNvGrpSpPr/>
          <p:nvPr/>
        </p:nvGrpSpPr>
        <p:grpSpPr>
          <a:xfrm>
            <a:off x="6266517" y="2660929"/>
            <a:ext cx="1734483" cy="2596871"/>
            <a:chOff x="6114117" y="2889529"/>
            <a:chExt cx="1734483" cy="2596871"/>
          </a:xfrm>
        </p:grpSpPr>
        <p:grpSp>
          <p:nvGrpSpPr>
            <p:cNvPr id="165" name="Group 164"/>
            <p:cNvGrpSpPr/>
            <p:nvPr/>
          </p:nvGrpSpPr>
          <p:grpSpPr>
            <a:xfrm>
              <a:off x="6114117" y="2889529"/>
              <a:ext cx="1505883" cy="2596871"/>
              <a:chOff x="6114117" y="2889529"/>
              <a:chExt cx="1505883" cy="2596871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6114117" y="2895600"/>
                <a:ext cx="1048683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7162800" y="2889529"/>
                <a:ext cx="0" cy="216220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771503" y="5056756"/>
                <a:ext cx="84849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908749" y="5177465"/>
                <a:ext cx="558851" cy="413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6967152" y="5334000"/>
                <a:ext cx="424248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7043352" y="5486400"/>
                <a:ext cx="2718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xtBox 165"/>
            <p:cNvSpPr txBox="1"/>
            <p:nvPr/>
          </p:nvSpPr>
          <p:spPr>
            <a:xfrm>
              <a:off x="7198394" y="4520625"/>
              <a:ext cx="65020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ভূমি 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8" name="Picture 167" descr="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1213" y="2536251"/>
            <a:ext cx="289645" cy="274320"/>
          </a:xfrm>
          <a:prstGeom prst="rect">
            <a:avLst/>
          </a:prstGeom>
        </p:spPr>
      </p:pic>
      <p:pic>
        <p:nvPicPr>
          <p:cNvPr id="169" name="Picture 168" descr="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4825" y="2557532"/>
            <a:ext cx="289645" cy="274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3267069" y="1974218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n w="0"/>
                          <a:latin typeface="Cambria Math"/>
                          <a:cs typeface="NikoshBAN" pitchFamily="2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69" y="1974218"/>
                <a:ext cx="38568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>
              <a:xfrm>
                <a:off x="5852330" y="1828800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n w="0"/>
                          <a:latin typeface="Cambria Math"/>
                          <a:cs typeface="NikoshBAN" pitchFamily="2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30" y="1828800"/>
                <a:ext cx="39607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153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175"/>
              <p:cNvSpPr/>
              <p:nvPr/>
            </p:nvSpPr>
            <p:spPr>
              <a:xfrm>
                <a:off x="2176561" y="5941997"/>
                <a:ext cx="3058916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পাতে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র অবস্থা কী হবে?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6" name="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61" y="5941997"/>
                <a:ext cx="3058916" cy="6096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1030621" y="5932714"/>
            <a:ext cx="7162799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পাতদ্বয়ের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55339" y="513904"/>
            <a:ext cx="2469264" cy="3355395"/>
            <a:chOff x="3638296" y="550300"/>
            <a:chExt cx="2469264" cy="3355395"/>
          </a:xfrm>
        </p:grpSpPr>
        <p:grpSp>
          <p:nvGrpSpPr>
            <p:cNvPr id="115" name="Group 114"/>
            <p:cNvGrpSpPr/>
            <p:nvPr/>
          </p:nvGrpSpPr>
          <p:grpSpPr>
            <a:xfrm rot="10800000">
              <a:off x="4185079" y="3131620"/>
              <a:ext cx="659851" cy="324295"/>
              <a:chOff x="8793279" y="2950885"/>
              <a:chExt cx="884121" cy="391078"/>
            </a:xfrm>
          </p:grpSpPr>
          <p:sp>
            <p:nvSpPr>
              <p:cNvPr id="189" name="Oval 188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0" name="Picture 189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91" name="Picture 190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209" name="Group 208"/>
            <p:cNvGrpSpPr/>
            <p:nvPr/>
          </p:nvGrpSpPr>
          <p:grpSpPr>
            <a:xfrm rot="10800000">
              <a:off x="4119601" y="1518116"/>
              <a:ext cx="659851" cy="324295"/>
              <a:chOff x="8793279" y="2950885"/>
              <a:chExt cx="884121" cy="391078"/>
            </a:xfrm>
          </p:grpSpPr>
          <p:sp>
            <p:nvSpPr>
              <p:cNvPr id="210" name="Oval 209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1" name="Picture 210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212" name="Picture 211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18" name="Group 117"/>
            <p:cNvGrpSpPr/>
            <p:nvPr/>
          </p:nvGrpSpPr>
          <p:grpSpPr>
            <a:xfrm rot="10800000">
              <a:off x="4114804" y="2093798"/>
              <a:ext cx="697357" cy="334486"/>
              <a:chOff x="8743025" y="3047510"/>
              <a:chExt cx="934375" cy="403368"/>
            </a:xfrm>
          </p:grpSpPr>
          <p:sp>
            <p:nvSpPr>
              <p:cNvPr id="180" name="Oval 179"/>
              <p:cNvSpPr/>
              <p:nvPr/>
            </p:nvSpPr>
            <p:spPr>
              <a:xfrm flipH="1">
                <a:off x="8743025" y="3059800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1" name="Picture 180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82" name="Picture 181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13" name="Group 112"/>
            <p:cNvGrpSpPr/>
            <p:nvPr/>
          </p:nvGrpSpPr>
          <p:grpSpPr>
            <a:xfrm rot="10800000">
              <a:off x="4495801" y="3581400"/>
              <a:ext cx="659851" cy="324295"/>
              <a:chOff x="8793279" y="2950885"/>
              <a:chExt cx="884121" cy="391078"/>
            </a:xfrm>
          </p:grpSpPr>
          <p:sp>
            <p:nvSpPr>
              <p:cNvPr id="192" name="Oval 191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3" name="Picture 192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94" name="Picture 193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 rot="10800000">
              <a:off x="4483628" y="2683900"/>
              <a:ext cx="659851" cy="324295"/>
              <a:chOff x="8793279" y="2898521"/>
              <a:chExt cx="884121" cy="391078"/>
            </a:xfrm>
          </p:grpSpPr>
          <p:sp>
            <p:nvSpPr>
              <p:cNvPr id="186" name="Oval 185"/>
              <p:cNvSpPr/>
              <p:nvPr/>
            </p:nvSpPr>
            <p:spPr>
              <a:xfrm flipH="1">
                <a:off x="8793279" y="2898521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7" name="Picture 186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88" name="Picture 187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17" name="Group 116"/>
            <p:cNvGrpSpPr/>
            <p:nvPr/>
          </p:nvGrpSpPr>
          <p:grpSpPr>
            <a:xfrm rot="10800000">
              <a:off x="4920978" y="3156631"/>
              <a:ext cx="659851" cy="324295"/>
              <a:chOff x="8793279" y="2950885"/>
              <a:chExt cx="884121" cy="391078"/>
            </a:xfrm>
          </p:grpSpPr>
          <p:sp>
            <p:nvSpPr>
              <p:cNvPr id="183" name="Oval 182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4" name="Picture 183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85" name="Picture 184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/>
            <p:nvPr/>
          </p:nvGrpSpPr>
          <p:grpSpPr>
            <a:xfrm rot="10800000">
              <a:off x="4962668" y="2285714"/>
              <a:ext cx="659851" cy="324295"/>
              <a:chOff x="8793279" y="2950885"/>
              <a:chExt cx="884121" cy="391078"/>
            </a:xfrm>
          </p:grpSpPr>
          <p:sp>
            <p:nvSpPr>
              <p:cNvPr id="177" name="Oval 176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8" name="Picture 177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79" name="Picture 178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20" name="Group 119"/>
            <p:cNvGrpSpPr/>
            <p:nvPr/>
          </p:nvGrpSpPr>
          <p:grpSpPr>
            <a:xfrm rot="10800000">
              <a:off x="5410201" y="3525444"/>
              <a:ext cx="659851" cy="324295"/>
              <a:chOff x="8793279" y="2950885"/>
              <a:chExt cx="884121" cy="391078"/>
            </a:xfrm>
          </p:grpSpPr>
          <p:sp>
            <p:nvSpPr>
              <p:cNvPr id="164" name="Oval 163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0" name="Picture 169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71" name="Picture 170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21" name="Group 120"/>
            <p:cNvGrpSpPr/>
            <p:nvPr/>
          </p:nvGrpSpPr>
          <p:grpSpPr>
            <a:xfrm rot="10800000">
              <a:off x="4630861" y="1837101"/>
              <a:ext cx="659851" cy="324295"/>
              <a:chOff x="8793279" y="2950885"/>
              <a:chExt cx="884121" cy="391078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160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62" name="Picture 161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28" name="Group 127"/>
            <p:cNvGrpSpPr/>
            <p:nvPr/>
          </p:nvGrpSpPr>
          <p:grpSpPr>
            <a:xfrm rot="10800000">
              <a:off x="4648200" y="1275905"/>
              <a:ext cx="659851" cy="324295"/>
              <a:chOff x="8793279" y="2950885"/>
              <a:chExt cx="884121" cy="391078"/>
            </a:xfrm>
          </p:grpSpPr>
          <p:sp>
            <p:nvSpPr>
              <p:cNvPr id="154" name="Oval 153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58" name="Picture 157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30" name="Group 129"/>
            <p:cNvGrpSpPr/>
            <p:nvPr/>
          </p:nvGrpSpPr>
          <p:grpSpPr>
            <a:xfrm rot="10800000">
              <a:off x="4041555" y="1014518"/>
              <a:ext cx="659851" cy="324295"/>
              <a:chOff x="8793279" y="2950885"/>
              <a:chExt cx="884121" cy="391078"/>
            </a:xfrm>
          </p:grpSpPr>
          <p:sp>
            <p:nvSpPr>
              <p:cNvPr id="150" name="Oval 149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2" name="Picture 151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53" name="Picture 152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31" name="Group 130"/>
            <p:cNvGrpSpPr/>
            <p:nvPr/>
          </p:nvGrpSpPr>
          <p:grpSpPr>
            <a:xfrm rot="10800000">
              <a:off x="4597283" y="568878"/>
              <a:ext cx="659851" cy="324295"/>
              <a:chOff x="8793279" y="2950885"/>
              <a:chExt cx="884121" cy="391078"/>
            </a:xfrm>
          </p:grpSpPr>
          <p:sp>
            <p:nvSpPr>
              <p:cNvPr id="136" name="Oval 135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48" name="Picture 147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32" name="Group 131"/>
            <p:cNvGrpSpPr/>
            <p:nvPr/>
          </p:nvGrpSpPr>
          <p:grpSpPr>
            <a:xfrm rot="10800000">
              <a:off x="3638296" y="550300"/>
              <a:ext cx="716662" cy="324295"/>
              <a:chOff x="8717159" y="2895007"/>
              <a:chExt cx="960241" cy="391078"/>
            </a:xfrm>
          </p:grpSpPr>
          <p:sp>
            <p:nvSpPr>
              <p:cNvPr id="133" name="Oval 132"/>
              <p:cNvSpPr/>
              <p:nvPr/>
            </p:nvSpPr>
            <p:spPr>
              <a:xfrm flipH="1">
                <a:off x="8717159" y="2895007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133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35" name="Picture 134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sp>
          <p:nvSpPr>
            <p:cNvPr id="112" name="TextBox 111"/>
            <p:cNvSpPr txBox="1"/>
            <p:nvPr/>
          </p:nvSpPr>
          <p:spPr>
            <a:xfrm>
              <a:off x="3816780" y="609600"/>
              <a:ext cx="1298582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ডাই-ইলেকট্রিক</a:t>
              </a:r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01" name="Group 200"/>
            <p:cNvGrpSpPr/>
            <p:nvPr/>
          </p:nvGrpSpPr>
          <p:grpSpPr>
            <a:xfrm rot="10800000">
              <a:off x="5068492" y="934393"/>
              <a:ext cx="659851" cy="324295"/>
              <a:chOff x="8793279" y="2950885"/>
              <a:chExt cx="884121" cy="391078"/>
            </a:xfrm>
          </p:grpSpPr>
          <p:sp>
            <p:nvSpPr>
              <p:cNvPr id="234" name="Oval 233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5" name="Picture 234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236" name="Picture 235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202" name="Group 201"/>
            <p:cNvGrpSpPr/>
            <p:nvPr/>
          </p:nvGrpSpPr>
          <p:grpSpPr>
            <a:xfrm rot="10800000">
              <a:off x="5334007" y="1996736"/>
              <a:ext cx="773553" cy="324295"/>
              <a:chOff x="8640931" y="2950885"/>
              <a:chExt cx="1036469" cy="391078"/>
            </a:xfrm>
          </p:grpSpPr>
          <p:sp>
            <p:nvSpPr>
              <p:cNvPr id="231" name="Oval 230"/>
              <p:cNvSpPr/>
              <p:nvPr/>
            </p:nvSpPr>
            <p:spPr>
              <a:xfrm flipH="1">
                <a:off x="8640931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2" name="Picture 231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233" name="Picture 232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203" name="Group 202"/>
            <p:cNvGrpSpPr/>
            <p:nvPr/>
          </p:nvGrpSpPr>
          <p:grpSpPr>
            <a:xfrm rot="10800000">
              <a:off x="5410200" y="2758418"/>
              <a:ext cx="659851" cy="324295"/>
              <a:chOff x="8793279" y="2950885"/>
              <a:chExt cx="884121" cy="391078"/>
            </a:xfrm>
          </p:grpSpPr>
          <p:sp>
            <p:nvSpPr>
              <p:cNvPr id="228" name="Oval 227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9" name="Picture 228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230" name="Picture 229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208" name="Group 207"/>
            <p:cNvGrpSpPr/>
            <p:nvPr/>
          </p:nvGrpSpPr>
          <p:grpSpPr>
            <a:xfrm rot="10800000">
              <a:off x="5334000" y="1378146"/>
              <a:ext cx="659851" cy="324295"/>
              <a:chOff x="8793279" y="2950885"/>
              <a:chExt cx="884121" cy="391078"/>
            </a:xfrm>
          </p:grpSpPr>
          <p:sp>
            <p:nvSpPr>
              <p:cNvPr id="213" name="Oval 212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4" name="Picture 213" descr="n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215" name="Picture 214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</p:grpSp>
      <p:sp>
        <p:nvSpPr>
          <p:cNvPr id="297" name="Rectangle 296"/>
          <p:cNvSpPr/>
          <p:nvPr/>
        </p:nvSpPr>
        <p:spPr>
          <a:xfrm>
            <a:off x="1030622" y="5908041"/>
            <a:ext cx="7162799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পাতদ্বয়ের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 ডাই-ইলেকট্রিক ব্যবহার করলে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9 0.00578 C 0.00521 0.00832 -0.01423 0.01017 -0.03646 0.01017 C -0.0408 -0.04786 -0.03385 -0.10543 -0.03316 -0.16324 C -0.03264 -0.19907 -0.03316 -0.23514 -0.03316 -0.27098 C -0.03212 -0.27306 -0.03194 -0.27746 -0.03003 -0.27746 C 0.01962 -0.27977 0.06945 -0.27537 0.1191 -0.27537 " pathEditMode="relative" rAng="0" ptsTypes="fffffA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140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093 C -0.06909 0.00185 -0.03246 0.00115 -0.10295 0.00115 C -0.1052 -0.02058 -0.10833 -0.03977 -0.10295 -0.0622 C -0.10173 -0.09919 -0.09947 -0.12902 -0.09809 -0.16578 C -0.09878 -0.18474 -0.10138 -0.2037 -0.10138 -0.22289 C -0.10138 -0.24185 -0.09982 -0.26104 -0.09982 -0.28 C -0.09322 -0.28833 -0.09618 -0.28625 -0.08072 -0.28625 C -0.03628 -0.28625 0.00799 -0.28208 0.05261 -0.28208 C 0.05712 -0.36833 0.05747 -0.45318 0.05747 -0.53989 " pathEditMode="relative" rAng="0" ptsTypes="ffffffffA">
                                      <p:cBhvr>
                                        <p:cTn id="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68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205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393 C -0.05781 0.00485 -0.13923 0.01341 -0.20087 0.00185 C -0.19982 -0.04301 -0.19531 -0.08879 -0.20087 -0.13341 C -0.19965 -0.17318 -0.19826 -0.21411 -0.19618 -0.25388 C -0.19566 -0.2622 -0.19305 -0.27052 -0.19305 -0.27931 C -0.1592 -0.29388 -0.19479 -0.27931 -0.09774 -0.27931 C -0.0776 -0.27931 -0.04757 -0.25827 -0.0375 -0.28139 C -0.02048 -0.32023 -0.0375 -0.37156 -0.0375 -0.41665 " pathEditMode="relative" rAng="0" ptsTypes="fffffffA">
                                      <p:cBhvr>
                                        <p:cTn id="40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-20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69 C 0.05677 -0.00462 0.02083 -0.00277 0.10868 -0.00277 C 0.11545 0.07122 0.10747 -0.02242 0.10868 0.17688 C 0.10886 0.20648 0.11181 0.26567 0.11181 0.26567 C 0.10851 0.35284 0.10868 0.32185 0.10868 0.35862 " pathEditMode="relative" ptsTypes="ffffA">
                                      <p:cBhvr>
                                        <p:cTn id="7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24855E-7 C 0.02535 9.24855E-7 0.05087 9.24855E-7 0.07621 9.24855E-7 C 0.07621 0.10844 0.07621 0.21711 0.07621 0.32555 " pathEditMode="relative" ptsTypes="ffA">
                                      <p:cBhvr>
                                        <p:cTn id="8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9 0.00139 C 0.05625 -0.01063 0.09913 -0.003 0.12048 -0.003 C 0.12118 0.04139 0.11649 0.0659 0.12517 0.10058 C 0.12152 0.19099 0.12222 0.1563 0.12361 0.31006 C 0.12274 0.33226 0.12048 0.35538 0.12048 0.37758 " pathEditMode="relative" ptsTypes="ffffA">
                                      <p:cBhvr>
                                        <p:cTn id="8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91" grpId="0" animBg="1"/>
      <p:bldP spid="147" grpId="0" animBg="1"/>
      <p:bldP spid="176" grpId="0" animBg="1"/>
      <p:bldP spid="92" grpId="0" animBg="1"/>
      <p:bldP spid="2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507023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কার্যনীতি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84625" y="457200"/>
            <a:ext cx="3527474" cy="3501018"/>
            <a:chOff x="2984625" y="457200"/>
            <a:chExt cx="3527474" cy="3501018"/>
          </a:xfrm>
        </p:grpSpPr>
        <p:grpSp>
          <p:nvGrpSpPr>
            <p:cNvPr id="6" name="Group 5"/>
            <p:cNvGrpSpPr/>
            <p:nvPr/>
          </p:nvGrpSpPr>
          <p:grpSpPr>
            <a:xfrm>
              <a:off x="3352799" y="457200"/>
              <a:ext cx="1893396" cy="2518104"/>
              <a:chOff x="3352799" y="457200"/>
              <a:chExt cx="1893396" cy="2518104"/>
            </a:xfrm>
          </p:grpSpPr>
          <p:grpSp>
            <p:nvGrpSpPr>
              <p:cNvPr id="256" name="Group 255"/>
              <p:cNvGrpSpPr/>
              <p:nvPr/>
            </p:nvGrpSpPr>
            <p:grpSpPr>
              <a:xfrm rot="10800000">
                <a:off x="4260526" y="2670113"/>
                <a:ext cx="565285" cy="305191"/>
                <a:chOff x="8793279" y="2950885"/>
                <a:chExt cx="884121" cy="391078"/>
              </a:xfrm>
            </p:grpSpPr>
            <p:sp>
              <p:nvSpPr>
                <p:cNvPr id="273" name="Oval 272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4" name="Picture 273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75" name="Picture 274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50" name="Group 249"/>
              <p:cNvGrpSpPr/>
              <p:nvPr/>
            </p:nvGrpSpPr>
            <p:grpSpPr>
              <a:xfrm rot="10800000">
                <a:off x="3640012" y="948476"/>
                <a:ext cx="566143" cy="268374"/>
                <a:chOff x="8793279" y="2950885"/>
                <a:chExt cx="884121" cy="391078"/>
              </a:xfrm>
            </p:grpSpPr>
            <p:sp>
              <p:nvSpPr>
                <p:cNvPr id="291" name="Oval 290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2" name="Picture 291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93" name="Picture 292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55" name="Group 254"/>
              <p:cNvGrpSpPr/>
              <p:nvPr/>
            </p:nvGrpSpPr>
            <p:grpSpPr>
              <a:xfrm rot="10800000">
                <a:off x="4540973" y="981383"/>
                <a:ext cx="564427" cy="314017"/>
                <a:chOff x="8793279" y="2950885"/>
                <a:chExt cx="884121" cy="391078"/>
              </a:xfrm>
            </p:grpSpPr>
            <p:sp>
              <p:nvSpPr>
                <p:cNvPr id="276" name="Oval 275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7" name="Picture 276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78" name="Picture 277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49" name="Group 248"/>
              <p:cNvGrpSpPr/>
              <p:nvPr/>
            </p:nvGrpSpPr>
            <p:grpSpPr>
              <a:xfrm rot="10800000">
                <a:off x="4661738" y="2289391"/>
                <a:ext cx="584457" cy="287633"/>
                <a:chOff x="8793279" y="2950885"/>
                <a:chExt cx="884121" cy="391078"/>
              </a:xfrm>
            </p:grpSpPr>
            <p:sp>
              <p:nvSpPr>
                <p:cNvPr id="294" name="Oval 293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5" name="Picture 294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96" name="Picture 295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57" name="Group 256"/>
              <p:cNvGrpSpPr/>
              <p:nvPr/>
            </p:nvGrpSpPr>
            <p:grpSpPr>
              <a:xfrm rot="10800000">
                <a:off x="3352799" y="457200"/>
                <a:ext cx="571314" cy="255747"/>
                <a:chOff x="8869849" y="3031710"/>
                <a:chExt cx="1142629" cy="391078"/>
              </a:xfrm>
            </p:grpSpPr>
            <p:sp>
              <p:nvSpPr>
                <p:cNvPr id="270" name="Oval 269"/>
                <p:cNvSpPr/>
                <p:nvPr/>
              </p:nvSpPr>
              <p:spPr>
                <a:xfrm flipH="1">
                  <a:off x="9128357" y="3031710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1" name="Picture 270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72" name="Picture 271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</p:grpSp>
        <p:sp>
          <p:nvSpPr>
            <p:cNvPr id="172" name="Cube 171"/>
            <p:cNvSpPr/>
            <p:nvPr/>
          </p:nvSpPr>
          <p:spPr>
            <a:xfrm flipH="1">
              <a:off x="5369099" y="533400"/>
              <a:ext cx="1143000" cy="3301425"/>
            </a:xfrm>
            <a:prstGeom prst="cube">
              <a:avLst>
                <a:gd name="adj" fmla="val 8479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ube 172"/>
            <p:cNvSpPr/>
            <p:nvPr/>
          </p:nvSpPr>
          <p:spPr>
            <a:xfrm flipH="1">
              <a:off x="2984625" y="457200"/>
              <a:ext cx="1366352" cy="3501018"/>
            </a:xfrm>
            <a:prstGeom prst="cube">
              <a:avLst>
                <a:gd name="adj" fmla="val 8733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3040424" y="762000"/>
              <a:ext cx="1226776" cy="3048000"/>
              <a:chOff x="2971800" y="1249679"/>
              <a:chExt cx="1204092" cy="3048000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971800" y="1249679"/>
                <a:ext cx="762000" cy="2557252"/>
                <a:chOff x="1524000" y="807175"/>
                <a:chExt cx="762000" cy="2586175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524000" y="807175"/>
                  <a:ext cx="306600" cy="2123804"/>
                  <a:chOff x="6324601" y="770723"/>
                  <a:chExt cx="306600" cy="2123804"/>
                </a:xfrm>
              </p:grpSpPr>
              <p:pic>
                <p:nvPicPr>
                  <p:cNvPr id="23" name="Picture 22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41556" y="770723"/>
                    <a:ext cx="289645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24601" y="1078970"/>
                    <a:ext cx="289645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24601" y="1464279"/>
                    <a:ext cx="289645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24601" y="1849588"/>
                    <a:ext cx="289645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24601" y="2234897"/>
                    <a:ext cx="289645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24601" y="2620207"/>
                    <a:ext cx="289645" cy="27432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1980183" y="1188720"/>
                  <a:ext cx="305817" cy="2204630"/>
                  <a:chOff x="6308429" y="1295400"/>
                  <a:chExt cx="305817" cy="2204630"/>
                </a:xfrm>
              </p:grpSpPr>
              <p:pic>
                <p:nvPicPr>
                  <p:cNvPr id="82" name="Picture 81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24601" y="1295400"/>
                    <a:ext cx="289645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82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24601" y="1690446"/>
                    <a:ext cx="289645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24601" y="2085492"/>
                    <a:ext cx="289645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24601" y="2480538"/>
                    <a:ext cx="289645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24601" y="2840401"/>
                    <a:ext cx="289645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 descr="nn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6308429" y="3225710"/>
                    <a:ext cx="289645" cy="27432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4" name="Group 113"/>
              <p:cNvGrpSpPr/>
              <p:nvPr/>
            </p:nvGrpSpPr>
            <p:grpSpPr>
              <a:xfrm>
                <a:off x="3886200" y="2087593"/>
                <a:ext cx="289692" cy="2210086"/>
                <a:chOff x="6324601" y="1996234"/>
                <a:chExt cx="289692" cy="1987212"/>
              </a:xfrm>
            </p:grpSpPr>
            <p:pic>
              <p:nvPicPr>
                <p:cNvPr id="122" name="Picture 121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48" y="1996234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123" name="Picture 122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2270298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124" name="Picture 123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2612875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125" name="Picture 124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3023969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126" name="Picture 125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3366548"/>
                  <a:ext cx="289645" cy="274320"/>
                </a:xfrm>
                <a:prstGeom prst="rect">
                  <a:avLst/>
                </a:prstGeom>
              </p:spPr>
            </p:pic>
            <p:pic>
              <p:nvPicPr>
                <p:cNvPr id="127" name="Picture 126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324601" y="3709126"/>
                  <a:ext cx="289645" cy="2743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5" name="Group 144"/>
            <p:cNvGrpSpPr/>
            <p:nvPr/>
          </p:nvGrpSpPr>
          <p:grpSpPr>
            <a:xfrm>
              <a:off x="5314219" y="609600"/>
              <a:ext cx="1086571" cy="3047524"/>
              <a:chOff x="4839433" y="762476"/>
              <a:chExt cx="954210" cy="3047524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4839433" y="762476"/>
                <a:ext cx="636993" cy="2632976"/>
                <a:chOff x="6046101" y="787524"/>
                <a:chExt cx="636993" cy="2355872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6046101" y="787524"/>
                  <a:ext cx="302405" cy="2046586"/>
                  <a:chOff x="7612051" y="340060"/>
                  <a:chExt cx="302405" cy="2046586"/>
                </a:xfrm>
              </p:grpSpPr>
              <p:pic>
                <p:nvPicPr>
                  <p:cNvPr id="37" name="Picture 36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614336" y="1430521"/>
                    <a:ext cx="285036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612051" y="1785893"/>
                    <a:ext cx="285036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612051" y="2112326"/>
                    <a:ext cx="285036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629420" y="1117502"/>
                    <a:ext cx="285036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618027" y="340060"/>
                    <a:ext cx="285036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624220" y="753402"/>
                    <a:ext cx="285036" cy="27432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6380693" y="1126402"/>
                  <a:ext cx="302401" cy="2016994"/>
                  <a:chOff x="7523693" y="667624"/>
                  <a:chExt cx="302401" cy="2016994"/>
                </a:xfrm>
              </p:grpSpPr>
              <p:pic>
                <p:nvPicPr>
                  <p:cNvPr id="95" name="Picture 94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523693" y="1349429"/>
                    <a:ext cx="285036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523693" y="1690331"/>
                    <a:ext cx="285036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523693" y="2032831"/>
                    <a:ext cx="285036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541058" y="2410298"/>
                    <a:ext cx="285036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99" name="Picture 98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541058" y="667624"/>
                    <a:ext cx="285036" cy="274320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 descr="Charge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523693" y="1008526"/>
                    <a:ext cx="285036" cy="27432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5562588" y="1440234"/>
                <a:ext cx="231055" cy="2369766"/>
                <a:chOff x="7467600" y="1189005"/>
                <a:chExt cx="292280" cy="2081127"/>
              </a:xfrm>
            </p:grpSpPr>
            <p:pic>
              <p:nvPicPr>
                <p:cNvPr id="137" name="Picture 136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474832" y="1523599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138" name="Picture 137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474832" y="1925111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139" name="Picture 138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474844" y="2259706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140" name="Picture 139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474832" y="2667863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141" name="Picture 140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474832" y="2995812"/>
                  <a:ext cx="285036" cy="274320"/>
                </a:xfrm>
                <a:prstGeom prst="rect">
                  <a:avLst/>
                </a:prstGeom>
              </p:spPr>
            </p:pic>
            <p:pic>
              <p:nvPicPr>
                <p:cNvPr id="142" name="Picture 141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467600" y="1189005"/>
                  <a:ext cx="285036" cy="274320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3267069" y="1974218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n w="0"/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069" y="1974218"/>
                  <a:ext cx="3856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2063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Rectangle 174"/>
                <p:cNvSpPr/>
                <p:nvPr/>
              </p:nvSpPr>
              <p:spPr>
                <a:xfrm>
                  <a:off x="5852330" y="1828800"/>
                  <a:ext cx="3960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n w="0"/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5" name="Rectangle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330" y="1828800"/>
                  <a:ext cx="39607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153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3855339" y="513904"/>
              <a:ext cx="2469264" cy="3355395"/>
              <a:chOff x="3638296" y="550300"/>
              <a:chExt cx="2469264" cy="3355395"/>
            </a:xfrm>
          </p:grpSpPr>
          <p:grpSp>
            <p:nvGrpSpPr>
              <p:cNvPr id="115" name="Group 114"/>
              <p:cNvGrpSpPr/>
              <p:nvPr/>
            </p:nvGrpSpPr>
            <p:grpSpPr>
              <a:xfrm rot="10800000">
                <a:off x="4185079" y="3131620"/>
                <a:ext cx="659851" cy="324295"/>
                <a:chOff x="8793279" y="2950885"/>
                <a:chExt cx="884121" cy="391078"/>
              </a:xfrm>
            </p:grpSpPr>
            <p:sp>
              <p:nvSpPr>
                <p:cNvPr id="189" name="Oval 188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0" name="Picture 189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91" name="Picture 190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9" name="Group 208"/>
              <p:cNvGrpSpPr/>
              <p:nvPr/>
            </p:nvGrpSpPr>
            <p:grpSpPr>
              <a:xfrm rot="10800000">
                <a:off x="4119601" y="1518116"/>
                <a:ext cx="659851" cy="324295"/>
                <a:chOff x="8793279" y="2950885"/>
                <a:chExt cx="884121" cy="391078"/>
              </a:xfrm>
            </p:grpSpPr>
            <p:sp>
              <p:nvSpPr>
                <p:cNvPr id="210" name="Oval 209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1" name="Picture 210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12" name="Picture 211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 rot="10800000">
                <a:off x="4114804" y="2093798"/>
                <a:ext cx="697357" cy="334486"/>
                <a:chOff x="8743025" y="3047510"/>
                <a:chExt cx="934375" cy="403368"/>
              </a:xfrm>
            </p:grpSpPr>
            <p:sp>
              <p:nvSpPr>
                <p:cNvPr id="180" name="Oval 179"/>
                <p:cNvSpPr/>
                <p:nvPr/>
              </p:nvSpPr>
              <p:spPr>
                <a:xfrm flipH="1">
                  <a:off x="8743025" y="3059800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1" name="Picture 180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82" name="Picture 181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13" name="Group 112"/>
              <p:cNvGrpSpPr/>
              <p:nvPr/>
            </p:nvGrpSpPr>
            <p:grpSpPr>
              <a:xfrm rot="10800000">
                <a:off x="4495801" y="3581400"/>
                <a:ext cx="659851" cy="324295"/>
                <a:chOff x="8793279" y="2950885"/>
                <a:chExt cx="884121" cy="391078"/>
              </a:xfrm>
            </p:grpSpPr>
            <p:sp>
              <p:nvSpPr>
                <p:cNvPr id="192" name="Oval 191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3" name="Picture 192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94" name="Picture 193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 rot="10800000">
                <a:off x="4483628" y="2683900"/>
                <a:ext cx="659851" cy="324295"/>
                <a:chOff x="8793279" y="2898521"/>
                <a:chExt cx="884121" cy="391078"/>
              </a:xfrm>
            </p:grpSpPr>
            <p:sp>
              <p:nvSpPr>
                <p:cNvPr id="186" name="Oval 185"/>
                <p:cNvSpPr/>
                <p:nvPr/>
              </p:nvSpPr>
              <p:spPr>
                <a:xfrm flipH="1">
                  <a:off x="8793279" y="2898521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7" name="Picture 186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88" name="Picture 187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 rot="10800000">
                <a:off x="4920978" y="3156631"/>
                <a:ext cx="659851" cy="324295"/>
                <a:chOff x="8793279" y="2950885"/>
                <a:chExt cx="884121" cy="391078"/>
              </a:xfrm>
            </p:grpSpPr>
            <p:sp>
              <p:nvSpPr>
                <p:cNvPr id="183" name="Oval 182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4" name="Picture 183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85" name="Picture 184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 rot="10800000">
                <a:off x="4962668" y="2285714"/>
                <a:ext cx="659851" cy="324295"/>
                <a:chOff x="8793279" y="2950885"/>
                <a:chExt cx="884121" cy="391078"/>
              </a:xfrm>
            </p:grpSpPr>
            <p:sp>
              <p:nvSpPr>
                <p:cNvPr id="177" name="Oval 176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8" name="Picture 177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79" name="Picture 178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20" name="Group 119"/>
              <p:cNvGrpSpPr/>
              <p:nvPr/>
            </p:nvGrpSpPr>
            <p:grpSpPr>
              <a:xfrm rot="10800000">
                <a:off x="5410201" y="3525444"/>
                <a:ext cx="659851" cy="324295"/>
                <a:chOff x="8793279" y="2950885"/>
                <a:chExt cx="884121" cy="391078"/>
              </a:xfrm>
            </p:grpSpPr>
            <p:sp>
              <p:nvSpPr>
                <p:cNvPr id="164" name="Oval 163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0" name="Picture 169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71" name="Picture 170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21" name="Group 120"/>
              <p:cNvGrpSpPr/>
              <p:nvPr/>
            </p:nvGrpSpPr>
            <p:grpSpPr>
              <a:xfrm rot="10800000">
                <a:off x="4630861" y="1837101"/>
                <a:ext cx="659851" cy="324295"/>
                <a:chOff x="8793279" y="2950885"/>
                <a:chExt cx="884121" cy="391078"/>
              </a:xfrm>
            </p:grpSpPr>
            <p:sp>
              <p:nvSpPr>
                <p:cNvPr id="159" name="Oval 158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1" name="Picture 160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62" name="Picture 161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28" name="Group 127"/>
              <p:cNvGrpSpPr/>
              <p:nvPr/>
            </p:nvGrpSpPr>
            <p:grpSpPr>
              <a:xfrm rot="10800000">
                <a:off x="4648200" y="1275905"/>
                <a:ext cx="659851" cy="324295"/>
                <a:chOff x="8793279" y="2950885"/>
                <a:chExt cx="884121" cy="391078"/>
              </a:xfrm>
            </p:grpSpPr>
            <p:sp>
              <p:nvSpPr>
                <p:cNvPr id="154" name="Oval 153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5" name="Picture 154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58" name="Picture 157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30" name="Group 129"/>
              <p:cNvGrpSpPr/>
              <p:nvPr/>
            </p:nvGrpSpPr>
            <p:grpSpPr>
              <a:xfrm rot="10800000">
                <a:off x="4041555" y="1014518"/>
                <a:ext cx="659851" cy="324295"/>
                <a:chOff x="8793279" y="2950885"/>
                <a:chExt cx="884121" cy="391078"/>
              </a:xfrm>
            </p:grpSpPr>
            <p:sp>
              <p:nvSpPr>
                <p:cNvPr id="150" name="Oval 149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2" name="Picture 151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53" name="Picture 152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31" name="Group 130"/>
              <p:cNvGrpSpPr/>
              <p:nvPr/>
            </p:nvGrpSpPr>
            <p:grpSpPr>
              <a:xfrm rot="10800000">
                <a:off x="4597283" y="568878"/>
                <a:ext cx="659851" cy="324295"/>
                <a:chOff x="8793279" y="2950885"/>
                <a:chExt cx="884121" cy="391078"/>
              </a:xfrm>
            </p:grpSpPr>
            <p:sp>
              <p:nvSpPr>
                <p:cNvPr id="136" name="Oval 135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4" name="Picture 143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48" name="Picture 147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Group 131"/>
              <p:cNvGrpSpPr/>
              <p:nvPr/>
            </p:nvGrpSpPr>
            <p:grpSpPr>
              <a:xfrm rot="10800000">
                <a:off x="3638296" y="550300"/>
                <a:ext cx="716662" cy="324295"/>
                <a:chOff x="8717159" y="2895007"/>
                <a:chExt cx="960241" cy="391078"/>
              </a:xfrm>
            </p:grpSpPr>
            <p:sp>
              <p:nvSpPr>
                <p:cNvPr id="133" name="Oval 132"/>
                <p:cNvSpPr/>
                <p:nvPr/>
              </p:nvSpPr>
              <p:spPr>
                <a:xfrm flipH="1">
                  <a:off x="8717159" y="2895007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4" name="Picture 133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135" name="Picture 134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sp>
            <p:nvSpPr>
              <p:cNvPr id="112" name="TextBox 111"/>
              <p:cNvSpPr txBox="1"/>
              <p:nvPr/>
            </p:nvSpPr>
            <p:spPr>
              <a:xfrm>
                <a:off x="3816780" y="609600"/>
                <a:ext cx="1298582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ডাই-ইলেকট্রিক</a:t>
                </a:r>
                <a:r>
                  <a:rPr lang="en-US" sz="1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 rot="10800000">
                <a:off x="5068492" y="934393"/>
                <a:ext cx="659851" cy="324295"/>
                <a:chOff x="8793279" y="2950885"/>
                <a:chExt cx="884121" cy="391078"/>
              </a:xfrm>
            </p:grpSpPr>
            <p:sp>
              <p:nvSpPr>
                <p:cNvPr id="234" name="Oval 233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5" name="Picture 234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36" name="Picture 235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2" name="Group 201"/>
              <p:cNvGrpSpPr/>
              <p:nvPr/>
            </p:nvGrpSpPr>
            <p:grpSpPr>
              <a:xfrm rot="10800000">
                <a:off x="5334007" y="1996736"/>
                <a:ext cx="773553" cy="324295"/>
                <a:chOff x="8640931" y="2950885"/>
                <a:chExt cx="1036469" cy="391078"/>
              </a:xfrm>
            </p:grpSpPr>
            <p:sp>
              <p:nvSpPr>
                <p:cNvPr id="231" name="Oval 230"/>
                <p:cNvSpPr/>
                <p:nvPr/>
              </p:nvSpPr>
              <p:spPr>
                <a:xfrm flipH="1">
                  <a:off x="8640931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2" name="Picture 231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33" name="Picture 232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3" name="Group 202"/>
              <p:cNvGrpSpPr/>
              <p:nvPr/>
            </p:nvGrpSpPr>
            <p:grpSpPr>
              <a:xfrm rot="10800000">
                <a:off x="5410200" y="2758418"/>
                <a:ext cx="659851" cy="324295"/>
                <a:chOff x="8793279" y="2950885"/>
                <a:chExt cx="884121" cy="391078"/>
              </a:xfrm>
            </p:grpSpPr>
            <p:sp>
              <p:nvSpPr>
                <p:cNvPr id="228" name="Oval 227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9" name="Picture 228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30" name="Picture 229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/>
              <p:cNvGrpSpPr/>
              <p:nvPr/>
            </p:nvGrpSpPr>
            <p:grpSpPr>
              <a:xfrm rot="10800000">
                <a:off x="5334000" y="1378146"/>
                <a:ext cx="659851" cy="324295"/>
                <a:chOff x="8793279" y="2950885"/>
                <a:chExt cx="884121" cy="391078"/>
              </a:xfrm>
            </p:grpSpPr>
            <p:sp>
              <p:nvSpPr>
                <p:cNvPr id="213" name="Oval 212"/>
                <p:cNvSpPr/>
                <p:nvPr/>
              </p:nvSpPr>
              <p:spPr>
                <a:xfrm flipH="1">
                  <a:off x="8793279" y="2950885"/>
                  <a:ext cx="884121" cy="391078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4" name="Picture 213" descr="n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869849" y="3048000"/>
                  <a:ext cx="241408" cy="178806"/>
                </a:xfrm>
                <a:prstGeom prst="rect">
                  <a:avLst/>
                </a:prstGeom>
              </p:spPr>
            </p:pic>
            <p:pic>
              <p:nvPicPr>
                <p:cNvPr id="215" name="Picture 214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13805" y="3047510"/>
                  <a:ext cx="263595" cy="198397"/>
                </a:xfrm>
                <a:prstGeom prst="rect">
                  <a:avLst/>
                </a:prstGeom>
              </p:spPr>
            </p:pic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Rectangle 296"/>
              <p:cNvSpPr/>
              <p:nvPr/>
            </p:nvSpPr>
            <p:spPr>
              <a:xfrm>
                <a:off x="870977" y="5029200"/>
                <a:ext cx="7315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n w="0"/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bn-IN" sz="2800" dirty="0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তে ঋণাত্মক চার্জ এবং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bn-IN" sz="2800" dirty="0" smtClean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পাতে ধনাত্মক চার্জ অবস্থান করবে।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7" name="Rectangle 2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77" y="5029200"/>
                <a:ext cx="7315200" cy="6096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1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247961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717800"/>
            <a:ext cx="5008593" cy="800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ধারকের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কার্যনীতি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6346</TotalTime>
  <Words>1038</Words>
  <Application>Microsoft Office PowerPoint</Application>
  <PresentationFormat>On-screen Show (4:3)</PresentationFormat>
  <Paragraphs>148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659</cp:revision>
  <dcterms:created xsi:type="dcterms:W3CDTF">2006-08-16T00:00:00Z</dcterms:created>
  <dcterms:modified xsi:type="dcterms:W3CDTF">2021-03-22T00:53:23Z</dcterms:modified>
</cp:coreProperties>
</file>