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8" r:id="rId2"/>
    <p:sldId id="275" r:id="rId3"/>
    <p:sldId id="276" r:id="rId4"/>
    <p:sldId id="261" r:id="rId5"/>
    <p:sldId id="262" r:id="rId6"/>
    <p:sldId id="277" r:id="rId7"/>
    <p:sldId id="264" r:id="rId8"/>
    <p:sldId id="256" r:id="rId9"/>
    <p:sldId id="265" r:id="rId10"/>
    <p:sldId id="266" r:id="rId11"/>
    <p:sldId id="267" r:id="rId12"/>
    <p:sldId id="273" r:id="rId13"/>
    <p:sldId id="272" r:id="rId14"/>
    <p:sldId id="27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C28A7-7007-44CD-AB7A-2889F9F3ACE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81CB0A-660A-4173-8F3B-4AE11967C0AA}">
      <dgm:prSet custT="1"/>
      <dgm:spPr/>
      <dgm:t>
        <a:bodyPr/>
        <a:lstStyle/>
        <a:p>
          <a:pPr rtl="0"/>
          <a:r>
            <a:rPr lang="en-US" sz="5400" b="1" i="0" dirty="0" err="1"/>
            <a:t>নিচের</a:t>
          </a:r>
          <a:r>
            <a:rPr lang="en-US" sz="5400" b="1" i="0" dirty="0"/>
            <a:t> </a:t>
          </a:r>
          <a:r>
            <a:rPr lang="en-US" sz="5400" b="1" i="0" dirty="0" err="1"/>
            <a:t>ছবি</a:t>
          </a:r>
          <a:r>
            <a:rPr lang="en-US" sz="5400" b="1" i="0" dirty="0"/>
            <a:t> </a:t>
          </a:r>
          <a:r>
            <a:rPr lang="en-US" sz="5400" b="1" i="0" dirty="0" err="1"/>
            <a:t>গুলো</a:t>
          </a:r>
          <a:r>
            <a:rPr lang="en-US" sz="5400" b="1" i="0" dirty="0"/>
            <a:t> </a:t>
          </a:r>
          <a:r>
            <a:rPr lang="en-US" sz="5400" b="1" i="0" dirty="0" err="1"/>
            <a:t>লক্ষ্য</a:t>
          </a:r>
          <a:r>
            <a:rPr lang="en-US" sz="5400" b="1" i="0" dirty="0"/>
            <a:t> </a:t>
          </a:r>
          <a:r>
            <a:rPr lang="en-US" sz="5400" b="1" i="0" dirty="0" err="1"/>
            <a:t>কর</a:t>
          </a:r>
          <a:r>
            <a:rPr lang="en-US" sz="5400" b="1" i="0" dirty="0"/>
            <a:t> </a:t>
          </a:r>
          <a:endParaRPr lang="en-US" sz="5400" dirty="0"/>
        </a:p>
      </dgm:t>
    </dgm:pt>
    <dgm:pt modelId="{77E3D5E6-62A5-4109-B620-39D7AD416624}" type="parTrans" cxnId="{62CA5CF0-43FF-42BC-B11D-21CE9353DD1A}">
      <dgm:prSet/>
      <dgm:spPr/>
      <dgm:t>
        <a:bodyPr/>
        <a:lstStyle/>
        <a:p>
          <a:endParaRPr lang="en-US"/>
        </a:p>
      </dgm:t>
    </dgm:pt>
    <dgm:pt modelId="{8D604956-1512-4D25-A444-D3E02EA7E2EA}" type="sibTrans" cxnId="{62CA5CF0-43FF-42BC-B11D-21CE9353DD1A}">
      <dgm:prSet/>
      <dgm:spPr/>
      <dgm:t>
        <a:bodyPr/>
        <a:lstStyle/>
        <a:p>
          <a:endParaRPr lang="en-US"/>
        </a:p>
      </dgm:t>
    </dgm:pt>
    <dgm:pt modelId="{5671ED2F-83BC-4BE2-9FE7-41FED10788A7}" type="pres">
      <dgm:prSet presAssocID="{D7AC28A7-7007-44CD-AB7A-2889F9F3AC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2CFC5-73B9-45A9-8207-A17EA0502CD2}" type="pres">
      <dgm:prSet presAssocID="{4081CB0A-660A-4173-8F3B-4AE11967C0AA}" presName="linNode" presStyleCnt="0"/>
      <dgm:spPr/>
    </dgm:pt>
    <dgm:pt modelId="{89391E6E-897E-465A-8FCD-9BA179F3C598}" type="pres">
      <dgm:prSet presAssocID="{4081CB0A-660A-4173-8F3B-4AE11967C0AA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CFD0A-6DAD-4EDE-8FF3-C35FA10E37E4}" type="presOf" srcId="{D7AC28A7-7007-44CD-AB7A-2889F9F3ACED}" destId="{5671ED2F-83BC-4BE2-9FE7-41FED10788A7}" srcOrd="0" destOrd="0" presId="urn:microsoft.com/office/officeart/2005/8/layout/vList5"/>
    <dgm:cxn modelId="{625F85E3-2E6A-45C9-8500-F772E496E2EC}" type="presOf" srcId="{4081CB0A-660A-4173-8F3B-4AE11967C0AA}" destId="{89391E6E-897E-465A-8FCD-9BA179F3C598}" srcOrd="0" destOrd="0" presId="urn:microsoft.com/office/officeart/2005/8/layout/vList5"/>
    <dgm:cxn modelId="{62CA5CF0-43FF-42BC-B11D-21CE9353DD1A}" srcId="{D7AC28A7-7007-44CD-AB7A-2889F9F3ACED}" destId="{4081CB0A-660A-4173-8F3B-4AE11967C0AA}" srcOrd="0" destOrd="0" parTransId="{77E3D5E6-62A5-4109-B620-39D7AD416624}" sibTransId="{8D604956-1512-4D25-A444-D3E02EA7E2EA}"/>
    <dgm:cxn modelId="{68AD17A3-5FD7-4B32-A7C0-9D54ADB8357A}" type="presParOf" srcId="{5671ED2F-83BC-4BE2-9FE7-41FED10788A7}" destId="{E162CFC5-73B9-45A9-8207-A17EA0502CD2}" srcOrd="0" destOrd="0" presId="urn:microsoft.com/office/officeart/2005/8/layout/vList5"/>
    <dgm:cxn modelId="{E7A532DE-7885-420C-A149-627497ED3D94}" type="presParOf" srcId="{E162CFC5-73B9-45A9-8207-A17EA0502CD2}" destId="{89391E6E-897E-465A-8FCD-9BA179F3C5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91E6E-897E-465A-8FCD-9BA179F3C598}">
      <dsp:nvSpPr>
        <dsp:cNvPr id="0" name=""/>
        <dsp:cNvSpPr/>
      </dsp:nvSpPr>
      <dsp:spPr>
        <a:xfrm>
          <a:off x="4833" y="0"/>
          <a:ext cx="9896845" cy="1288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i="0" kern="1200" dirty="0" err="1"/>
            <a:t>নিচের</a:t>
          </a:r>
          <a:r>
            <a:rPr lang="en-US" sz="5400" b="1" i="0" kern="1200" dirty="0"/>
            <a:t> </a:t>
          </a:r>
          <a:r>
            <a:rPr lang="en-US" sz="5400" b="1" i="0" kern="1200" dirty="0" err="1"/>
            <a:t>ছবি</a:t>
          </a:r>
          <a:r>
            <a:rPr lang="en-US" sz="5400" b="1" i="0" kern="1200" dirty="0"/>
            <a:t> </a:t>
          </a:r>
          <a:r>
            <a:rPr lang="en-US" sz="5400" b="1" i="0" kern="1200" dirty="0" err="1"/>
            <a:t>গুলো</a:t>
          </a:r>
          <a:r>
            <a:rPr lang="en-US" sz="5400" b="1" i="0" kern="1200" dirty="0"/>
            <a:t> </a:t>
          </a:r>
          <a:r>
            <a:rPr lang="en-US" sz="5400" b="1" i="0" kern="1200" dirty="0" err="1"/>
            <a:t>লক্ষ্য</a:t>
          </a:r>
          <a:r>
            <a:rPr lang="en-US" sz="5400" b="1" i="0" kern="1200" dirty="0"/>
            <a:t> </a:t>
          </a:r>
          <a:r>
            <a:rPr lang="en-US" sz="5400" b="1" i="0" kern="1200" dirty="0" err="1"/>
            <a:t>কর</a:t>
          </a:r>
          <a:r>
            <a:rPr lang="en-US" sz="5400" b="1" i="0" kern="1200" dirty="0"/>
            <a:t> </a:t>
          </a:r>
          <a:endParaRPr lang="en-US" sz="5400" kern="1200" dirty="0"/>
        </a:p>
      </dsp:txBody>
      <dsp:txXfrm>
        <a:off x="67731" y="62898"/>
        <a:ext cx="9771049" cy="1162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95DF-BFC2-4716-9A3A-55DF3AC7DB4C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D234-DE5C-494E-A63B-F0F2E5216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0B45-5ACA-46FB-907C-047F518CA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2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1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6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4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2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8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1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71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7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9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3B70DA-CDDB-4CC0-83E4-054C34C59BF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0DE6962-9B89-46C7-8230-9260D8D1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79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8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2718244" y="527918"/>
            <a:ext cx="6984296" cy="170213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0591" y="-54622"/>
            <a:ext cx="10486358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19" y="198132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44" y="2833689"/>
            <a:ext cx="6473561" cy="4319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904"/>
            <a:ext cx="5436489" cy="4572000"/>
          </a:xfrm>
          <a:prstGeom prst="ellipse">
            <a:avLst/>
          </a:prstGeom>
          <a:solidFill>
            <a:srgbClr val="80C535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833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221673"/>
            <a:ext cx="9906000" cy="1440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1727" y="378906"/>
            <a:ext cx="967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</a:rPr>
              <a:t>ইন্দো-ইউরোপীয় ভাষা-পরিবারের আদি ভাষা বহু বিবর্তনের মধ্য দিয়ে বাংলা ভাষায় পরিণত হয়েছে ।  এই বিবর্তনে যেসব গুরত্বপূর্ণ স্তর বাংলা ভাষাকে অতিক্রম করতে হয়েছে, সেগুলো হলো ঃ-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529204" y="1551802"/>
            <a:ext cx="3214255" cy="5070764"/>
          </a:xfrm>
          <a:prstGeom prst="can">
            <a:avLst>
              <a:gd name="adj" fmla="val 15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835735" y="2507905"/>
            <a:ext cx="2673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আনুমানিক এক হাজার বছর আগে পূর্ব ভারতীয় প্রাকৃত ভাষা থেকে বাংলা ভাষার জন্ম হয়েছে । </a:t>
            </a:r>
            <a:r>
              <a:rPr lang="bn-IN" sz="2400" b="1" dirty="0" smtClean="0">
                <a:solidFill>
                  <a:schemeClr val="bg1"/>
                </a:solidFill>
              </a:rPr>
              <a:t>বাংলা ভাষার লিখিত রূপের প্রাচীনতম নিদর্শন ‘চর্যাপদ’ ।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43090" y="1662545"/>
            <a:ext cx="3541569" cy="5030873"/>
          </a:xfrm>
          <a:prstGeom prst="can">
            <a:avLst>
              <a:gd name="adj" fmla="val 87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10149" y="2111035"/>
            <a:ext cx="26964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ইন্দো - ইউরোপীয়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697406" y="2529907"/>
            <a:ext cx="244188" cy="50760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32662" y="3021191"/>
            <a:ext cx="22903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ইন্দো - ইরানীয়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641977" y="3392646"/>
            <a:ext cx="205659" cy="55502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79000" y="3825393"/>
            <a:ext cx="19976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ভারতীয় আর্য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25099" y="4351030"/>
            <a:ext cx="227733" cy="50043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256435" y="4882758"/>
            <a:ext cx="11252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প্রাকৃত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61884" y="5480726"/>
            <a:ext cx="285752" cy="4648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96685" y="5945536"/>
            <a:ext cx="11849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বাংলা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8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5400000">
            <a:off x="5289975" y="-4893118"/>
            <a:ext cx="1653616" cy="1192876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055" y="665018"/>
            <a:ext cx="1073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bg1"/>
                </a:solidFill>
              </a:rPr>
              <a:t>বাংলা ভাষার রয়েছে কালগত ও স্থানগত স্বাতন্ত্র্য । এক হাজার বছর আগেরকার ভাষা, পাঁচশো বছর আগেরকার ভাষা, এমনকি উনিশ শতকে প্রচলিত ভাষার সাথে বর্তমান কালের ভাষা আলাদা । আবার ভৌগোলিক এলাকাভেদে বাংলা ভাষার নানা বৈচিত্র্য লক্ষ করা যায় । </a:t>
            </a:r>
            <a:r>
              <a:rPr lang="bn-IN" b="1" dirty="0" smtClean="0">
                <a:solidFill>
                  <a:srgbClr val="FF0000"/>
                </a:solidFill>
              </a:rPr>
              <a:t>ভাষার এই আঞ্চলিক বৈচিত্র্যকে বলা হয় উপভাষা ।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 rot="5400000">
            <a:off x="5444836" y="-3394363"/>
            <a:ext cx="1302325" cy="1219200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055" y="2318634"/>
            <a:ext cx="1055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বাংলা ভাষার নিজস্ব লিপি রয়েছে। এই লিপির নাম বাংলা লিপি । বাংলা লিপিতে মূল বর্ণের সংখ্যা ৫০টি। এর মধ্যে স্বরবর্ণ – ১১টি এবং ব্যঞ্জনবর্ণ ৩৯টি ।</a:t>
            </a:r>
            <a:endParaRPr lang="en-GB" sz="2000" b="1" dirty="0"/>
          </a:p>
        </p:txBody>
      </p:sp>
      <p:sp>
        <p:nvSpPr>
          <p:cNvPr id="6" name="Can 5"/>
          <p:cNvSpPr/>
          <p:nvPr/>
        </p:nvSpPr>
        <p:spPr>
          <a:xfrm rot="5400000">
            <a:off x="5250874" y="-1759525"/>
            <a:ext cx="1690251" cy="121920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1055" y="3620960"/>
            <a:ext cx="10958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</a:rPr>
              <a:t>প্রায় আড়াই হাজার বছর আগে উপমহাদেশে ব্রাহ্মী লিপির জন্ম হয় । </a:t>
            </a:r>
            <a:r>
              <a:rPr lang="bn-IN" sz="2000" dirty="0" smtClean="0">
                <a:solidFill>
                  <a:srgbClr val="FFFF00"/>
                </a:solidFill>
              </a:rPr>
              <a:t>ব্রাহ্মী লিপির পূর্ব-ভারতীয় শাখা দশম শতক নাগাদ কুটিল লিপি নামে পরিচিতি লাভ করে । </a:t>
            </a:r>
            <a:r>
              <a:rPr lang="bn-IN" sz="2000" dirty="0" smtClean="0"/>
              <a:t>বাংলা লিপি এই কুটিল লিপির বিবর্তিত রূপ। </a:t>
            </a:r>
            <a:r>
              <a:rPr lang="bn-IN" sz="2000" dirty="0" smtClean="0">
                <a:solidFill>
                  <a:schemeClr val="bg1"/>
                </a:solidFill>
              </a:rPr>
              <a:t>অহমিয়া, বোড়ো, মণিপুরি প্রভৃতি ভাষাও বাংলা লিপিতে লেখা হয় । </a:t>
            </a:r>
            <a:r>
              <a:rPr lang="bn-IN" sz="2000" b="1" dirty="0" smtClean="0">
                <a:solidFill>
                  <a:srgbClr val="FF0000"/>
                </a:solidFill>
              </a:rPr>
              <a:t>সংস্কৃত এবং মৈথিলি ভাষা এক সময়ে এই লিপিতে লেখা হতো ।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11212"/>
            <a:ext cx="11762509" cy="1408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500255"/>
            <a:ext cx="112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</a:rPr>
              <a:t>বাংলাদেশের জীবনযাত্রার প্রায় সবক্ষেত্রে বাংলা ভাষা ব্যবহারের বিষয়টি সরকারিভাবে বাধ্যতামূলক । </a:t>
            </a:r>
            <a:r>
              <a:rPr lang="bn-IN" sz="2000" b="1" dirty="0" smtClean="0">
                <a:solidFill>
                  <a:srgbClr val="FF0000"/>
                </a:solidFill>
              </a:rPr>
              <a:t>এছাড়া ভারতের পশ্চিমবঙ্গ ও ত্রিপুরা প্রদেশের অন্যতম দাপ্তরিক ভাষা বাংলা ।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4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18652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</a:rPr>
              <a:t>একক কাজঃ</a:t>
            </a:r>
            <a:endParaRPr lang="en-GB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399309"/>
            <a:ext cx="2973532" cy="261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2" y="1399308"/>
            <a:ext cx="2687783" cy="2618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904509"/>
            <a:ext cx="1131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</a:rPr>
              <a:t>তোমার পাঠ্য বইয়ের ১ ও ২ নম্বর পৃষ্ঠা মনোযোগ দিয়ে ১০ বার পড় ।</a:t>
            </a:r>
            <a:endParaRPr lang="en-GB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8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8" y="322118"/>
            <a:ext cx="11873346" cy="6535882"/>
          </a:xfrm>
          <a:prstGeom prst="rect">
            <a:avLst/>
          </a:prstGeom>
          <a:gradFill>
            <a:gsLst>
              <a:gs pos="18574">
                <a:schemeClr val="accent3">
                  <a:lumMod val="40000"/>
                  <a:lumOff val="60000"/>
                </a:schemeClr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096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417" y="2056150"/>
            <a:ext cx="9892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বর্ণের সাথে কোন ইন্দ্রিয়ের সরাসরি সম্পর্ক রয়েছে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২।ব্রেইল ভাষা ব্যবহার করে কারা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বাংলা ভাষায় কথা বলে প্রায় কত কোটি লোক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মাতৃভাষী জনসংখ্যার দিক দিয়ে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কততম ভাষা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বাংলা ভাষার প্রাচীন নমুনা পাওয়া যায় কোথায়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বাংলা ভাষার নিজস্ব লিপি কোনটি?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কোন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বাংলা ভাষার জন্ম?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৮। ভারতের কোন প্রদেশের অন্যতম দাপ্তরিক ভাষা বাংলা ?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3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528" y="614616"/>
            <a:ext cx="5867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9354" y="5846618"/>
            <a:ext cx="81534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 বইয়ের ২নং পৃষ্ঠার অনুশীলনীর প্রশ্রোত্তর খাতায় লিখবে ।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939636"/>
            <a:ext cx="7495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01443" y="140304"/>
            <a:ext cx="4828070" cy="1129859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89" y="-436171"/>
            <a:ext cx="2066925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3"/>
          <a:stretch/>
        </p:blipFill>
        <p:spPr>
          <a:xfrm>
            <a:off x="-1" y="-119498"/>
            <a:ext cx="4570423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-88448" y="1270163"/>
            <a:ext cx="12251214" cy="5480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-382665" y="0"/>
            <a:ext cx="588435" cy="46084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-382665" y="2271212"/>
            <a:ext cx="560948" cy="4608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11798944" y="2192783"/>
            <a:ext cx="601942" cy="46084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11826114" y="-306662"/>
            <a:ext cx="529676" cy="4608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 rot="5400000">
            <a:off x="5684360" y="-6423323"/>
            <a:ext cx="604402" cy="127384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 rot="5400000">
            <a:off x="5820189" y="352627"/>
            <a:ext cx="396512" cy="127648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" y="3203618"/>
            <a:ext cx="3445308" cy="342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5" y="123321"/>
            <a:ext cx="3333585" cy="2967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10" y="3492888"/>
            <a:ext cx="4969473" cy="27953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14" y="1445412"/>
            <a:ext cx="2705100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35" y="2006592"/>
            <a:ext cx="2487233" cy="31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EF672-B3B3-41DF-8ABE-4DD1D2BD8904}"/>
              </a:ext>
            </a:extLst>
          </p:cNvPr>
          <p:cNvSpPr txBox="1"/>
          <p:nvPr/>
        </p:nvSpPr>
        <p:spPr>
          <a:xfrm>
            <a:off x="2292627" y="919614"/>
            <a:ext cx="57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শিক্ষক পরিচিতিঃ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269CC-2465-4F03-A473-772B8DB46E38}"/>
              </a:ext>
            </a:extLst>
          </p:cNvPr>
          <p:cNvSpPr txBox="1"/>
          <p:nvPr/>
        </p:nvSpPr>
        <p:spPr>
          <a:xfrm>
            <a:off x="3149600" y="2096858"/>
            <a:ext cx="7500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লিপি দেবনাথ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904F2-BACD-4744-81A9-CD6756543A21}"/>
              </a:ext>
            </a:extLst>
          </p:cNvPr>
          <p:cNvSpPr txBox="1"/>
          <p:nvPr/>
        </p:nvSpPr>
        <p:spPr>
          <a:xfrm>
            <a:off x="2700953" y="2952573"/>
            <a:ext cx="580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সহকারি শিক্ষিকা (বাংলা)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02191-A56F-453B-A997-0F2CB728B0BD}"/>
              </a:ext>
            </a:extLst>
          </p:cNvPr>
          <p:cNvSpPr txBox="1"/>
          <p:nvPr/>
        </p:nvSpPr>
        <p:spPr>
          <a:xfrm>
            <a:off x="1626691" y="3640693"/>
            <a:ext cx="750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সেন্ট নিকোলাস স্কুল এন্ড কলেজ</a:t>
            </a:r>
          </a:p>
          <a:p>
            <a:r>
              <a:rPr lang="bn-IN" sz="3200" b="1" dirty="0"/>
              <a:t>নাগরি,কালিগঞ্জ,গাজিপুর।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3" y="1170983"/>
            <a:ext cx="3696788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4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1375" y="2492782"/>
            <a:ext cx="4376225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বাংলা ব্যাকরণ ও নির্মিতি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শ্রেণিঃনবম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5791200"/>
            <a:ext cx="3886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1375" y="487026"/>
            <a:ext cx="53142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7109" y="3554611"/>
            <a:ext cx="4320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</a:rPr>
              <a:t>পরিচ্ছেদঃ ১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96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556 -0.09074 C 0.00851 -0.18125 0.01597 -0.33681 0.01771 -0.54375 L -0.88576 -0.6701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3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1426507" y="-110837"/>
          <a:ext cx="9906512" cy="128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1" y="1177636"/>
            <a:ext cx="7592273" cy="5680363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>
          <a:xfrm>
            <a:off x="10009407" y="1177637"/>
            <a:ext cx="2127686" cy="568036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Can 4"/>
          <p:cNvSpPr/>
          <p:nvPr/>
        </p:nvSpPr>
        <p:spPr>
          <a:xfrm>
            <a:off x="96985" y="1177636"/>
            <a:ext cx="2044028" cy="5680363"/>
          </a:xfrm>
          <a:prstGeom prst="can">
            <a:avLst/>
          </a:prstGeom>
          <a:solidFill>
            <a:srgbClr val="985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যে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ভাষার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জন্য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তাঁরা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স্মরণীয়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,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ভাষার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সাধারন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রুপ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কয়টি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কি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কি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33179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91E6E-897E-465A-8FCD-9BA179F3C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9391E6E-897E-465A-8FCD-9BA179F3C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2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1" y="-71207"/>
            <a:ext cx="12192000" cy="6821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-199285" y="-216975"/>
            <a:ext cx="476375" cy="696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 rot="5400000">
            <a:off x="5953462" y="44590"/>
            <a:ext cx="476375" cy="12781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 rot="5400000">
            <a:off x="5955623" y="-6502272"/>
            <a:ext cx="472054" cy="12781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7" t="35258" r="9689" b="20172"/>
          <a:stretch/>
        </p:blipFill>
        <p:spPr>
          <a:xfrm>
            <a:off x="12106212" y="-109175"/>
            <a:ext cx="476375" cy="696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" y="55535"/>
            <a:ext cx="6718704" cy="4334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" y="4236461"/>
            <a:ext cx="9534589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2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121920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hin\Downloads\teacher_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2200"/>
            <a:ext cx="12192000" cy="576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2713" y="1472229"/>
            <a:ext cx="426655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011" y="2657009"/>
            <a:ext cx="55002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ও বাংলা ভাষা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80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128" y="75464"/>
            <a:ext cx="2668392" cy="979607"/>
          </a:xfrm>
          <a:pattFill prst="pct5">
            <a:fgClr>
              <a:schemeClr val="bg2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0" y="2250831"/>
            <a:ext cx="12192000" cy="262597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4" y="1083202"/>
            <a:ext cx="7739619" cy="10156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87782"/>
            <a:ext cx="7287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১</a:t>
            </a:r>
            <a:r>
              <a:rPr lang="bn-IN" sz="4000" dirty="0" smtClean="0">
                <a:solidFill>
                  <a:srgbClr val="002060"/>
                </a:solidFill>
              </a:rPr>
              <a:t>। ভাষা ও বাংলা ভাষা সর্ম্পকে বলতে পারবে ।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55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45" y="363794"/>
            <a:ext cx="180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</a:rPr>
              <a:t>ভাষা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45" y="887014"/>
            <a:ext cx="10903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গলনালি, মুখবিবর,কন্ঠ,জিভ,তালু,দাঁত,নাক প্রভৃতি প্রত্যঙ্গ দিয়ে মানুষ নানা রকম ধ্বনি তৈরি করে ।</a:t>
            </a:r>
            <a:r>
              <a:rPr lang="bn-IN" sz="2400" dirty="0" smtClean="0">
                <a:solidFill>
                  <a:schemeClr val="bg1"/>
                </a:solidFill>
              </a:rPr>
              <a:t> </a:t>
            </a:r>
            <a:r>
              <a:rPr lang="bn-IN" sz="2400" b="1" dirty="0" smtClean="0"/>
              <a:t>এক বা একাধিক ধ্বনি দিয়ে তৈরি হয় শব্দ । শব্দের গুচ্ছ দিয়ে বাক্য গঠিত হয় । বাক্য দিয়ে মানুষ মনের ভাব আদান-প্রদান করে । </a:t>
            </a:r>
            <a:r>
              <a:rPr lang="bn-IN" sz="2400" b="1" i="1" dirty="0" smtClean="0">
                <a:solidFill>
                  <a:srgbClr val="00B0F0"/>
                </a:solidFill>
              </a:rPr>
              <a:t>মনের ভাব প্রকাশক এসব বাক্যের সমষ্টিকে বলে ভাষা ।</a:t>
            </a:r>
            <a:endParaRPr lang="en-GB" sz="2400" b="1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945" y="2646218"/>
            <a:ext cx="10903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ভাষা একদিকে </a:t>
            </a:r>
            <a:r>
              <a:rPr lang="bn-IN" sz="2400" b="1" dirty="0" smtClean="0">
                <a:solidFill>
                  <a:srgbClr val="FFFF00"/>
                </a:solidFill>
              </a:rPr>
              <a:t>মুখে বলার </a:t>
            </a:r>
            <a:r>
              <a:rPr lang="bn-IN" sz="2400" dirty="0" smtClean="0"/>
              <a:t>এবং অন্যদিকে </a:t>
            </a:r>
            <a:r>
              <a:rPr lang="bn-IN" sz="2400" b="1" dirty="0" smtClean="0">
                <a:solidFill>
                  <a:srgbClr val="FFFF00"/>
                </a:solidFill>
              </a:rPr>
              <a:t>কানে শোনের </a:t>
            </a:r>
            <a:r>
              <a:rPr lang="bn-IN" sz="2400" dirty="0" smtClean="0"/>
              <a:t>বিষয় । সভ্যতার অগ্রগতিতে  মুখের ভাষা ক্রমে লেখায় ও ছাপায়, সেইসাথে চোখ দিয়ে পড়ার বিষয়ে পরিণত হয়েছে । এছাড়া </a:t>
            </a:r>
            <a:r>
              <a:rPr lang="bn-IN" sz="2400" b="1" dirty="0" smtClean="0">
                <a:solidFill>
                  <a:srgbClr val="C00000"/>
                </a:solidFill>
              </a:rPr>
              <a:t>দৃ</a:t>
            </a:r>
            <a:r>
              <a:rPr lang="bn-IN" sz="2400" b="1" dirty="0" smtClean="0">
                <a:solidFill>
                  <a:srgbClr val="FFFF00"/>
                </a:solidFill>
              </a:rPr>
              <a:t>ষ্টি-প্রতিবন্ধীদের জন্য ভাষাকে উঁচুনিচু করে তৈরি করার ও হাত দিয়ে অনুভব করার ব্রেইল ভাষা, আবার বাক-প্রতিবন্ধীদের বোঝানোর জন্য বিভিন্ন ধরনের ইশারা ভাষা তৈরি করেছে ।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45" y="4774754"/>
            <a:ext cx="1059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</a:rPr>
              <a:t>জনগোষ্ঠী ভেদে বাক্যের গঠন আলাদা হয়, ভাষা ও আলাদা হয়ে ওঠে । এভাবে পৃথিবীতে কয়েক হাজার ভাষার জন্ম হয়েছে । পৃথিবীর প্রধান ভাষাগুলোর মধ্যে রয়েছে চীনা, ইংরেজি, হিন্দি,হিস্পানি, আরবি, বাংলা, পর্তুগিজ,রুশ,জাপানি, জার্মান, কোরিয়ান,ফরাসি,তামিল, তুর্কি,উর্দু,ফরাসি প্রভৃতি ।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9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5400000">
            <a:off x="1046017" y="-583243"/>
            <a:ext cx="845127" cy="2937167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8652" y="612112"/>
            <a:ext cx="229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</a:rPr>
              <a:t>বাংলা ভাষা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333711"/>
            <a:ext cx="11707091" cy="297872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1730468"/>
            <a:ext cx="112083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বাঙ্গালি জনগোষ্ঠী যে ভাষা দিয়ে তাদের মনের ভাব প্রকাশ করে তার নাম বাংলা ভাষা ।</a:t>
            </a:r>
            <a:r>
              <a:rPr lang="bn-IN" sz="2000" dirty="0" smtClean="0">
                <a:solidFill>
                  <a:srgbClr val="00B0F0"/>
                </a:solidFill>
              </a:rPr>
              <a:t>বাংলা ভাষায় কথা বলে প্রায় </a:t>
            </a:r>
            <a:r>
              <a:rPr lang="bn-IN" sz="2000" dirty="0" smtClean="0"/>
              <a:t>ত্রিশ কোটি </a:t>
            </a:r>
            <a:r>
              <a:rPr lang="bn-IN" sz="2000" dirty="0" smtClean="0">
                <a:solidFill>
                  <a:srgbClr val="00B0F0"/>
                </a:solidFill>
              </a:rPr>
              <a:t>মানুষ । এর মধ্যে </a:t>
            </a:r>
            <a:r>
              <a:rPr lang="bn-IN" sz="2000" dirty="0" smtClean="0"/>
              <a:t>বাংলাদেশে ষোলো কোটি </a:t>
            </a:r>
            <a:r>
              <a:rPr lang="bn-IN" sz="2000" dirty="0" smtClean="0">
                <a:solidFill>
                  <a:srgbClr val="00B0F0"/>
                </a:solidFill>
              </a:rPr>
              <a:t>এবং </a:t>
            </a:r>
            <a:r>
              <a:rPr lang="bn-IN" sz="2000" dirty="0" smtClean="0"/>
              <a:t>ভারতের পশ্চিমবঙ্গে দশ কোটি </a:t>
            </a:r>
            <a:r>
              <a:rPr lang="bn-IN" sz="2000" dirty="0" smtClean="0">
                <a:solidFill>
                  <a:srgbClr val="00B0F0"/>
                </a:solidFill>
              </a:rPr>
              <a:t>মানুষের বাস ।এছাড়া ত্রিপুরা,আসাম,বিহার,ঝাড়খণ্ড,ওড়িশাসহ ভারতের অন্যান্য প্রদেশে </a:t>
            </a:r>
            <a:r>
              <a:rPr lang="bn-IN" sz="2000" dirty="0" smtClean="0"/>
              <a:t>প্রায়  তিন কোটি  </a:t>
            </a:r>
            <a:r>
              <a:rPr lang="bn-IN" sz="2000" dirty="0" smtClean="0">
                <a:solidFill>
                  <a:srgbClr val="00B0F0"/>
                </a:solidFill>
              </a:rPr>
              <a:t>এবং পৃথিবীর বিভিন্ন দেশে আরো </a:t>
            </a:r>
            <a:r>
              <a:rPr lang="bn-IN" sz="2000" dirty="0" smtClean="0"/>
              <a:t>প্রায় এক কোটি </a:t>
            </a:r>
            <a:r>
              <a:rPr lang="bn-IN" sz="2000" dirty="0" smtClean="0">
                <a:solidFill>
                  <a:srgbClr val="00B0F0"/>
                </a:solidFill>
              </a:rPr>
              <a:t>বাংলাভাষী মানুষ রয়েছে ।</a:t>
            </a:r>
            <a:r>
              <a:rPr lang="bn-IN" sz="2400" b="1" dirty="0" smtClean="0">
                <a:solidFill>
                  <a:srgbClr val="FFFF00"/>
                </a:solidFill>
              </a:rPr>
              <a:t>মাতৃভাষী মোট জনসংখ্যার ভিত্তিতে বাংলা পৃথিবীর </a:t>
            </a:r>
            <a:r>
              <a:rPr lang="bn-IN" sz="2400" b="1" dirty="0" smtClean="0">
                <a:solidFill>
                  <a:srgbClr val="FF0000"/>
                </a:solidFill>
              </a:rPr>
              <a:t>৬ষ্ঠ বৃহত্তমভাষা </a:t>
            </a:r>
            <a:r>
              <a:rPr lang="bn-IN" sz="2400" b="1" dirty="0" smtClean="0">
                <a:solidFill>
                  <a:srgbClr val="FFFF00"/>
                </a:solidFill>
              </a:rPr>
              <a:t>। এটি বাংলাদেশের রাষ্ট্রভাষা ।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 rot="5400000">
            <a:off x="4906345" y="-593907"/>
            <a:ext cx="2379309" cy="1219200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634" y="4312438"/>
            <a:ext cx="1087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</a:rPr>
              <a:t>পৃথিবীর ভাষাগুলোকে ইন্দো –ইউরোপীয়, চীনা –তিব্বতীয়, আফ্রিকীয়, সেমীয়-হেমীয়</a:t>
            </a:r>
            <a:r>
              <a:rPr lang="bn-IN" sz="2400" dirty="0" smtClean="0">
                <a:solidFill>
                  <a:srgbClr val="002060"/>
                </a:solidFill>
              </a:rPr>
              <a:t>, </a:t>
            </a:r>
            <a:r>
              <a:rPr lang="bn-IN" sz="2400" dirty="0" smtClean="0">
                <a:solidFill>
                  <a:schemeClr val="bg1"/>
                </a:solidFill>
              </a:rPr>
              <a:t>দ্রাবিড়ীয়,আস্ট্রো-এশীয় প্রভৃতি ভাষা-পরিবারে ভাগ করা হয়ে থাকে । </a:t>
            </a:r>
            <a:r>
              <a:rPr lang="bn-IN" sz="2400" dirty="0" smtClean="0">
                <a:solidFill>
                  <a:srgbClr val="002060"/>
                </a:solidFill>
              </a:rPr>
              <a:t>ইংরেজি, জার্মান, ফরাসি, হিস্পানি,রুশ,পর্তুগিজ,ফারসি,হিন্দি,উর্দু,নেপালি,সিং হলি প্রভৃতি ভাষার মতো </a:t>
            </a:r>
            <a:r>
              <a:rPr lang="bn-IN" sz="2400" b="1" dirty="0" smtClean="0">
                <a:solidFill>
                  <a:srgbClr val="FF0000"/>
                </a:solidFill>
              </a:rPr>
              <a:t>বাংলা ভাষা ও ইন্দো-ইউরোপীয় ভাষা-পরিবারের সদস্য । </a:t>
            </a:r>
            <a:r>
              <a:rPr lang="bn-IN" sz="2400" b="1" i="1" dirty="0" smtClean="0">
                <a:solidFill>
                  <a:schemeClr val="tx2">
                    <a:lumMod val="10000"/>
                  </a:schemeClr>
                </a:solidFill>
              </a:rPr>
              <a:t>বাংলা ভাষার নিকটতম </a:t>
            </a:r>
            <a:r>
              <a:rPr lang="bn-IN" sz="2400" b="1" i="1" dirty="0" smtClean="0">
                <a:solidFill>
                  <a:schemeClr val="bg2">
                    <a:lumMod val="50000"/>
                  </a:schemeClr>
                </a:solidFill>
              </a:rPr>
              <a:t>আত্মীয় আহমিয়া ও ওড়িয়া </a:t>
            </a:r>
            <a:r>
              <a:rPr lang="bn-IN" sz="2400" dirty="0" smtClean="0">
                <a:solidFill>
                  <a:srgbClr val="002060"/>
                </a:solidFill>
              </a:rPr>
              <a:t>। </a:t>
            </a:r>
            <a:r>
              <a:rPr lang="bn-IN" sz="2400" b="1" i="1" u="sng" dirty="0" smtClean="0"/>
              <a:t>ধ্রুপদি ভাষা সংস্কৃত এবং পালির সঙ্গে বাংলা ভাষার রয়েছে ঘনিষ্ঠ সম্পর্ক ।</a:t>
            </a:r>
            <a:endParaRPr lang="en-GB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4162486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201</TotalTime>
  <Words>694</Words>
  <Application>Microsoft Office PowerPoint</Application>
  <PresentationFormat>Widescreen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SutonnyMJ</vt:lpstr>
      <vt:lpstr>Vrinda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22</cp:revision>
  <dcterms:created xsi:type="dcterms:W3CDTF">2021-03-29T12:25:28Z</dcterms:created>
  <dcterms:modified xsi:type="dcterms:W3CDTF">2021-03-30T13:30:49Z</dcterms:modified>
</cp:coreProperties>
</file>