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257" r:id="rId3"/>
    <p:sldId id="258" r:id="rId4"/>
    <p:sldId id="260" r:id="rId5"/>
    <p:sldId id="264" r:id="rId6"/>
    <p:sldId id="259" r:id="rId7"/>
    <p:sldId id="261" r:id="rId8"/>
    <p:sldId id="262" r:id="rId9"/>
    <p:sldId id="263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C2BE5-B280-415C-B79B-9C7F6410F8D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3C51B-579F-40FD-9DCA-3546C99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9CBE5-CA2C-4A6D-9323-D5452D0A8B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2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5CB-B704-4A45-982A-5B50C37531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EF3B-A199-4675-ABA4-B132DAFEE5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A34-6577-4C8E-B1AF-59B3180E2B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9CB9-1258-48C4-B8DA-44EA08A9C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5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182-69B9-4388-BC58-9CED2A3FD6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ABF-3816-41D2-8D50-2211EB57F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51E-C6AE-448F-AF18-19C7BAAB52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0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EB8-BEF1-4656-A8D9-3882E5DC8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7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747-8BED-4397-8D84-42E3A1F04A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23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4878-3A3F-489B-8AF0-9B2B6E93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0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2E4-9B0E-4078-AEF5-3067E62E64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5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6B94-5DAE-4E73-8A44-0EC689D440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46E-6B48-481A-9EEE-4061427F3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34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E73F-A07C-4400-A5E8-3B7A526D4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6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78FF-DA5F-429E-A113-1228048E03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C9FE-EC2C-478D-87B3-088ADEA311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974B-F31B-44D7-9526-2D7C2B077F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5F4-9F9D-4BA1-9251-F2F444471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76FD-C87B-4DF4-BE75-5B8DFBC53C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FBB1-7000-42DD-A701-7E8B548D3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B251-385B-4EF8-B1C7-6F1C57E6B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EEF2-2AEA-4BC1-AD38-8D6969631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8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FDD2-7887-42F8-8392-79D6557CA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1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250587"/>
            <a:ext cx="7543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600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TeeshtaMJ" pitchFamily="2" charset="0"/>
              </a:rPr>
              <a:t>¯^</a:t>
            </a:r>
            <a:r>
              <a:rPr lang="en-US" sz="23900" b="1" spc="600" dirty="0" err="1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TeeshtaMJ" pitchFamily="2" charset="0"/>
              </a:rPr>
              <a:t>vMZg</a:t>
            </a:r>
            <a:endParaRPr lang="en-US" sz="23900" b="1" spc="600" dirty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shtaMJ" pitchFamily="2" charset="0"/>
              <a:cs typeface="TeeshtaMJ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6596-BAE6-43E6-B84F-7C9489F1C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27" y="2547258"/>
            <a:ext cx="7886700" cy="21031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16600" b="1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a</a:t>
            </a:r>
            <a:r>
              <a:rPr lang="en-US" sz="16600" b="1" dirty="0" err="1" smtClean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b¨ev</a:t>
            </a:r>
            <a:r>
              <a:rPr lang="en-US" sz="16600" b="1" dirty="0" smtClean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`</a:t>
            </a:r>
            <a:endParaRPr lang="en-US" sz="16600" b="1" dirty="0">
              <a:solidFill>
                <a:srgbClr val="00B050"/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129-7399-40FD-A6B9-369AA220B6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586" y="3417227"/>
            <a:ext cx="4066504" cy="292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kÖx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jvjb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Kygvi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Avn&amp;Qvwbqv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wgkb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32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B÷vb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nvDwRs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cjøex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wgicyi-11.5,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651" y="789214"/>
            <a:ext cx="3834683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t `kg</a:t>
            </a:r>
          </a:p>
          <a:p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t imvqb-1g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t 2q (¸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bMZ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e¯‘ t 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web¨vm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bxwZ</a:t>
            </a:r>
            <a:endParaRPr lang="en-US" sz="28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79" y="923827"/>
            <a:ext cx="1728987" cy="2305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rnest Rutherford - Biographical - NobelPrize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20" y="3245474"/>
            <a:ext cx="2183130" cy="3095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4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04" y="457200"/>
            <a:ext cx="2490821" cy="3124200"/>
          </a:xfrm>
          <a:prstGeom prst="rect">
            <a:avLst/>
          </a:prstGeom>
        </p:spPr>
      </p:pic>
      <p:pic>
        <p:nvPicPr>
          <p:cNvPr id="4098" name="Picture 2" descr="CH104 – Chapter 2: Atoms and The Periodic Table –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57200"/>
            <a:ext cx="5410200" cy="18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ectron configuration - Google Search | Chemistry lessons, Teaching  chemistry, Chemistry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5" y="2267420"/>
            <a:ext cx="5181599" cy="39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asiest to follow electron configuration chart I have found. | Chemistry  classroom, Chemistry education, Teaching chemis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581401"/>
            <a:ext cx="26455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222" y="2766444"/>
            <a:ext cx="75437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5400" b="0" i="0" dirty="0" smtClean="0">
                <a:solidFill>
                  <a:srgbClr val="050505"/>
                </a:solidFill>
                <a:effectLst/>
                <a:latin typeface="Segoe UI Historic"/>
              </a:rPr>
              <a:t>ইলেকট্রন বিন্যাস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94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4" y="533400"/>
            <a:ext cx="754379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000" b="0" i="0" dirty="0" smtClean="0">
                <a:solidFill>
                  <a:srgbClr val="050505"/>
                </a:solidFill>
                <a:effectLst/>
                <a:latin typeface="Segoe UI Historic"/>
              </a:rPr>
              <a:t>ইলেকট্রন বিন্যাস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45674" y="1600204"/>
            <a:ext cx="754379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b="0" i="0" dirty="0" smtClean="0">
                <a:solidFill>
                  <a:srgbClr val="050505"/>
                </a:solidFill>
                <a:effectLst/>
                <a:latin typeface="Segoe UI Historic"/>
              </a:rPr>
              <a:t>কোন পরমাণুর নির্দিষ্ট সংখ্যক ইলেক্ট্রন ঐ পরমাণুর বিভিন্ন শক্তিস্তরের অন্তর্ভুক্ত নির্দিষ্ট উপশক্তিস্তরের বিভিন্ন অরবিটালে নির্দিষ্ট নিয়মে সজ্জিত থাকে, ইলেক্ট্রনের এই সজ্জাকে পরমাণুর ইলেক্ট্রন বিন্যাস বলে।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45670" y="4446822"/>
            <a:ext cx="23023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b="0" i="0" dirty="0" smtClean="0">
                <a:solidFill>
                  <a:srgbClr val="050505"/>
                </a:solidFill>
                <a:effectLst/>
                <a:latin typeface="Segoe UI Historic"/>
              </a:rPr>
              <a:t>আউফবাউ নীতি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93018" y="4881273"/>
            <a:ext cx="17641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b="0" i="0" dirty="0" smtClean="0">
                <a:solidFill>
                  <a:srgbClr val="050505"/>
                </a:solidFill>
                <a:effectLst/>
                <a:latin typeface="Segoe UI Historic"/>
              </a:rPr>
              <a:t>হুন্ডের নিয়ম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791203" y="4419608"/>
            <a:ext cx="24982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b="0" i="0" dirty="0" smtClean="0">
                <a:solidFill>
                  <a:srgbClr val="050505"/>
                </a:solidFill>
                <a:effectLst/>
                <a:latin typeface="Segoe UI Historic"/>
              </a:rPr>
              <a:t>পলির বর্জন নীতি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1896836" y="3169864"/>
            <a:ext cx="2620738" cy="1276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4517574" y="3169864"/>
            <a:ext cx="157513" cy="17114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9" idx="0"/>
          </p:cNvCxnSpPr>
          <p:nvPr/>
        </p:nvCxnSpPr>
        <p:spPr>
          <a:xfrm>
            <a:off x="4517574" y="3169864"/>
            <a:ext cx="2522764" cy="12497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4" y="533400"/>
            <a:ext cx="754379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000" b="0" i="0" dirty="0" smtClean="0">
                <a:solidFill>
                  <a:srgbClr val="050505"/>
                </a:solidFill>
                <a:effectLst/>
                <a:latin typeface="Segoe UI Historic"/>
              </a:rPr>
              <a:t>আউফবাউফ নীতি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62003" y="1648369"/>
            <a:ext cx="754379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000" b="0" i="0" dirty="0" smtClean="0">
                <a:solidFill>
                  <a:srgbClr val="050505"/>
                </a:solidFill>
                <a:effectLst/>
                <a:latin typeface="Segoe UI Historic"/>
              </a:rPr>
              <a:t>পরমাণুতে ইলেক্ট্রনসমূহ বিভিন্ন শক্তিস্তর দখলের সময় প্রথমে সবচেয়ে কম শক্তিসম্পন্ন </a:t>
            </a:r>
            <a:r>
              <a:rPr lang="en-US" sz="2000" b="0" i="0" dirty="0" err="1" smtClean="0">
                <a:solidFill>
                  <a:srgbClr val="050505"/>
                </a:solidFill>
                <a:effectLst/>
                <a:latin typeface="Segoe UI Historic"/>
              </a:rPr>
              <a:t>অরবিটালে</a:t>
            </a:r>
            <a:r>
              <a:rPr lang="as-IN" sz="2000" b="0" i="0" dirty="0" smtClean="0">
                <a:solidFill>
                  <a:srgbClr val="050505"/>
                </a:solidFill>
                <a:effectLst/>
                <a:latin typeface="Segoe UI Historic"/>
              </a:rPr>
              <a:t> অবস্থান গ্রহণ করবে, নিম্ন শ</a:t>
            </a:r>
            <a:r>
              <a:rPr lang="en-US" sz="2000" b="0" i="0" dirty="0" err="1" smtClean="0">
                <a:solidFill>
                  <a:srgbClr val="050505"/>
                </a:solidFill>
                <a:effectLst/>
                <a:latin typeface="Segoe UI Historic"/>
              </a:rPr>
              <a:t>ক্তির</a:t>
            </a:r>
            <a:r>
              <a:rPr lang="en-US" sz="2000" b="0" i="0" dirty="0" smtClean="0">
                <a:solidFill>
                  <a:srgbClr val="050505"/>
                </a:solidFill>
                <a:effectLst/>
                <a:latin typeface="Segoe UI Historic"/>
              </a:rPr>
              <a:t> </a:t>
            </a:r>
            <a:r>
              <a:rPr lang="en-US" sz="2000" b="0" i="0" dirty="0" err="1" smtClean="0">
                <a:solidFill>
                  <a:srgbClr val="050505"/>
                </a:solidFill>
                <a:effectLst/>
                <a:latin typeface="Segoe UI Historic"/>
              </a:rPr>
              <a:t>অরবিটাল</a:t>
            </a:r>
            <a:r>
              <a:rPr lang="as-IN" sz="2000" b="0" i="0" dirty="0" smtClean="0">
                <a:solidFill>
                  <a:srgbClr val="050505"/>
                </a:solidFill>
                <a:effectLst/>
                <a:latin typeface="Segoe UI Historic"/>
              </a:rPr>
              <a:t> পূর্ণ হওয়ার পর পরবর্তী অপেক্ষাকৃত উচ্চতর শক্তি সম্পন্ন </a:t>
            </a:r>
            <a:r>
              <a:rPr lang="en-US" sz="2000" b="0" i="0" dirty="0" err="1" smtClean="0">
                <a:solidFill>
                  <a:srgbClr val="050505"/>
                </a:solidFill>
                <a:effectLst/>
                <a:latin typeface="Segoe UI Historic"/>
              </a:rPr>
              <a:t>অরবিটালে</a:t>
            </a:r>
            <a:r>
              <a:rPr lang="as-IN" sz="2000" b="0" i="0" dirty="0" smtClean="0">
                <a:solidFill>
                  <a:srgbClr val="050505"/>
                </a:solidFill>
                <a:effectLst/>
                <a:latin typeface="Segoe UI Historic"/>
              </a:rPr>
              <a:t> গমন করবে।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62000" y="3276601"/>
            <a:ext cx="44196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50505"/>
                </a:solidFill>
                <a:latin typeface="SutonnyMJ" pitchFamily="2" charset="0"/>
              </a:rPr>
              <a:t>GKwU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50505"/>
                </a:solidFill>
                <a:latin typeface="SutonnyMJ" pitchFamily="2" charset="0"/>
              </a:rPr>
              <a:t>AiweUv‡ji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kw³ = 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(n  + l 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98" y="3886202"/>
            <a:ext cx="441960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50505"/>
                </a:solidFill>
                <a:latin typeface="SutonnyMJ" pitchFamily="2" charset="0"/>
              </a:rPr>
              <a:t>AiweUv‡ji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kw³ = 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)= (2+1)= 2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1" y="4495808"/>
            <a:ext cx="44196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50505"/>
                </a:solidFill>
                <a:latin typeface="SutonnyMJ" pitchFamily="2" charset="0"/>
              </a:rPr>
              <a:t>AiweUv‡ji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kw³ = 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)= (3+0)= </a:t>
            </a:r>
            <a:r>
              <a:rPr lang="en-US" sz="24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1" y="5105408"/>
            <a:ext cx="441960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50505"/>
                </a:solidFill>
                <a:latin typeface="SutonnyMJ" pitchFamily="2" charset="0"/>
              </a:rPr>
              <a:t>AiweUv‡ji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kw³ = 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)= (3+2)= </a:t>
            </a:r>
            <a:r>
              <a:rPr lang="en-US" sz="24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1" y="5715008"/>
            <a:ext cx="44196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50505"/>
                </a:solidFill>
                <a:latin typeface="SutonnyMJ" pitchFamily="2" charset="0"/>
              </a:rPr>
              <a:t>AiweUv‡ji</a:t>
            </a:r>
            <a:r>
              <a:rPr lang="en-US" sz="2400" dirty="0" smtClean="0">
                <a:solidFill>
                  <a:srgbClr val="050505"/>
                </a:solidFill>
                <a:latin typeface="SutonnyMJ" pitchFamily="2" charset="0"/>
              </a:rPr>
              <a:t> kw³ = 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)= (4+0)= </a:t>
            </a:r>
            <a:r>
              <a:rPr lang="en-US" sz="24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আউফবাউ ও পলির বর্জন নীত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76" r="27879"/>
          <a:stretch/>
        </p:blipFill>
        <p:spPr bwMode="auto">
          <a:xfrm>
            <a:off x="5334000" y="3276608"/>
            <a:ext cx="2971798" cy="29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3" y="1447804"/>
            <a:ext cx="754379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b="0" i="0" dirty="0" smtClean="0">
                <a:solidFill>
                  <a:srgbClr val="050505"/>
                </a:solidFill>
                <a:effectLst/>
                <a:latin typeface="Segoe UI Historic"/>
              </a:rPr>
              <a:t>একই শক্তি সম্পন্ন বিভিন্ন অরবিটালে ইলেক্ট্রনসমূহ এমনভাবে প্রবেশ করে যেন তারা সর্বাধিক পরিমাণে অযুগ্ম বা বিজোড় অবস্থায় থাকতে পারে, এ অযুগ্ম ইলেক্ট্রনসমূহের স্পিন বা ঘূর্ণন একইমুখী হবে।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3" y="2523534"/>
            <a:ext cx="754379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50505"/>
                </a:solidFill>
                <a:latin typeface="Segoe UI Historic"/>
              </a:rPr>
              <a:t>এ</a:t>
            </a:r>
            <a:r>
              <a:rPr lang="as-IN" b="0" i="0" dirty="0" smtClean="0">
                <a:solidFill>
                  <a:srgbClr val="050505"/>
                </a:solidFill>
                <a:effectLst/>
                <a:latin typeface="Segoe UI Historic"/>
              </a:rPr>
              <a:t>খানে একই শক্তি সম্পন্ন বিভিন্ন অরবিটাল বলতে ৩টি 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Segoe UI Historic"/>
              </a:rPr>
              <a:t>p </a:t>
            </a:r>
            <a:r>
              <a:rPr lang="as-IN" b="0" i="0" dirty="0" smtClean="0">
                <a:solidFill>
                  <a:srgbClr val="050505"/>
                </a:solidFill>
                <a:effectLst/>
                <a:latin typeface="Segoe UI Historic"/>
              </a:rPr>
              <a:t>অরবিটাল, ৫টি 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Segoe UI Historic"/>
              </a:rPr>
              <a:t>d </a:t>
            </a:r>
            <a:r>
              <a:rPr lang="as-IN" b="0" i="0" dirty="0" smtClean="0">
                <a:solidFill>
                  <a:srgbClr val="050505"/>
                </a:solidFill>
                <a:effectLst/>
                <a:latin typeface="Segoe UI Historic"/>
              </a:rPr>
              <a:t>অরবিটাল ও ৭টি 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Segoe UI Historic"/>
              </a:rPr>
              <a:t>f </a:t>
            </a:r>
            <a:r>
              <a:rPr lang="as-IN" b="0" i="0" dirty="0" smtClean="0">
                <a:solidFill>
                  <a:srgbClr val="050505"/>
                </a:solidFill>
                <a:effectLst/>
                <a:latin typeface="Segoe UI Historic"/>
              </a:rPr>
              <a:t>অরবিটালকে বোঝানো হয়েছে। উল্লেখ্য যে 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Segoe UI Historic"/>
              </a:rPr>
              <a:t>s </a:t>
            </a:r>
            <a:r>
              <a:rPr lang="as-IN" b="0" i="0" dirty="0" smtClean="0">
                <a:solidFill>
                  <a:srgbClr val="050505"/>
                </a:solidFill>
                <a:effectLst/>
                <a:latin typeface="Segoe UI Historic"/>
              </a:rPr>
              <a:t>অর্বিটালের জন্য হুন্ডের সূত্র প্রযোজ্য নয়।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4" y="533400"/>
            <a:ext cx="754379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000" b="0" i="0" dirty="0" smtClean="0">
                <a:solidFill>
                  <a:srgbClr val="050505"/>
                </a:solidFill>
                <a:effectLst/>
                <a:latin typeface="Segoe UI Historic"/>
              </a:rPr>
              <a:t>হুন্ডের নীতি</a:t>
            </a:r>
            <a:endParaRPr lang="en-US" sz="4000" dirty="0"/>
          </a:p>
        </p:txBody>
      </p:sp>
      <p:pic>
        <p:nvPicPr>
          <p:cNvPr id="3074" name="Picture 2" descr="Hund's Rule and Orbital Filling Diagrams | CK-12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35383"/>
            <a:ext cx="60198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und's Rule, the Pauli Exclusion Principle &amp; the Aufbau Principle - Video &amp;  Lesson Transcript | Study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/>
          <a:stretch/>
        </p:blipFill>
        <p:spPr bwMode="auto">
          <a:xfrm>
            <a:off x="1524005" y="3635382"/>
            <a:ext cx="6019799" cy="2536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4" y="533400"/>
            <a:ext cx="754379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000" dirty="0" smtClean="0"/>
              <a:t>পলির </a:t>
            </a:r>
            <a:r>
              <a:rPr lang="as-IN" sz="4000" dirty="0"/>
              <a:t>বর্জন</a:t>
            </a:r>
            <a:r>
              <a:rPr lang="as-IN" sz="4000" b="0" i="0" dirty="0" smtClean="0">
                <a:solidFill>
                  <a:srgbClr val="050505"/>
                </a:solidFill>
                <a:effectLst/>
                <a:latin typeface="Segoe UI Historic"/>
              </a:rPr>
              <a:t> নীতি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62003" y="1628510"/>
            <a:ext cx="75437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b="0" i="0" dirty="0" smtClean="0">
                <a:solidFill>
                  <a:srgbClr val="050505"/>
                </a:solidFill>
                <a:effectLst/>
                <a:latin typeface="Segoe UI Historic"/>
              </a:rPr>
              <a:t>একটি পরামাণুতে দুটি ইলেক্ট্রনের চারটি কোয়ান্টাম সংখ্যার মান কখনও একই হতে পারে না। অন্ততপক্ষে একটির মান দুটি ইলেক্ট্রনের বেলায় ভিন্ন হতে হয়।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1999" y="2438408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 smtClean="0">
                <a:effectLst/>
                <a:latin typeface="solaimanlipi"/>
              </a:rPr>
              <a:t>He-</a:t>
            </a:r>
            <a:r>
              <a:rPr lang="as-IN" b="0" i="0" dirty="0" smtClean="0">
                <a:effectLst/>
                <a:latin typeface="solaimanlipi"/>
              </a:rPr>
              <a:t>এর ক্ষেত্রে চারটি  কোয়ান্টাম সংখ্যার মান হবে নিম্নরূপ।</a:t>
            </a:r>
          </a:p>
          <a:p>
            <a:pPr algn="just"/>
            <a:r>
              <a:rPr lang="en-US" b="0" i="0" dirty="0" smtClean="0">
                <a:effectLst/>
                <a:latin typeface="solaimanlipi"/>
              </a:rPr>
              <a:t>He(2)  - 1s</a:t>
            </a:r>
            <a:r>
              <a:rPr lang="en-US" b="0" i="0" baseline="30000" dirty="0" smtClean="0">
                <a:effectLst/>
                <a:latin typeface="solaimanlipi"/>
              </a:rPr>
              <a:t>2</a:t>
            </a:r>
            <a:endParaRPr lang="en-US" b="0" i="0" dirty="0">
              <a:effectLst/>
              <a:latin typeface="solaimanlip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124200"/>
            <a:ext cx="56388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0" i="0" dirty="0" smtClean="0">
                <a:solidFill>
                  <a:schemeClr val="tx1"/>
                </a:solidFill>
                <a:effectLst/>
                <a:latin typeface="solaimanlipi"/>
              </a:rPr>
              <a:t>১ম ইলেকট্রনের জন্য, n=1, l=0, m=o, s=+1/2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657600"/>
            <a:ext cx="5638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0" i="0" dirty="0" smtClean="0">
                <a:solidFill>
                  <a:schemeClr val="tx1"/>
                </a:solidFill>
                <a:effectLst/>
                <a:latin typeface="solaimanlipi"/>
              </a:rPr>
              <a:t>২য় ইলেকট্রনের জন্য  n=1, l=0, m=o, s= - 1/2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2" y="4191008"/>
            <a:ext cx="754379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000" b="0" i="0" dirty="0" smtClean="0">
                <a:effectLst/>
                <a:latin typeface="solaimanlipi"/>
              </a:rPr>
              <a:t>অর্থাৎ একই পরমাণুতে ২টি ইলেকট্রনের জন্য কক্ষপথের আকার (</a:t>
            </a:r>
            <a:r>
              <a:rPr lang="en-US" sz="2000" b="0" i="0" dirty="0" smtClean="0">
                <a:effectLst/>
                <a:latin typeface="solaimanlipi"/>
              </a:rPr>
              <a:t>n), </a:t>
            </a:r>
            <a:r>
              <a:rPr lang="as-IN" sz="2000" b="0" i="0" dirty="0" smtClean="0">
                <a:effectLst/>
                <a:latin typeface="solaimanlipi"/>
              </a:rPr>
              <a:t>আকৃতি (</a:t>
            </a:r>
            <a:r>
              <a:rPr lang="en-US" sz="2000" b="0" i="0" dirty="0" smtClean="0">
                <a:effectLst/>
                <a:latin typeface="solaimanlipi"/>
              </a:rPr>
              <a:t>l) </a:t>
            </a:r>
            <a:r>
              <a:rPr lang="as-IN" sz="2000" b="0" i="0" dirty="0" smtClean="0">
                <a:effectLst/>
                <a:latin typeface="solaimanlipi"/>
              </a:rPr>
              <a:t>এবং কৌণিক অবস্থান (</a:t>
            </a:r>
            <a:r>
              <a:rPr lang="en-US" sz="2000" b="0" i="0" dirty="0" smtClean="0">
                <a:effectLst/>
                <a:latin typeface="solaimanlipi"/>
              </a:rPr>
              <a:t>m) </a:t>
            </a:r>
            <a:r>
              <a:rPr lang="as-IN" sz="2000" b="0" i="0" dirty="0" smtClean="0">
                <a:effectLst/>
                <a:latin typeface="solaimanlipi"/>
              </a:rPr>
              <a:t>একই হলেও ইলেকট্রন ঘূর্ণনের দিক বা স্পিন কোয়ান্টাম সংখ্যা (</a:t>
            </a:r>
            <a:r>
              <a:rPr lang="en-US" sz="2000" b="0" i="0" dirty="0" smtClean="0">
                <a:effectLst/>
                <a:latin typeface="solaimanlipi"/>
              </a:rPr>
              <a:t>s) </a:t>
            </a:r>
            <a:r>
              <a:rPr lang="as-IN" sz="2000" b="0" i="0" dirty="0" smtClean="0">
                <a:effectLst/>
                <a:latin typeface="solaimanlipi"/>
              </a:rPr>
              <a:t>এর মান ভিন্ন হয়।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62003" y="5334004"/>
            <a:ext cx="754379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000" b="0" i="0" dirty="0" smtClean="0">
                <a:effectLst/>
                <a:latin typeface="solaimanlipi"/>
              </a:rPr>
              <a:t>অর্থাৎ পলির বর্জন নীতি অনুসারে, ‘একটি পারমাণবিক অরবিটালে সর্বাধিক দুটি ইলেকট্রন থাকতে পারবে, যদি তাদের ঘূর্ণন বা স্পিন কোয়ান্টাম সংখ্যার মান ভিন্ন হয়।’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55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04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2037788"/>
            <a:ext cx="5417820" cy="194881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4680693"/>
            <a:ext cx="7886700" cy="7277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CE6-E174-45BC-A53F-DB6E7794F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466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evoxi KvR</vt:lpstr>
      <vt:lpstr>ab¨ev`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Lalon</dc:creator>
  <cp:lastModifiedBy>Lalon</cp:lastModifiedBy>
  <cp:revision>13</cp:revision>
  <dcterms:created xsi:type="dcterms:W3CDTF">2020-09-18T14:01:52Z</dcterms:created>
  <dcterms:modified xsi:type="dcterms:W3CDTF">2020-09-18T15:32:50Z</dcterms:modified>
</cp:coreProperties>
</file>