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87" r:id="rId2"/>
    <p:sldId id="293" r:id="rId3"/>
    <p:sldId id="307" r:id="rId4"/>
    <p:sldId id="308" r:id="rId5"/>
    <p:sldId id="294" r:id="rId6"/>
    <p:sldId id="267" r:id="rId7"/>
    <p:sldId id="302" r:id="rId8"/>
    <p:sldId id="262" r:id="rId9"/>
    <p:sldId id="263" r:id="rId10"/>
    <p:sldId id="272" r:id="rId11"/>
    <p:sldId id="303" r:id="rId12"/>
    <p:sldId id="310" r:id="rId13"/>
    <p:sldId id="309" r:id="rId14"/>
    <p:sldId id="312" r:id="rId15"/>
    <p:sldId id="311" r:id="rId16"/>
    <p:sldId id="305" r:id="rId17"/>
    <p:sldId id="278" r:id="rId18"/>
    <p:sldId id="276" r:id="rId19"/>
    <p:sldId id="280" r:id="rId20"/>
    <p:sldId id="281" r:id="rId21"/>
    <p:sldId id="28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7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6633"/>
    <a:srgbClr val="24E8E8"/>
    <a:srgbClr val="006600"/>
    <a:srgbClr val="2FC8DD"/>
    <a:srgbClr val="447E45"/>
    <a:srgbClr val="008000"/>
    <a:srgbClr val="7DA06C"/>
    <a:srgbClr val="6EBE4E"/>
    <a:srgbClr val="1FA3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9" autoAdjust="0"/>
    <p:restoredTop sz="86188" autoAdjust="0"/>
  </p:normalViewPr>
  <p:slideViewPr>
    <p:cSldViewPr>
      <p:cViewPr>
        <p:scale>
          <a:sx n="66" d="100"/>
          <a:sy n="66" d="100"/>
        </p:scale>
        <p:origin x="1290" y="-108"/>
      </p:cViewPr>
      <p:guideLst>
        <p:guide orient="horz" pos="427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C5120-C55B-4EB5-9661-2D02943B2307}" type="datetimeFigureOut">
              <a:rPr lang="en-US" smtClean="0"/>
              <a:pPr/>
              <a:t>31-Mar-21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AB99E-9785-49BA-8F0D-718028F3E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97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প্রয়োজনে কন্টেন্টটি আরো</a:t>
            </a:r>
            <a:r>
              <a:rPr lang="bn-BD" baseline="0" dirty="0"/>
              <a:t> </a:t>
            </a:r>
            <a:r>
              <a:rPr lang="bn-BD" dirty="0"/>
              <a:t>মান</a:t>
            </a:r>
            <a:r>
              <a:rPr lang="bn-BD" baseline="0" dirty="0"/>
              <a:t>সম্মত করে ক্লাসে প্রদর্শন করতে পারেন।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DEA14-716A-4A88-BE9E-FB01A6C4CF6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31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AB99E-9785-49BA-8F0D-718028F3EA8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94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AB99E-9785-49BA-8F0D-718028F3EA8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95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38E8-189D-4E73-8AAB-7EAD2EA8F522}" type="datetime1">
              <a:rPr lang="en-US" smtClean="0"/>
              <a:t>31-Mar-21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56392"/>
      </p:ext>
    </p:extLst>
  </p:cSld>
  <p:clrMapOvr>
    <a:masterClrMapping/>
  </p:clrMapOvr>
  <p:transition spd="slow"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65CA-F8A3-4925-9D52-E7F48B3AB177}" type="datetime1">
              <a:rPr lang="en-US" smtClean="0"/>
              <a:t>31-Mar-21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94600"/>
      </p:ext>
    </p:extLst>
  </p:cSld>
  <p:clrMapOvr>
    <a:masterClrMapping/>
  </p:clrMapOvr>
  <p:transition spd="slow"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6659-8D7C-431B-8630-2440203A2CA9}" type="datetime1">
              <a:rPr lang="en-US" smtClean="0"/>
              <a:t>31-Mar-21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83217"/>
      </p:ext>
    </p:extLst>
  </p:cSld>
  <p:clrMapOvr>
    <a:masterClrMapping/>
  </p:clrMapOvr>
  <p:transition spd="slow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D780-E67E-4764-AFEB-8A3CF0985E7C}" type="datetime1">
              <a:rPr lang="en-US" smtClean="0"/>
              <a:t>31-Mar-21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31592"/>
      </p:ext>
    </p:extLst>
  </p:cSld>
  <p:clrMapOvr>
    <a:masterClrMapping/>
  </p:clrMapOvr>
  <p:transition spd="slow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3537-0D2B-460B-927E-AE4F30DC0BEB}" type="datetime1">
              <a:rPr lang="en-US" smtClean="0"/>
              <a:t>31-Mar-21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94802"/>
      </p:ext>
    </p:extLst>
  </p:cSld>
  <p:clrMapOvr>
    <a:masterClrMapping/>
  </p:clrMapOvr>
  <p:transition spd="slow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4C99-22B8-4F89-A168-623C469A4087}" type="datetime1">
              <a:rPr lang="en-US" smtClean="0"/>
              <a:t>31-Mar-21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61214"/>
      </p:ext>
    </p:extLst>
  </p:cSld>
  <p:clrMapOvr>
    <a:masterClrMapping/>
  </p:clrMapOvr>
  <p:transition spd="slow"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F7ED-2873-411C-8B4F-6275155D7425}" type="datetime1">
              <a:rPr lang="en-US" smtClean="0"/>
              <a:t>31-Mar-21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54217"/>
      </p:ext>
    </p:extLst>
  </p:cSld>
  <p:clrMapOvr>
    <a:masterClrMapping/>
  </p:clrMapOvr>
  <p:transition spd="slow"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011F-6C7A-48E2-A93B-9F95C55A3FD1}" type="datetime1">
              <a:rPr lang="en-US" smtClean="0"/>
              <a:t>31-Mar-21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88949"/>
      </p:ext>
    </p:extLst>
  </p:cSld>
  <p:clrMapOvr>
    <a:masterClrMapping/>
  </p:clrMapOvr>
  <p:transition spd="slow"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1FDC-69FE-40D4-BE58-018D6C28C3F5}" type="datetime1">
              <a:rPr lang="en-US" smtClean="0"/>
              <a:t>31-Mar-21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31110"/>
      </p:ext>
    </p:extLst>
  </p:cSld>
  <p:clrMapOvr>
    <a:masterClrMapping/>
  </p:clrMapOvr>
  <p:transition spd="slow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2526-74E1-41D9-B1ED-F2E095607989}" type="datetime1">
              <a:rPr lang="en-US" smtClean="0"/>
              <a:t>31-Mar-21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23169"/>
      </p:ext>
    </p:extLst>
  </p:cSld>
  <p:clrMapOvr>
    <a:masterClrMapping/>
  </p:clrMapOvr>
  <p:transition spd="slow"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9C05-37D5-461E-8E06-3F4620E6D373}" type="datetime1">
              <a:rPr lang="en-US" smtClean="0"/>
              <a:t>31-Mar-21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47677"/>
      </p:ext>
    </p:extLst>
  </p:cSld>
  <p:clrMapOvr>
    <a:masterClrMapping/>
  </p:clrMapOvr>
  <p:transition spd="slow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6AEB3-FBB9-4712-9829-1748D5139195}" type="datetime1">
              <a:rPr lang="en-US" smtClean="0"/>
              <a:t>31-Mar-21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 dir="ld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5F1E344-34BA-4243-8CE3-F649EF93F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29" y="-982851"/>
            <a:ext cx="7362341" cy="609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600" dirty="0" err="1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49600" dirty="0"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99F696-1898-4319-AE6F-F54DB2773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9848-F728-49E9-BD87-C5B1377CE488}" type="datetime1">
              <a:rPr lang="en-US" smtClean="0"/>
              <a:t>31-Mar-21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85432-4CB0-43D8-A8F2-7C853A331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E8ABE1-A431-4B65-9B5D-55CD63B95CB3}"/>
              </a:ext>
            </a:extLst>
          </p:cNvPr>
          <p:cNvSpPr/>
          <p:nvPr/>
        </p:nvSpPr>
        <p:spPr>
          <a:xfrm>
            <a:off x="2210660" y="136524"/>
            <a:ext cx="7594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টেকনিক্যাল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মেহেরপুর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36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L 0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828800" y="2514600"/>
            <a:ext cx="83058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" name="Group 31"/>
          <p:cNvGrpSpPr/>
          <p:nvPr/>
        </p:nvGrpSpPr>
        <p:grpSpPr>
          <a:xfrm>
            <a:off x="1905000" y="1752600"/>
            <a:ext cx="1524000" cy="458788"/>
            <a:chOff x="304800" y="3048000"/>
            <a:chExt cx="1524000" cy="458788"/>
          </a:xfrm>
        </p:grpSpPr>
        <p:sp>
          <p:nvSpPr>
            <p:cNvPr id="27" name="Rectangle 26"/>
            <p:cNvSpPr/>
            <p:nvPr/>
          </p:nvSpPr>
          <p:spPr>
            <a:xfrm>
              <a:off x="609600" y="3048000"/>
              <a:ext cx="9144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বল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304800" y="3505200"/>
              <a:ext cx="1524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5" name="Straight Arrow Connector 24"/>
          <p:cNvCxnSpPr>
            <a:stCxn id="38" idx="0"/>
          </p:cNvCxnSpPr>
          <p:nvPr/>
        </p:nvCxnSpPr>
        <p:spPr>
          <a:xfrm rot="5400000" flipH="1" flipV="1">
            <a:off x="3696097" y="3085705"/>
            <a:ext cx="990600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165600" y="1851672"/>
            <a:ext cx="982851" cy="6096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495800" y="3048000"/>
            <a:ext cx="4495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প্রয়োগবিন্দুর সরণের উপাংশ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bn-BD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124200" y="3581400"/>
            <a:ext cx="2133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বলের প্রয়োগবিন্দু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819400" y="3962400"/>
            <a:ext cx="65532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 = বল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বলের দিকে সরণের উপাংশ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419600" y="4648200"/>
            <a:ext cx="27432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 = F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 = F × 0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 = 0</a:t>
            </a:r>
          </a:p>
          <a:p>
            <a:pPr algn="ctr"/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81375" y="292101"/>
            <a:ext cx="5429250" cy="604836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সরণ</a:t>
            </a:r>
            <a:r>
              <a:rPr lang="en-US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কাজ ও শক্তি</a:t>
            </a:r>
            <a:endParaRPr lang="en-US" sz="5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0" y="6096000"/>
            <a:ext cx="57912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 করার সামর্থ্য নাই অ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র্থা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শক্তি নাই।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AD50DE-4C3B-4A8F-919E-555CBBAE7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A90B-AA1D-4530-BA96-788C123BB9EA}" type="datetime1">
              <a:rPr lang="en-US" smtClean="0"/>
              <a:t>31-Mar-21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8377F1-DE81-4FE5-8558-B6E0E3DB8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111E-6 L 0.0625 1.11111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 animBg="1"/>
      <p:bldP spid="41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50900" y="213246"/>
            <a:ext cx="9090199" cy="815723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হারকে</a:t>
            </a:r>
            <a:r>
              <a:rPr lang="en-US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(power) </a:t>
            </a:r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5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17114D2-CB13-4C3E-8F27-9A6323D05236}"/>
              </a:ext>
            </a:extLst>
          </p:cNvPr>
          <p:cNvGrpSpPr/>
          <p:nvPr/>
        </p:nvGrpSpPr>
        <p:grpSpPr>
          <a:xfrm>
            <a:off x="1585993" y="1212382"/>
            <a:ext cx="1936427" cy="1341188"/>
            <a:chOff x="1928480" y="1309434"/>
            <a:chExt cx="2217747" cy="1601951"/>
          </a:xfrm>
        </p:grpSpPr>
        <p:pic>
          <p:nvPicPr>
            <p:cNvPr id="11" name="Picture 10" descr="8698933a73948a8a0c54403c01c579c4ca627968.jpg"/>
            <p:cNvPicPr>
              <a:picLocks noChangeAspect="1"/>
            </p:cNvPicPr>
            <p:nvPr/>
          </p:nvPicPr>
          <p:blipFill>
            <a:blip r:embed="rId2" cstate="print"/>
            <a:srcRect l="49166" t="38889" r="22500" b="37778"/>
            <a:stretch>
              <a:fillRect/>
            </a:stretch>
          </p:blipFill>
          <p:spPr>
            <a:xfrm>
              <a:off x="1928480" y="1309434"/>
              <a:ext cx="2217747" cy="1601951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2946146" y="1896219"/>
              <a:ext cx="1105908" cy="6746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20 kg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1412848-68DB-48CE-9275-40854F61D15E}"/>
              </a:ext>
            </a:extLst>
          </p:cNvPr>
          <p:cNvGrpSpPr/>
          <p:nvPr/>
        </p:nvGrpSpPr>
        <p:grpSpPr>
          <a:xfrm>
            <a:off x="1585993" y="3872509"/>
            <a:ext cx="1911458" cy="1327685"/>
            <a:chOff x="2835083" y="3931440"/>
            <a:chExt cx="2101876" cy="1683044"/>
          </a:xfrm>
        </p:grpSpPr>
        <p:pic>
          <p:nvPicPr>
            <p:cNvPr id="10" name="Picture 9" descr="8698933a73948a8a0c54403c01c579c4ca627968.jpg"/>
            <p:cNvPicPr>
              <a:picLocks noChangeAspect="1"/>
            </p:cNvPicPr>
            <p:nvPr/>
          </p:nvPicPr>
          <p:blipFill>
            <a:blip r:embed="rId2" cstate="print"/>
            <a:srcRect l="23333" t="37280" r="53138" b="37778"/>
            <a:stretch>
              <a:fillRect/>
            </a:stretch>
          </p:blipFill>
          <p:spPr>
            <a:xfrm>
              <a:off x="2835083" y="3931440"/>
              <a:ext cx="2101876" cy="1683044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3812178" y="4674725"/>
              <a:ext cx="1100324" cy="6092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20 kg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4411663" y="3155730"/>
            <a:ext cx="3246846" cy="726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2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40 kg-m/s</a:t>
            </a:r>
            <a:r>
              <a:rPr lang="en-US" sz="32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33491" y="5787231"/>
            <a:ext cx="3125018" cy="494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2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20 kg-m/s</a:t>
            </a:r>
            <a:r>
              <a:rPr lang="en-US" sz="32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A7154C-F79C-4A81-ADF9-64E28DAD0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5484-F29D-4E25-94CF-C0CC440AE7FC}" type="datetime1">
              <a:rPr lang="en-US" smtClean="0"/>
              <a:t>31-Mar-21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4BEB1BB-A716-4BD1-8D0E-154D7B454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85993" y="2448143"/>
            <a:ext cx="9300754" cy="58161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দুরুত্ব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=</a:t>
            </a:r>
            <a:r>
              <a:rPr lang="en-US" sz="2800" b="1" dirty="0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10 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                              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n-US" sz="2800" b="1" dirty="0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sec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85994" y="5116902"/>
            <a:ext cx="9300753" cy="53447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দুরুত্ব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2800" b="1" dirty="0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10 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                             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b="1" dirty="0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sec</a:t>
            </a:r>
          </a:p>
        </p:txBody>
      </p:sp>
    </p:spTree>
    <p:extLst>
      <p:ext uri="{BB962C8B-B14F-4D97-AF65-F5344CB8AC3E}">
        <p14:creationId xmlns:p14="http://schemas.microsoft.com/office/powerpoint/2010/main" val="135927685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0.60182 0.0085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91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60404 0.0041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95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E012306-92DF-4C9D-837F-368E1EA254CE}"/>
              </a:ext>
            </a:extLst>
          </p:cNvPr>
          <p:cNvCxnSpPr>
            <a:cxnSpLocks/>
          </p:cNvCxnSpPr>
          <p:nvPr/>
        </p:nvCxnSpPr>
        <p:spPr>
          <a:xfrm>
            <a:off x="10576787" y="4561310"/>
            <a:ext cx="0" cy="68210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752600" y="176581"/>
            <a:ext cx="8086972" cy="741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টর্ক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Torque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মোমেন্ট</a:t>
            </a:r>
            <a:r>
              <a:rPr lang="en-US" sz="4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4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দুরুত্বের</a:t>
            </a:r>
            <a:r>
              <a:rPr lang="en-US" sz="4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গুনফল</a:t>
            </a:r>
            <a:endParaRPr lang="en-US" sz="4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17114D2-CB13-4C3E-8F27-9A6323D05236}"/>
              </a:ext>
            </a:extLst>
          </p:cNvPr>
          <p:cNvGrpSpPr/>
          <p:nvPr/>
        </p:nvGrpSpPr>
        <p:grpSpPr>
          <a:xfrm>
            <a:off x="1276033" y="1212382"/>
            <a:ext cx="1936427" cy="1341188"/>
            <a:chOff x="1928480" y="1309434"/>
            <a:chExt cx="2217747" cy="1601951"/>
          </a:xfrm>
        </p:grpSpPr>
        <p:pic>
          <p:nvPicPr>
            <p:cNvPr id="11" name="Picture 10" descr="8698933a73948a8a0c54403c01c579c4ca627968.jpg"/>
            <p:cNvPicPr>
              <a:picLocks noChangeAspect="1"/>
            </p:cNvPicPr>
            <p:nvPr/>
          </p:nvPicPr>
          <p:blipFill>
            <a:blip r:embed="rId2" cstate="print"/>
            <a:srcRect l="49166" t="38889" r="22500" b="37778"/>
            <a:stretch>
              <a:fillRect/>
            </a:stretch>
          </p:blipFill>
          <p:spPr>
            <a:xfrm>
              <a:off x="1928480" y="1309434"/>
              <a:ext cx="2217747" cy="1601951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2946146" y="1896219"/>
              <a:ext cx="1105908" cy="6746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20 kg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833040" y="3155730"/>
            <a:ext cx="10058399" cy="726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2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32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10/5</a:t>
            </a:r>
            <a:r>
              <a:rPr lang="en-US" sz="32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=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40 kg-m/s</a:t>
            </a:r>
            <a:r>
              <a:rPr lang="en-US" sz="32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988662" y="4696692"/>
            <a:ext cx="4965031" cy="1218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টর্ক</a:t>
            </a:r>
            <a:r>
              <a:rPr lang="en-US" sz="32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মোমেন্ট</a:t>
            </a:r>
            <a:r>
              <a:rPr lang="en-US" sz="32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× </a:t>
            </a:r>
            <a:r>
              <a:rPr lang="en-US" sz="32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আর্মের</a:t>
            </a:r>
            <a:r>
              <a:rPr lang="en-US" sz="32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endParaRPr lang="en-US" sz="32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=20kg×10m=200 kg-m</a:t>
            </a:r>
            <a:r>
              <a:rPr lang="en-US" sz="32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A7154C-F79C-4A81-ADF9-64E28DAD0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5484-F29D-4E25-94CF-C0CC440AE7FC}" type="datetime1">
              <a:rPr lang="en-US" smtClean="0"/>
              <a:t>31-Mar-21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4BEB1BB-A716-4BD1-8D0E-154D7B454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76033" y="2448143"/>
            <a:ext cx="9300754" cy="58161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দুরুত্ব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=</a:t>
            </a:r>
            <a:r>
              <a:rPr lang="en-US" sz="2800" b="1" dirty="0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10 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                              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n-US" sz="2800" b="1" dirty="0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sec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6CB43096-91AC-4FFD-99DD-59FB25393F4A}"/>
              </a:ext>
            </a:extLst>
          </p:cNvPr>
          <p:cNvSpPr/>
          <p:nvPr/>
        </p:nvSpPr>
        <p:spPr>
          <a:xfrm>
            <a:off x="10151140" y="4066136"/>
            <a:ext cx="152400" cy="1105890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1069EB4-C41F-4305-AA57-044BD001D538}"/>
              </a:ext>
            </a:extLst>
          </p:cNvPr>
          <p:cNvGrpSpPr/>
          <p:nvPr/>
        </p:nvGrpSpPr>
        <p:grpSpPr>
          <a:xfrm>
            <a:off x="9729989" y="4619081"/>
            <a:ext cx="1119774" cy="1679979"/>
            <a:chOff x="10039949" y="4619081"/>
            <a:chExt cx="1119774" cy="167997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4E5F571-BDB4-4B42-8358-C734E7F07C8D}"/>
                </a:ext>
              </a:extLst>
            </p:cNvPr>
            <p:cNvGrpSpPr/>
            <p:nvPr/>
          </p:nvGrpSpPr>
          <p:grpSpPr>
            <a:xfrm>
              <a:off x="10039949" y="5378061"/>
              <a:ext cx="1119774" cy="920999"/>
              <a:chOff x="10081625" y="3784034"/>
              <a:chExt cx="1119774" cy="920999"/>
            </a:xfrm>
          </p:grpSpPr>
          <p:pic>
            <p:nvPicPr>
              <p:cNvPr id="10" name="Picture 9" descr="8698933a73948a8a0c54403c01c579c4ca627968.jpg"/>
              <p:cNvPicPr>
                <a:picLocks noChangeAspect="1"/>
              </p:cNvPicPr>
              <p:nvPr/>
            </p:nvPicPr>
            <p:blipFill rotWithShape="1">
              <a:blip r:embed="rId2" cstate="print"/>
              <a:srcRect l="33078" t="44920" r="53138" b="37778"/>
              <a:stretch/>
            </p:blipFill>
            <p:spPr>
              <a:xfrm>
                <a:off x="10081625" y="3784034"/>
                <a:ext cx="1119774" cy="920999"/>
              </a:xfrm>
              <a:prstGeom prst="rect">
                <a:avLst/>
              </a:prstGeom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10175710" y="4004220"/>
                <a:ext cx="1025689" cy="48062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20 kg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6733177-4A2A-45A6-B00C-77ABD97BA77F}"/>
                </a:ext>
              </a:extLst>
            </p:cNvPr>
            <p:cNvCxnSpPr>
              <a:cxnSpLocks/>
              <a:stCxn id="23" idx="2"/>
              <a:endCxn id="10" idx="0"/>
            </p:cNvCxnSpPr>
            <p:nvPr/>
          </p:nvCxnSpPr>
          <p:spPr>
            <a:xfrm>
              <a:off x="10598002" y="4619081"/>
              <a:ext cx="1834" cy="75898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344E657-F5FA-496A-BBEA-72F3E2E34EEF}"/>
              </a:ext>
            </a:extLst>
          </p:cNvPr>
          <p:cNvGrpSpPr/>
          <p:nvPr/>
        </p:nvGrpSpPr>
        <p:grpSpPr>
          <a:xfrm>
            <a:off x="-5159" y="3882390"/>
            <a:ext cx="10517774" cy="1703435"/>
            <a:chOff x="-5159" y="3882390"/>
            <a:chExt cx="10517774" cy="1703435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D2B63ED-7C51-4E56-84A6-33CF686D9408}"/>
                </a:ext>
              </a:extLst>
            </p:cNvPr>
            <p:cNvGrpSpPr/>
            <p:nvPr/>
          </p:nvGrpSpPr>
          <p:grpSpPr>
            <a:xfrm>
              <a:off x="-5159" y="3882390"/>
              <a:ext cx="10517774" cy="1703435"/>
              <a:chOff x="304801" y="3882390"/>
              <a:chExt cx="10517774" cy="1703435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521822" y="4049502"/>
                <a:ext cx="9300753" cy="511808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err="1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দুরুত্ব</a:t>
                </a:r>
                <a:r>
                  <a:rPr lang="en-US" sz="2800" b="1" dirty="0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2800" b="1" dirty="0">
                    <a:ln w="0"/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10 </a:t>
                </a:r>
                <a:r>
                  <a:rPr lang="en-US" sz="2800" b="1" dirty="0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m</a:t>
                </a:r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F748098-68FA-469D-9D6D-7322A4301ACC}"/>
                  </a:ext>
                </a:extLst>
              </p:cNvPr>
              <p:cNvSpPr/>
              <p:nvPr/>
            </p:nvSpPr>
            <p:spPr>
              <a:xfrm>
                <a:off x="304801" y="3882390"/>
                <a:ext cx="1281192" cy="170343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Arc 5">
                <a:extLst>
                  <a:ext uri="{FF2B5EF4-FFF2-40B4-BE49-F238E27FC236}">
                    <a16:creationId xmlns:a16="http://schemas.microsoft.com/office/drawing/2014/main" id="{FAF1940F-33C4-4ADA-A97F-A1B2018B2DD9}"/>
                  </a:ext>
                </a:extLst>
              </p:cNvPr>
              <p:cNvSpPr/>
              <p:nvPr/>
            </p:nvSpPr>
            <p:spPr>
              <a:xfrm>
                <a:off x="10523636" y="4059917"/>
                <a:ext cx="152400" cy="1105890"/>
              </a:xfrm>
              <a:prstGeom prst="arc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Arc 20">
                <a:extLst>
                  <a:ext uri="{FF2B5EF4-FFF2-40B4-BE49-F238E27FC236}">
                    <a16:creationId xmlns:a16="http://schemas.microsoft.com/office/drawing/2014/main" id="{03CA9174-86F4-4B0F-8683-3D8CC1CE890F}"/>
                  </a:ext>
                </a:extLst>
              </p:cNvPr>
              <p:cNvSpPr/>
              <p:nvPr/>
            </p:nvSpPr>
            <p:spPr>
              <a:xfrm>
                <a:off x="10377097" y="4049502"/>
                <a:ext cx="152400" cy="1105890"/>
              </a:xfrm>
              <a:prstGeom prst="arc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Arc 36">
                <a:extLst>
                  <a:ext uri="{FF2B5EF4-FFF2-40B4-BE49-F238E27FC236}">
                    <a16:creationId xmlns:a16="http://schemas.microsoft.com/office/drawing/2014/main" id="{96B5C0CB-B317-4BBE-A431-56B7B55433A6}"/>
                  </a:ext>
                </a:extLst>
              </p:cNvPr>
              <p:cNvSpPr/>
              <p:nvPr/>
            </p:nvSpPr>
            <p:spPr>
              <a:xfrm>
                <a:off x="10445602" y="4059917"/>
                <a:ext cx="152400" cy="1105890"/>
              </a:xfrm>
              <a:prstGeom prst="arc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Circle: Hollow 29">
              <a:extLst>
                <a:ext uri="{FF2B5EF4-FFF2-40B4-BE49-F238E27FC236}">
                  <a16:creationId xmlns:a16="http://schemas.microsoft.com/office/drawing/2014/main" id="{B10D57AD-D93A-4270-96BC-94C4684D97BC}"/>
                </a:ext>
              </a:extLst>
            </p:cNvPr>
            <p:cNvSpPr/>
            <p:nvPr/>
          </p:nvSpPr>
          <p:spPr>
            <a:xfrm flipH="1">
              <a:off x="750110" y="4059917"/>
              <a:ext cx="457200" cy="501393"/>
            </a:xfrm>
            <a:prstGeom prst="donu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099523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0.60183 0.0085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91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-0.00013 0.14769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E820BA-7B7A-4F40-9317-3F2BB2DA2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1FDC-69FE-40D4-BE58-018D6C28C3F5}" type="datetime1">
              <a:rPr lang="en-US" smtClean="0"/>
              <a:t>31-Mar-21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3284BE-745C-4995-A89D-DB5F0C78D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1C6BD2-4F88-486C-BF75-D613A5927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04" y="1328734"/>
            <a:ext cx="5742591" cy="332113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AD8DCF2-6252-4B08-9504-392787C54AF5}"/>
              </a:ext>
            </a:extLst>
          </p:cNvPr>
          <p:cNvGrpSpPr/>
          <p:nvPr/>
        </p:nvGrpSpPr>
        <p:grpSpPr>
          <a:xfrm>
            <a:off x="6477000" y="1331318"/>
            <a:ext cx="5576396" cy="3318547"/>
            <a:chOff x="5029200" y="248333"/>
            <a:chExt cx="4091226" cy="236609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EBF632F-2690-4C10-8473-ED4644A31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0" y="248333"/>
              <a:ext cx="4091226" cy="2366092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6ED6DC-A9CB-455B-9219-72FA7F54BBB1}"/>
                </a:ext>
              </a:extLst>
            </p:cNvPr>
            <p:cNvSpPr/>
            <p:nvPr/>
          </p:nvSpPr>
          <p:spPr>
            <a:xfrm>
              <a:off x="7689850" y="2209800"/>
              <a:ext cx="673100" cy="228600"/>
            </a:xfrm>
            <a:prstGeom prst="rect">
              <a:avLst/>
            </a:prstGeom>
            <a:solidFill>
              <a:srgbClr val="24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75 Kg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8E8679F-85DE-40DE-9749-76DD4EC31225}"/>
                </a:ext>
              </a:extLst>
            </p:cNvPr>
            <p:cNvSpPr/>
            <p:nvPr/>
          </p:nvSpPr>
          <p:spPr>
            <a:xfrm>
              <a:off x="7689850" y="1707168"/>
              <a:ext cx="539750" cy="402905"/>
            </a:xfrm>
            <a:prstGeom prst="rect">
              <a:avLst/>
            </a:prstGeom>
            <a:solidFill>
              <a:srgbClr val="24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1m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F95D829-F615-4354-AB61-CD3987BF2819}"/>
                </a:ext>
              </a:extLst>
            </p:cNvPr>
            <p:cNvSpPr/>
            <p:nvPr/>
          </p:nvSpPr>
          <p:spPr>
            <a:xfrm>
              <a:off x="7907095" y="1062908"/>
              <a:ext cx="495300" cy="343081"/>
            </a:xfrm>
            <a:prstGeom prst="rect">
              <a:avLst/>
            </a:prstGeom>
            <a:solidFill>
              <a:srgbClr val="24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1s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4D5E14E-2615-4EF1-A073-4CFA3E943E69}"/>
              </a:ext>
            </a:extLst>
          </p:cNvPr>
          <p:cNvSpPr/>
          <p:nvPr/>
        </p:nvSpPr>
        <p:spPr>
          <a:xfrm>
            <a:off x="3009900" y="154605"/>
            <a:ext cx="6172200" cy="7620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Hp - </a:t>
            </a:r>
            <a:r>
              <a:rPr lang="en-US" sz="6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66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হর্স</a:t>
            </a:r>
            <a:r>
              <a:rPr lang="en-US" sz="6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endParaRPr lang="en-US" sz="54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0E7B02-8A52-4768-896E-AD7C6E610AD2}"/>
              </a:ext>
            </a:extLst>
          </p:cNvPr>
          <p:cNvSpPr/>
          <p:nvPr/>
        </p:nvSpPr>
        <p:spPr>
          <a:xfrm>
            <a:off x="1720654" y="5233327"/>
            <a:ext cx="2590800" cy="7620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FPS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32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FB303A-5F39-4A5B-9053-6B4524665173}"/>
              </a:ext>
            </a:extLst>
          </p:cNvPr>
          <p:cNvSpPr/>
          <p:nvPr/>
        </p:nvSpPr>
        <p:spPr>
          <a:xfrm>
            <a:off x="7886700" y="5122108"/>
            <a:ext cx="2590800" cy="7620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MKS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32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250265"/>
      </p:ext>
    </p:extLst>
  </p:cSld>
  <p:clrMapOvr>
    <a:masterClrMapping/>
  </p:clrMapOvr>
  <p:transition spd="slow">
    <p:cover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D39D6D-DA80-4D91-A5D7-CFD37E4E1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1FDC-69FE-40D4-BE58-018D6C28C3F5}" type="datetime1">
              <a:rPr lang="en-US" smtClean="0"/>
              <a:t>31-Mar-21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AC58B9-091B-4D77-8A4B-EAF6E783C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1B4C2A-521B-450C-8607-7596DF551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95" y="533400"/>
            <a:ext cx="11064009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34848"/>
      </p:ext>
    </p:extLst>
  </p:cSld>
  <p:clrMapOvr>
    <a:masterClrMapping/>
  </p:clrMapOvr>
  <p:transition spd="slow">
    <p:cover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97C95D-6594-47D1-B758-46703302B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1FDC-69FE-40D4-BE58-018D6C28C3F5}" type="datetime1">
              <a:rPr lang="en-US" smtClean="0"/>
              <a:t>31-Mar-21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D79071-1C8D-4DA6-AF17-91B2E5879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F206234-1EBA-4170-A7A0-7392C5C62F74}"/>
              </a:ext>
            </a:extLst>
          </p:cNvPr>
          <p:cNvGrpSpPr/>
          <p:nvPr/>
        </p:nvGrpSpPr>
        <p:grpSpPr>
          <a:xfrm>
            <a:off x="1600200" y="250949"/>
            <a:ext cx="8991600" cy="4572000"/>
            <a:chOff x="1524000" y="1371600"/>
            <a:chExt cx="5571066" cy="2638926"/>
          </a:xfrm>
        </p:grpSpPr>
        <p:pic>
          <p:nvPicPr>
            <p:cNvPr id="5" name="Picture 4" descr="5.jpg">
              <a:extLst>
                <a:ext uri="{FF2B5EF4-FFF2-40B4-BE49-F238E27FC236}">
                  <a16:creationId xmlns:a16="http://schemas.microsoft.com/office/drawing/2014/main" id="{5785174E-83D5-471F-9990-7A45D7F73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6667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24000" y="1371600"/>
              <a:ext cx="5571066" cy="2638926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079463-8B29-43A5-9AA2-69702B16EC41}"/>
                </a:ext>
              </a:extLst>
            </p:cNvPr>
            <p:cNvCxnSpPr/>
            <p:nvPr/>
          </p:nvCxnSpPr>
          <p:spPr>
            <a:xfrm flipV="1">
              <a:off x="1905000" y="2286000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08C1FDE6-8B1B-4E9A-A55A-000D8656F95B}"/>
              </a:ext>
            </a:extLst>
          </p:cNvPr>
          <p:cNvSpPr/>
          <p:nvPr/>
        </p:nvSpPr>
        <p:spPr>
          <a:xfrm>
            <a:off x="4959350" y="190606"/>
            <a:ext cx="2273300" cy="719757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প্রণি</a:t>
            </a:r>
            <a:r>
              <a:rPr lang="en-US" sz="5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ব্রেক</a:t>
            </a:r>
            <a:endParaRPr lang="en-US" sz="54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6BFE31-D29C-4FEB-AA53-9EBD7F8BF652}"/>
              </a:ext>
            </a:extLst>
          </p:cNvPr>
          <p:cNvSpPr/>
          <p:nvPr/>
        </p:nvSpPr>
        <p:spPr>
          <a:xfrm>
            <a:off x="2032000" y="3516982"/>
            <a:ext cx="15621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BDE044-BF95-46BA-AC7D-77110C54E5E5}"/>
              </a:ext>
            </a:extLst>
          </p:cNvPr>
          <p:cNvGrpSpPr/>
          <p:nvPr/>
        </p:nvGrpSpPr>
        <p:grpSpPr>
          <a:xfrm>
            <a:off x="2243581" y="3498996"/>
            <a:ext cx="3564638" cy="1143000"/>
            <a:chOff x="495300" y="3359872"/>
            <a:chExt cx="2873912" cy="189463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DC324AB-8888-4F02-B671-9FE98D27D225}"/>
                </a:ext>
              </a:extLst>
            </p:cNvPr>
            <p:cNvSpPr/>
            <p:nvPr/>
          </p:nvSpPr>
          <p:spPr>
            <a:xfrm>
              <a:off x="495300" y="3795604"/>
              <a:ext cx="1562100" cy="990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BHP=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44389F-E286-4B6E-A28A-09213C25B4E5}"/>
                </a:ext>
              </a:extLst>
            </p:cNvPr>
            <p:cNvSpPr/>
            <p:nvPr/>
          </p:nvSpPr>
          <p:spPr>
            <a:xfrm>
              <a:off x="1807112" y="3359872"/>
              <a:ext cx="1562100" cy="990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l-GR" sz="3600" dirty="0">
                  <a:solidFill>
                    <a:srgbClr val="0000CC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π</a:t>
              </a:r>
              <a:r>
                <a:rPr lang="en-US" sz="3600" dirty="0">
                  <a:solidFill>
                    <a:srgbClr val="0000CC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NT</a:t>
              </a:r>
              <a:endParaRPr lang="en-US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62FABA-17A9-4F9F-83AE-A2502444C90C}"/>
                </a:ext>
              </a:extLst>
            </p:cNvPr>
            <p:cNvSpPr/>
            <p:nvPr/>
          </p:nvSpPr>
          <p:spPr>
            <a:xfrm>
              <a:off x="1807112" y="4263906"/>
              <a:ext cx="1562100" cy="990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4500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DA3C03C-26B7-4796-9A65-3D8645C0BDE0}"/>
                </a:ext>
              </a:extLst>
            </p:cNvPr>
            <p:cNvCxnSpPr>
              <a:cxnSpLocks/>
            </p:cNvCxnSpPr>
            <p:nvPr/>
          </p:nvCxnSpPr>
          <p:spPr>
            <a:xfrm>
              <a:off x="2032000" y="4290905"/>
              <a:ext cx="107427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954D8DB7-B28E-4A16-A786-D63134E9174F}"/>
              </a:ext>
            </a:extLst>
          </p:cNvPr>
          <p:cNvSpPr/>
          <p:nvPr/>
        </p:nvSpPr>
        <p:spPr>
          <a:xfrm>
            <a:off x="1600200" y="4770452"/>
            <a:ext cx="5918199" cy="13239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N=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টেকোমিটার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RPM</a:t>
            </a:r>
          </a:p>
          <a:p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T=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W×arm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endParaRPr lang="en-US" sz="36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646537"/>
      </p:ext>
    </p:extLst>
  </p:cSld>
  <p:clrMapOvr>
    <a:masterClrMapping/>
  </p:clrMapOvr>
  <p:transition spd="slow">
    <p:cover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027483"/>
              </p:ext>
            </p:extLst>
          </p:nvPr>
        </p:nvGraphicFramePr>
        <p:xfrm>
          <a:off x="609600" y="399688"/>
          <a:ext cx="10972800" cy="599914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2085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পাওয়ার</a:t>
                      </a:r>
                      <a:r>
                        <a:rPr lang="en-US" sz="54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/ </a:t>
                      </a:r>
                      <a:r>
                        <a:rPr lang="en-US" sz="54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ক্ষমতা</a:t>
                      </a:r>
                      <a:endParaRPr lang="en-US" sz="54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টর্ক</a:t>
                      </a:r>
                      <a:r>
                        <a:rPr lang="en-US" sz="5400" baseline="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/ </a:t>
                      </a:r>
                      <a:r>
                        <a:rPr lang="en-US" sz="5400" baseline="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মোমেন্ট</a:t>
                      </a:r>
                      <a:endParaRPr lang="en-US" sz="54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2085"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করার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হার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অর্থা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ৎ </a:t>
                      </a:r>
                    </a:p>
                    <a:p>
                      <a:pPr algn="l"/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একক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সময়ে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কৃত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কোন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বস্তুর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ঘুর্ণন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প্রবণতা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2085"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এককঃ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কেজি-মি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./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.(kg-m/s)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এককঃ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কেজি-মি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.(kg-m)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2085"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বাড়লে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ক্ষমতা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বাড়ে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দুরুত্ব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বল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বাড়লে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টর্ক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বাড়ে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2085"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পাওয়ার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টর্ক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প্রযুক্ত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বল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×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আর্মের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দৈর্ঘ্য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2085"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৫।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সময়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একটি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বড়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ফ্যাক্টর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৫।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সময়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কোন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ফ্যাক্টর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নয়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EECBBB-A920-459F-A280-9B5527289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E622-8C58-471F-A132-FAA75190E534}" type="datetime1">
              <a:rPr lang="en-US" smtClean="0"/>
              <a:t>31-Mar-21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C56912-5D65-4E38-B11C-678C4C014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C769750-EF8D-4332-AFAD-5C9512EC3B7E}"/>
              </a:ext>
            </a:extLst>
          </p:cNvPr>
          <p:cNvCxnSpPr>
            <a:cxnSpLocks/>
            <a:stCxn id="23" idx="0"/>
            <a:endCxn id="23" idx="2"/>
          </p:cNvCxnSpPr>
          <p:nvPr/>
        </p:nvCxnSpPr>
        <p:spPr>
          <a:xfrm>
            <a:off x="6096000" y="399688"/>
            <a:ext cx="0" cy="59991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276853"/>
      </p:ext>
    </p:extLst>
  </p:cSld>
  <p:clrMapOvr>
    <a:masterClrMapping/>
  </p:clrMapOvr>
  <p:transition spd="slow">
    <p:cover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95500" y="2133600"/>
            <a:ext cx="8001000" cy="1857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যান্ত্রিক শক্তিতে রুপান্তর করে এরূপ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যন্ত্রের নাম বল।</a:t>
            </a:r>
          </a:p>
          <a:p>
            <a:pPr algn="ctr"/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বিদ্যুৎ শক্তিতে রুপান্তর করে এরূপ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যন্ত্রের নাম বল।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5C8F137-8FFE-4794-8214-998BD6819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D78C-250C-4FDF-B77E-D32CBF9A15B9}" type="datetime1">
              <a:rPr lang="en-US" smtClean="0"/>
              <a:t>31-Mar-21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B963022-3962-4082-86F6-2513C0398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758124-ED90-47EB-8064-29C29C6414B1}"/>
              </a:ext>
            </a:extLst>
          </p:cNvPr>
          <p:cNvSpPr/>
          <p:nvPr/>
        </p:nvSpPr>
        <p:spPr>
          <a:xfrm>
            <a:off x="4648200" y="608012"/>
            <a:ext cx="2895600" cy="758824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>
    <p:cover dir="l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00475" y="2171700"/>
            <a:ext cx="4591050" cy="12573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§"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 কী ?</a:t>
            </a:r>
          </a:p>
          <a:p>
            <a:pPr algn="ctr">
              <a:buFont typeface="Wingdings" pitchFamily="2" charset="2"/>
              <a:buChar char="§"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কাজের একক কী ?</a:t>
            </a:r>
          </a:p>
        </p:txBody>
      </p:sp>
      <p:sp>
        <p:nvSpPr>
          <p:cNvPr id="5" name="Rectangle 4"/>
          <p:cNvSpPr/>
          <p:nvPr/>
        </p:nvSpPr>
        <p:spPr>
          <a:xfrm>
            <a:off x="3750931" y="4174218"/>
            <a:ext cx="4690137" cy="1436914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শক্তি কী ?</a:t>
            </a:r>
          </a:p>
          <a:p>
            <a:pPr algn="ctr">
              <a:buFont typeface="Wingdings" pitchFamily="2" charset="2"/>
              <a:buChar char="q"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শক্তির একক কী 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11EA46-9305-4BAB-BF79-4F9351E4A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D69F-A452-4B23-9329-6155A1792217}" type="datetime1">
              <a:rPr lang="en-US" smtClean="0"/>
              <a:t>31-Mar-21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C9BC5FF-BB47-46AD-B89C-6096E853B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7D1034-DF67-4DD9-B2F0-5D3C7BAF582F}"/>
              </a:ext>
            </a:extLst>
          </p:cNvPr>
          <p:cNvSpPr/>
          <p:nvPr/>
        </p:nvSpPr>
        <p:spPr>
          <a:xfrm>
            <a:off x="4648199" y="660855"/>
            <a:ext cx="2895600" cy="758824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5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5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000" y="1494981"/>
            <a:ext cx="8686800" cy="4590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হর্স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টর্কের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প্রণি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ব্রেকের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বিএইচপি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E924C-1F31-4011-B9B2-3EB7289EF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DAB3-106A-4B88-B011-F88FB0C2FCA2}" type="datetime1">
              <a:rPr lang="en-US" smtClean="0"/>
              <a:t>31-Mar-21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93DBB53-EFC8-4450-BDAE-2A83ED72E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6345AE-FB1A-4393-9831-0542F4FD2BA0}"/>
              </a:ext>
            </a:extLst>
          </p:cNvPr>
          <p:cNvSpPr/>
          <p:nvPr/>
        </p:nvSpPr>
        <p:spPr>
          <a:xfrm>
            <a:off x="4876800" y="464949"/>
            <a:ext cx="2438400" cy="758824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1DCAE-5A27-4325-976F-B25A4AA37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DAE2C-CDCD-45B0-8895-F52DA4668952}" type="datetime1">
              <a:rPr lang="en-US" smtClean="0"/>
              <a:t>31-Mar-21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C359C-DAB2-4BE1-808B-C9454D792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A686DAE-224D-402A-AF86-BC6E75ABCAED}"/>
              </a:ext>
            </a:extLst>
          </p:cNvPr>
          <p:cNvSpPr txBox="1">
            <a:spLocks/>
          </p:cNvSpPr>
          <p:nvPr/>
        </p:nvSpPr>
        <p:spPr>
          <a:xfrm>
            <a:off x="7201053" y="1025178"/>
            <a:ext cx="3313247" cy="749969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3A0E94E-BF58-4937-9134-4EDB2F0C2AED}"/>
              </a:ext>
            </a:extLst>
          </p:cNvPr>
          <p:cNvSpPr txBox="1">
            <a:spLocks/>
          </p:cNvSpPr>
          <p:nvPr/>
        </p:nvSpPr>
        <p:spPr>
          <a:xfrm>
            <a:off x="7437558" y="5048774"/>
            <a:ext cx="2969119" cy="7976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endParaRPr 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733D7C9-65E3-4B61-8ECF-B162598F2B9A}"/>
              </a:ext>
            </a:extLst>
          </p:cNvPr>
          <p:cNvSpPr/>
          <p:nvPr/>
        </p:nvSpPr>
        <p:spPr>
          <a:xfrm>
            <a:off x="6333214" y="723898"/>
            <a:ext cx="5222223" cy="5410200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11">
            <a:extLst>
              <a:ext uri="{FF2B5EF4-FFF2-40B4-BE49-F238E27FC236}">
                <a16:creationId xmlns:a16="http://schemas.microsoft.com/office/drawing/2014/main" id="{7DC37336-4BC7-4338-B8A1-4520A0D56A38}"/>
              </a:ext>
            </a:extLst>
          </p:cNvPr>
          <p:cNvSpPr/>
          <p:nvPr/>
        </p:nvSpPr>
        <p:spPr>
          <a:xfrm>
            <a:off x="7113189" y="2575715"/>
            <a:ext cx="3488974" cy="543914"/>
          </a:xfrm>
          <a:prstGeom prst="round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এগ্রোমেশিনারি-১</a:t>
            </a:r>
          </a:p>
        </p:txBody>
      </p:sp>
      <p:sp>
        <p:nvSpPr>
          <p:cNvPr id="23" name="Rounded Rectangle 12">
            <a:extLst>
              <a:ext uri="{FF2B5EF4-FFF2-40B4-BE49-F238E27FC236}">
                <a16:creationId xmlns:a16="http://schemas.microsoft.com/office/drawing/2014/main" id="{61F73FA3-013A-464F-8FBB-A17C1B4D1D51}"/>
              </a:ext>
            </a:extLst>
          </p:cNvPr>
          <p:cNvSpPr/>
          <p:nvPr/>
        </p:nvSpPr>
        <p:spPr>
          <a:xfrm>
            <a:off x="7201053" y="1903474"/>
            <a:ext cx="3313246" cy="543914"/>
          </a:xfrm>
          <a:prstGeom prst="round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13">
            <a:extLst>
              <a:ext uri="{FF2B5EF4-FFF2-40B4-BE49-F238E27FC236}">
                <a16:creationId xmlns:a16="http://schemas.microsoft.com/office/drawing/2014/main" id="{07C49938-188C-4299-9DAD-3E23FB3983C5}"/>
              </a:ext>
            </a:extLst>
          </p:cNvPr>
          <p:cNvSpPr/>
          <p:nvPr/>
        </p:nvSpPr>
        <p:spPr>
          <a:xfrm>
            <a:off x="7373117" y="4112830"/>
            <a:ext cx="2969119" cy="5439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5" name="Rounded Rectangle 14">
            <a:extLst>
              <a:ext uri="{FF2B5EF4-FFF2-40B4-BE49-F238E27FC236}">
                <a16:creationId xmlns:a16="http://schemas.microsoft.com/office/drawing/2014/main" id="{2616F31B-17C7-4FE9-B5BF-4BD0E9177FFA}"/>
              </a:ext>
            </a:extLst>
          </p:cNvPr>
          <p:cNvSpPr/>
          <p:nvPr/>
        </p:nvSpPr>
        <p:spPr>
          <a:xfrm>
            <a:off x="7462176" y="3293005"/>
            <a:ext cx="2791000" cy="54391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১.২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B2AF06F-A558-42E2-B079-5393A0FC565F}"/>
              </a:ext>
            </a:extLst>
          </p:cNvPr>
          <p:cNvGrpSpPr/>
          <p:nvPr/>
        </p:nvGrpSpPr>
        <p:grpSpPr>
          <a:xfrm>
            <a:off x="636563" y="723899"/>
            <a:ext cx="5174365" cy="5410199"/>
            <a:chOff x="636563" y="723899"/>
            <a:chExt cx="5366337" cy="541019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3AD9D4B-52D8-4A4F-BACB-CD6E91A865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1" t="641" r="2963" b="10563"/>
            <a:stretch/>
          </p:blipFill>
          <p:spPr>
            <a:xfrm>
              <a:off x="636563" y="723899"/>
              <a:ext cx="5366337" cy="5410199"/>
            </a:xfrm>
            <a:prstGeom prst="rect">
              <a:avLst/>
            </a:prstGeom>
            <a:ln w="57150">
              <a:solidFill>
                <a:srgbClr val="006600"/>
              </a:solidFill>
            </a:ln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480A80E-25F5-4612-A934-89E9300D6D75}"/>
                </a:ext>
              </a:extLst>
            </p:cNvPr>
            <p:cNvSpPr/>
            <p:nvPr/>
          </p:nvSpPr>
          <p:spPr>
            <a:xfrm>
              <a:off x="4696621" y="4719343"/>
              <a:ext cx="1127765" cy="271756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MIEB 19010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220832C-C206-48C9-82E8-EFC7A3FC4C7F}"/>
                </a:ext>
              </a:extLst>
            </p:cNvPr>
            <p:cNvSpPr/>
            <p:nvPr/>
          </p:nvSpPr>
          <p:spPr>
            <a:xfrm>
              <a:off x="3836964" y="5450329"/>
              <a:ext cx="1415918" cy="2717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01730-878558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C39CD2A-F721-4DFC-A41E-0B2126F96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823" y="1524000"/>
              <a:ext cx="2757797" cy="28128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6311358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38400" y="4495800"/>
            <a:ext cx="73914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শক্তির রূপান্তর উল্লেখ করে তোমার বাড়িতে ব্যবহৃত যন্ত্রপাতির একটি তালিকা তৈরী কর। 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1CF2AA1-FC73-4337-B7D3-9558E0AF4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8753A-E994-4274-BD1B-79403349C00A}" type="datetime1">
              <a:rPr lang="en-US" smtClean="0"/>
              <a:t>31-Mar-21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D0B0A25-082C-46E7-BA55-6D4147601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65EDC16-02E3-4972-84DC-3B033E56F117}"/>
              </a:ext>
            </a:extLst>
          </p:cNvPr>
          <p:cNvGrpSpPr/>
          <p:nvPr/>
        </p:nvGrpSpPr>
        <p:grpSpPr>
          <a:xfrm>
            <a:off x="1333500" y="381000"/>
            <a:ext cx="9525000" cy="5105400"/>
            <a:chOff x="1371600" y="228600"/>
            <a:chExt cx="8618908" cy="465665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61C93AD-59E7-486E-A4D9-0C6751D4BA01}"/>
                </a:ext>
              </a:extLst>
            </p:cNvPr>
            <p:cNvGrpSpPr/>
            <p:nvPr/>
          </p:nvGrpSpPr>
          <p:grpSpPr>
            <a:xfrm>
              <a:off x="1371600" y="228600"/>
              <a:ext cx="8618908" cy="4656651"/>
              <a:chOff x="1271401" y="228600"/>
              <a:chExt cx="8618908" cy="4656651"/>
            </a:xfrm>
          </p:grpSpPr>
          <p:pic>
            <p:nvPicPr>
              <p:cNvPr id="2" name="Picture 1" descr="school-building-hi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71401" y="228600"/>
                <a:ext cx="8618908" cy="3806483"/>
              </a:xfrm>
              <a:prstGeom prst="rect">
                <a:avLst/>
              </a:prstGeom>
            </p:spPr>
          </p:pic>
          <p:sp>
            <p:nvSpPr>
              <p:cNvPr id="3" name="Block Arc 2"/>
              <p:cNvSpPr/>
              <p:nvPr/>
            </p:nvSpPr>
            <p:spPr>
              <a:xfrm rot="11446647" flipH="1" flipV="1">
                <a:off x="3376583" y="604950"/>
                <a:ext cx="4408543" cy="4280301"/>
              </a:xfrm>
              <a:prstGeom prst="blockArc">
                <a:avLst>
                  <a:gd name="adj1" fmla="val 12592683"/>
                  <a:gd name="adj2" fmla="val 18444287"/>
                  <a:gd name="adj3" fmla="val 11899"/>
                </a:avLst>
              </a:prstGeom>
              <a:solidFill>
                <a:schemeClr val="bg1"/>
              </a:solidFill>
              <a:ln>
                <a:noFill/>
              </a:ln>
              <a:scene3d>
                <a:camera prst="obliqueTopLef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ArchUp">
                  <a:avLst>
                    <a:gd name="adj" fmla="val 8436381"/>
                  </a:avLst>
                </a:prstTxWarp>
              </a:bodyPr>
              <a:lstStyle/>
              <a:p>
                <a:pPr algn="ctr"/>
                <a:endParaRPr lang="en-US" sz="5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5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41E1144-7A07-484A-8D05-D47363B5AD9B}"/>
                </a:ext>
              </a:extLst>
            </p:cNvPr>
            <p:cNvSpPr txBox="1"/>
            <p:nvPr/>
          </p:nvSpPr>
          <p:spPr>
            <a:xfrm>
              <a:off x="4552155" y="1010333"/>
              <a:ext cx="2057400" cy="1027331"/>
            </a:xfrm>
            <a:prstGeom prst="rect">
              <a:avLst/>
            </a:prstGeom>
            <a:noFill/>
          </p:spPr>
          <p:txBody>
            <a:bodyPr wrap="square" rtlCol="0" anchor="ctr">
              <a:prstTxWarp prst="textArchUp">
                <a:avLst>
                  <a:gd name="adj" fmla="val 9728332"/>
                </a:avLst>
              </a:prstTxWarp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4800" b="1" dirty="0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FF2B6E7-BF7A-4D2A-882E-4C4325042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4BEEB-EC86-4321-AFEB-A4A0BCF12F00}" type="datetime1">
              <a:rPr lang="en-US" smtClean="0"/>
              <a:t>31-Mar-21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1DF3D0B-2D57-4B3D-BBDF-01CFCC65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3C74AE-48AE-4282-846F-0CEFC06B06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" r="1753"/>
          <a:stretch/>
        </p:blipFill>
        <p:spPr>
          <a:xfrm>
            <a:off x="-11790" y="0"/>
            <a:ext cx="1223374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32657" y="1905000"/>
            <a:ext cx="12192000" cy="312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1300" dirty="0">
                <a:solidFill>
                  <a:srgbClr val="0000CC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1300" dirty="0">
              <a:solidFill>
                <a:srgbClr val="0000CC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-1524000" y="3872132"/>
            <a:chExt cx="10168647" cy="298586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0" y="3872132"/>
              <a:ext cx="10168647" cy="2985868"/>
            </a:xfrm>
            <a:prstGeom prst="rect">
              <a:avLst/>
            </a:prstGeom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</p:pic>
        <p:sp>
          <p:nvSpPr>
            <p:cNvPr id="13" name="Rectangle 12"/>
            <p:cNvSpPr/>
            <p:nvPr/>
          </p:nvSpPr>
          <p:spPr>
            <a:xfrm>
              <a:off x="-1524000" y="6526237"/>
              <a:ext cx="9753600" cy="2638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লোকটি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ভার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উত্তোলন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করার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সামথ্য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...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আছে</a:t>
              </a:r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44395D-9E04-4665-9049-371060430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6134-58E8-43C8-BE18-52C1F0D56139}" type="datetime1">
              <a:rPr lang="en-US" smtClean="0"/>
              <a:t>31-Mar-21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0C2100-19C0-4F7C-96EB-A8F95C9D2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D62D5-C28A-4D83-82E8-43963B3A9B1C}"/>
              </a:ext>
            </a:extLst>
          </p:cNvPr>
          <p:cNvSpPr/>
          <p:nvPr/>
        </p:nvSpPr>
        <p:spPr>
          <a:xfrm>
            <a:off x="4495800" y="17166"/>
            <a:ext cx="2819400" cy="606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5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40140941"/>
      </p:ext>
    </p:extLst>
  </p:cSld>
  <p:clrMapOvr>
    <a:masterClrMapping/>
  </p:clrMapOvr>
  <p:transition spd="slow">
    <p:cover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C5B984-961D-4577-9A62-82AB4453D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1FDC-69FE-40D4-BE58-018D6C28C3F5}" type="datetime1">
              <a:rPr lang="en-US" smtClean="0"/>
              <a:t>31-Mar-21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790B73-BA5A-400B-8081-ECEA7764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846C03-0B92-44E5-971F-0AA0A354911B}"/>
              </a:ext>
            </a:extLst>
          </p:cNvPr>
          <p:cNvSpPr/>
          <p:nvPr/>
        </p:nvSpPr>
        <p:spPr>
          <a:xfrm>
            <a:off x="4800600" y="-25831"/>
            <a:ext cx="2819400" cy="6061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5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36AB12-E6C4-40CE-A5DD-A501930FA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52" y="762000"/>
            <a:ext cx="10357296" cy="582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52404"/>
      </p:ext>
    </p:extLst>
  </p:cSld>
  <p:clrMapOvr>
    <a:masterClrMapping/>
  </p:clrMapOvr>
  <p:transition spd="slow">
    <p:cover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8800" y="2438400"/>
            <a:ext cx="5994400" cy="1317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শক্তির স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র্বজনীন ধারণা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825994-8075-4232-9F80-624C0F0DB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7771-F544-4387-BCAB-537BE9AA6EFD}" type="datetime1">
              <a:rPr lang="en-US" smtClean="0"/>
              <a:t>31-Mar-21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EA266B-14DC-449A-8E86-A198B48A2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53A3E5-C4A4-4796-BCF7-73E767CB0E28}"/>
              </a:ext>
            </a:extLst>
          </p:cNvPr>
          <p:cNvSpPr/>
          <p:nvPr/>
        </p:nvSpPr>
        <p:spPr>
          <a:xfrm>
            <a:off x="2794000" y="990600"/>
            <a:ext cx="6705600" cy="76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আজকে</a:t>
            </a:r>
            <a:r>
              <a:rPr lang="en-US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5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91606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E17167-219E-4237-B372-E6DD00CA1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B5B6-B016-4B44-B1C0-2C30967D08D5}" type="datetime1">
              <a:rPr lang="en-US" smtClean="0"/>
              <a:t>31-Mar-21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50E9639-7E9D-48D5-9F64-6E5EDE926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8A342B-F83C-4475-85A1-9F9A3CBAFA34}"/>
              </a:ext>
            </a:extLst>
          </p:cNvPr>
          <p:cNvSpPr/>
          <p:nvPr/>
        </p:nvSpPr>
        <p:spPr>
          <a:xfrm>
            <a:off x="1790053" y="3540864"/>
            <a:ext cx="8761064" cy="7620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endParaRPr lang="bn-BD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bn-BD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টর্ক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bn-BD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bn-BD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4791AC-0ABB-46BE-B6D4-2EF103935EFC}"/>
              </a:ext>
            </a:extLst>
          </p:cNvPr>
          <p:cNvSpPr/>
          <p:nvPr/>
        </p:nvSpPr>
        <p:spPr>
          <a:xfrm>
            <a:off x="1768098" y="1745808"/>
            <a:ext cx="9220200" cy="76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শক্তি কী তা বলতে পারবে।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1753EE-2124-490C-9077-01AD47EDB28C}"/>
              </a:ext>
            </a:extLst>
          </p:cNvPr>
          <p:cNvSpPr/>
          <p:nvPr/>
        </p:nvSpPr>
        <p:spPr>
          <a:xfrm>
            <a:off x="1788762" y="2591010"/>
            <a:ext cx="9741530" cy="76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Hp, IHP, BHP ও FHP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E9CF1259-4E4A-4E97-BFF1-309DBE0D3DEE}"/>
              </a:ext>
            </a:extLst>
          </p:cNvPr>
          <p:cNvSpPr/>
          <p:nvPr/>
        </p:nvSpPr>
        <p:spPr>
          <a:xfrm>
            <a:off x="1788762" y="909234"/>
            <a:ext cx="6821837" cy="762000"/>
          </a:xfrm>
          <a:prstGeom prst="roundRect">
            <a:avLst/>
          </a:prstGeom>
          <a:noFill/>
          <a:ln>
            <a:noFill/>
          </a:ln>
          <a:scene3d>
            <a:camera prst="perspectiveAbove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5400" b="1" i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  <a:endParaRPr lang="en-US" sz="5400" b="1" i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6AC17F-F35F-4BDD-BF9C-2FB07480C63B}"/>
              </a:ext>
            </a:extLst>
          </p:cNvPr>
          <p:cNvSpPr/>
          <p:nvPr/>
        </p:nvSpPr>
        <p:spPr>
          <a:xfrm>
            <a:off x="1768098" y="4561295"/>
            <a:ext cx="9240865" cy="122990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প্রণি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ব্রেকের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427B5-F581-4802-A58F-703CC483B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8BC1F-5972-4AA0-ADC6-51E58C6D42FF}" type="datetime1">
              <a:rPr lang="en-US" smtClean="0"/>
              <a:t>31-Mar-21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950D9-7471-446B-8B06-D09D433B4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7661DD-7BDC-4013-8D7F-EF48F9023C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444" b="83889" l="1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" t="26394" r="-436" b="15133"/>
          <a:stretch/>
        </p:blipFill>
        <p:spPr>
          <a:xfrm>
            <a:off x="4420754" y="549376"/>
            <a:ext cx="3810000" cy="3341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4418DC-8158-42B0-92E1-B602C95A82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548367"/>
            <a:ext cx="3810000" cy="2933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E66545-3E58-4D32-B9F2-326720CD2B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65" b="96636" l="543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66" r="10190"/>
          <a:stretch/>
        </p:blipFill>
        <p:spPr>
          <a:xfrm>
            <a:off x="-39916" y="548367"/>
            <a:ext cx="3702447" cy="325965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AAC8671-D166-41B4-8190-186D0AC42641}"/>
              </a:ext>
            </a:extLst>
          </p:cNvPr>
          <p:cNvSpPr/>
          <p:nvPr/>
        </p:nvSpPr>
        <p:spPr>
          <a:xfrm>
            <a:off x="382526" y="3890087"/>
            <a:ext cx="3556000" cy="2207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endParaRPr lang="en-US" sz="6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শক্তি-যান্ত্রিক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03DA29-82FE-4B56-89D7-BD9E77E439BE}"/>
              </a:ext>
            </a:extLst>
          </p:cNvPr>
          <p:cNvSpPr/>
          <p:nvPr/>
        </p:nvSpPr>
        <p:spPr>
          <a:xfrm>
            <a:off x="4267963" y="3890165"/>
            <a:ext cx="3556000" cy="2207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মোটর</a:t>
            </a:r>
            <a:endParaRPr lang="en-US" sz="6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শক্তি-যান্ত্রিক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C9AA9B-E7BC-45FB-A6FE-8F4C082165F0}"/>
              </a:ext>
            </a:extLst>
          </p:cNvPr>
          <p:cNvSpPr/>
          <p:nvPr/>
        </p:nvSpPr>
        <p:spPr>
          <a:xfrm>
            <a:off x="8280400" y="3803329"/>
            <a:ext cx="3556000" cy="2207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জেনারেটর</a:t>
            </a:r>
            <a:endParaRPr lang="en-US" sz="6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শক্তি-বৈদ্যুতিক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994701"/>
      </p:ext>
    </p:extLst>
  </p:cSld>
  <p:clrMapOvr>
    <a:masterClrMapping/>
  </p:clrMapOvr>
  <p:transition spd="slow">
    <p:cover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/>
          </p:cNvCxnSpPr>
          <p:nvPr/>
        </p:nvCxnSpPr>
        <p:spPr>
          <a:xfrm flipV="1">
            <a:off x="986183" y="1958261"/>
            <a:ext cx="9148417" cy="75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1750391" y="1010212"/>
            <a:ext cx="1678609" cy="643248"/>
            <a:chOff x="304800" y="3048000"/>
            <a:chExt cx="1524000" cy="458788"/>
          </a:xfrm>
        </p:grpSpPr>
        <p:sp>
          <p:nvSpPr>
            <p:cNvPr id="27" name="Rectangle 26"/>
            <p:cNvSpPr/>
            <p:nvPr/>
          </p:nvSpPr>
          <p:spPr>
            <a:xfrm>
              <a:off x="609600" y="3048000"/>
              <a:ext cx="9144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বল</a:t>
              </a:r>
              <a:r>
                <a:rPr lang="en-US" sz="4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304800" y="3505200"/>
              <a:ext cx="1524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6" name="Straight Arrow Connector 15"/>
          <p:cNvCxnSpPr>
            <a:cxnSpLocks/>
          </p:cNvCxnSpPr>
          <p:nvPr/>
        </p:nvCxnSpPr>
        <p:spPr>
          <a:xfrm flipV="1">
            <a:off x="4032441" y="2305530"/>
            <a:ext cx="4867965" cy="759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38" idx="0"/>
          </p:cNvCxnSpPr>
          <p:nvPr/>
        </p:nvCxnSpPr>
        <p:spPr>
          <a:xfrm flipV="1">
            <a:off x="4067313" y="2047799"/>
            <a:ext cx="0" cy="8516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4067313" y="1101977"/>
            <a:ext cx="1342887" cy="854695"/>
            <a:chOff x="2667000" y="3200400"/>
            <a:chExt cx="1219200" cy="609600"/>
          </a:xfrm>
          <a:blipFill>
            <a:blip r:embed="rId2"/>
            <a:tile tx="0" ty="0" sx="100000" sy="100000" flip="none" algn="tl"/>
          </a:blipFill>
        </p:grpSpPr>
        <p:sp>
          <p:nvSpPr>
            <p:cNvPr id="4" name="Rectangle 3"/>
            <p:cNvSpPr/>
            <p:nvPr/>
          </p:nvSpPr>
          <p:spPr>
            <a:xfrm>
              <a:off x="2667000" y="3200400"/>
              <a:ext cx="1219200" cy="609600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819400" y="3276600"/>
              <a:ext cx="914400" cy="381000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বস্তু</a:t>
              </a:r>
              <a:endPara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5133721" y="2336888"/>
            <a:ext cx="5179391" cy="795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প্রয়োগবিন্দুর সরণের উপাংশ 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481469" y="2899420"/>
            <a:ext cx="3171687" cy="534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বলের প্রয়োগবিন্দু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286000" y="3596145"/>
            <a:ext cx="7218017" cy="673247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 = বল 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বলের দিকে সরণের উপাংশ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235174" y="4481454"/>
            <a:ext cx="3021496" cy="674006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 = F 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10100" y="82882"/>
            <a:ext cx="2971800" cy="703646"/>
          </a:xfrm>
          <a:prstGeom prst="rect">
            <a:avLst/>
          </a:prstGeom>
          <a:noFill/>
          <a:ln w="12700">
            <a:solidFill>
              <a:srgbClr val="0000CC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endParaRPr lang="en-US" sz="5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19400" y="5397466"/>
            <a:ext cx="6248400" cy="6740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 করার সামর্থ্য আছে অ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র্থা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শক্তি আছে।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E5D740-54D2-4EF4-A27F-6035E839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5798423"/>
            <a:ext cx="2844800" cy="365125"/>
          </a:xfrm>
        </p:spPr>
        <p:txBody>
          <a:bodyPr/>
          <a:lstStyle/>
          <a:p>
            <a:fld id="{461DE7B8-95E3-4E2E-AFD0-1C0F6267DE6F}" type="datetime1">
              <a:rPr lang="en-US" smtClean="0"/>
              <a:t>31-Mar-21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EB4D7-78A5-40E7-B972-1BD1697D6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3925" y="5651621"/>
            <a:ext cx="4252475" cy="511927"/>
          </a:xfrm>
        </p:spPr>
        <p:txBody>
          <a:bodyPr/>
          <a:lstStyle/>
          <a:p>
            <a:r>
              <a:rPr lang="en-US" sz="1600"/>
              <a:t>Engr. Md. Shofi Uddin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A4FD8CE-1B02-46F4-AB05-0ACB7503D660}"/>
              </a:ext>
            </a:extLst>
          </p:cNvPr>
          <p:cNvCxnSpPr>
            <a:cxnSpLocks/>
          </p:cNvCxnSpPr>
          <p:nvPr/>
        </p:nvCxnSpPr>
        <p:spPr>
          <a:xfrm flipV="1">
            <a:off x="8900405" y="1923969"/>
            <a:ext cx="1" cy="7268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05508 0.0048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0.39089 -0.0055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44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 animBg="1"/>
      <p:bldP spid="41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1905000" y="2743200"/>
            <a:ext cx="8077200" cy="76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2001985" y="2514600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5257800" y="457200"/>
            <a:ext cx="5029200" cy="22860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 rot="20111738">
            <a:off x="4967930" y="1884521"/>
            <a:ext cx="1143000" cy="685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2806063">
            <a:off x="5525417" y="2446105"/>
            <a:ext cx="457200" cy="304800"/>
          </a:xfrm>
          <a:prstGeom prst="arc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0" y="2438400"/>
            <a:ext cx="533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  <a:latin typeface="Times New Roman"/>
                <a:cs typeface="Times New Roman"/>
              </a:rPr>
              <a:t>θ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8011787" y="1970414"/>
            <a:ext cx="165641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4686697" y="3238105"/>
            <a:ext cx="838200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181600" y="3124200"/>
            <a:ext cx="36576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105400" y="3200400"/>
            <a:ext cx="5029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প্রয়োগবিন্দুর সরণের উপাংশ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S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sz="2400" dirty="0">
                <a:solidFill>
                  <a:schemeClr val="tx1"/>
                </a:solidFill>
                <a:latin typeface="Times New Roman"/>
                <a:cs typeface="Times New Roman"/>
              </a:rPr>
              <a:t>θ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38600" y="3657600"/>
            <a:ext cx="2133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বলের প্রয়োগবিন্দু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71800" y="4114800"/>
            <a:ext cx="65532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 = বল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বলের দিকে সরণের উপাংশ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 rot="20198831">
            <a:off x="6506200" y="1586342"/>
            <a:ext cx="762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419600" y="4800600"/>
            <a:ext cx="2743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 = F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95800" y="5410200"/>
            <a:ext cx="27432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 = F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sz="2400" dirty="0">
                <a:solidFill>
                  <a:schemeClr val="tx1"/>
                </a:solidFill>
                <a:latin typeface="Times New Roman"/>
                <a:cs typeface="Times New Roman"/>
              </a:rPr>
              <a:t>θ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31428" y="140873"/>
            <a:ext cx="6778073" cy="581882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আনত তলে সরণে কাজ ও শক্তি</a:t>
            </a:r>
            <a:endParaRPr lang="en-US" sz="5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38600" y="1981200"/>
            <a:ext cx="533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87786" y="6096000"/>
            <a:ext cx="6532415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আনত তলে কাজ করার সামর্থ্য আছে অ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র্থা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শক্তি আছে।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9011A6-34AE-43C0-A4EC-5A6AD4F34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8A1E-4691-4414-ACFC-C7FFC6DBA5AD}" type="datetime1">
              <a:rPr lang="en-US" smtClean="0"/>
              <a:t>31-Mar-21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1FC7DB-65AC-4E20-BCEE-E58957D65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ACB59CA-FB25-423A-896C-E04CD290ABC2}"/>
              </a:ext>
            </a:extLst>
          </p:cNvPr>
          <p:cNvCxnSpPr/>
          <p:nvPr/>
        </p:nvCxnSpPr>
        <p:spPr>
          <a:xfrm rot="5400000" flipH="1" flipV="1">
            <a:off x="8419703" y="3197147"/>
            <a:ext cx="838200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0.13594 -0.00232 " pathEditMode="relative" rAng="0" ptsTypes="AA">
                                      <p:cBhvr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0.29817 -0.23588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9" y="-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9" grpId="0"/>
      <p:bldP spid="20" grpId="0"/>
      <p:bldP spid="21" grpId="0"/>
      <p:bldP spid="23" grpId="0" animBg="1"/>
      <p:bldP spid="24" grpId="0"/>
      <p:bldP spid="25" grpId="0" animBg="1"/>
      <p:bldP spid="26" grpId="0" animBg="1"/>
      <p:bldP spid="18" grpId="0" animBg="1"/>
      <p:bldP spid="19" grpId="0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2049</TotalTime>
  <Words>714</Words>
  <Application>Microsoft Office PowerPoint</Application>
  <PresentationFormat>Widescreen</PresentationFormat>
  <Paragraphs>181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Lato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Mostafizur</dc:creator>
  <cp:lastModifiedBy>Shofi Uddin</cp:lastModifiedBy>
  <cp:revision>238</cp:revision>
  <dcterms:created xsi:type="dcterms:W3CDTF">2006-08-16T00:00:00Z</dcterms:created>
  <dcterms:modified xsi:type="dcterms:W3CDTF">2021-03-31T15:49:04Z</dcterms:modified>
</cp:coreProperties>
</file>