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56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9CFC4-C329-462E-A7FF-17CA73F79B8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1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2" y="82684"/>
            <a:ext cx="4552544" cy="8754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هات مرادف الكلمات الاتية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75905" y="963038"/>
            <a:ext cx="2607013" cy="784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الالفاظ المذكورة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0" y="1799617"/>
            <a:ext cx="2607013" cy="8754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دفع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0" y="2726987"/>
            <a:ext cx="2607013" cy="8754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ظهر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0" y="3654357"/>
            <a:ext cx="2607013" cy="8754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عيب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0" y="4581727"/>
            <a:ext cx="2607013" cy="8754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حكم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0" y="5509097"/>
            <a:ext cx="2607013" cy="8754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اشترى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55402" y="963038"/>
            <a:ext cx="2607013" cy="87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الالفاظ المرادف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5403" y="1843392"/>
            <a:ext cx="2607013" cy="87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ادّى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71616" y="2733473"/>
            <a:ext cx="2607013" cy="87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متن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55404" y="3638144"/>
            <a:ext cx="2607013" cy="87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نقص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94314" y="4529846"/>
            <a:ext cx="2607013" cy="87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قاضى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71616" y="5447487"/>
            <a:ext cx="2607013" cy="87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ابتاع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78742" y="948448"/>
            <a:ext cx="2619984" cy="784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الالفاظ المذكورة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78742" y="1848255"/>
            <a:ext cx="2619984" cy="784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أمير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8742" y="2733473"/>
            <a:ext cx="2619984" cy="784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ثمن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78742" y="3576538"/>
            <a:ext cx="2619984" cy="784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عاد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85226" y="4419603"/>
            <a:ext cx="2619984" cy="784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نظر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13890" y="5246457"/>
            <a:ext cx="2619984" cy="784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صحيصا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8320" y="922507"/>
            <a:ext cx="2607013" cy="8754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الالفاظ</a:t>
            </a:r>
            <a:r>
              <a:rPr lang="ar-SA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المرادف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8320" y="1832041"/>
            <a:ext cx="2619984" cy="784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سيِّد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349" y="2675106"/>
            <a:ext cx="2619984" cy="784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سعر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2378" y="3518171"/>
            <a:ext cx="2619984" cy="784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رجع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6436" y="4336914"/>
            <a:ext cx="2619984" cy="784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التفت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6436" y="5204301"/>
            <a:ext cx="2619984" cy="7846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سالما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312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61289" y="1819073"/>
            <a:ext cx="10321048" cy="47762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ممّن اشترى عمر بن الخطّاب الفرس؟</a:t>
            </a:r>
          </a:p>
          <a:p>
            <a:pPr algn="r"/>
            <a:r>
              <a:rPr lang="ar-SA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اشترى عمر بن الخطّاب رضى الله عنه من آعرابىٍّ.</a:t>
            </a:r>
          </a:p>
          <a:p>
            <a:pPr algn="r"/>
            <a:r>
              <a:rPr lang="ar-SA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ماذا ظهر فى الفرس</a:t>
            </a:r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؟</a:t>
            </a:r>
            <a:endParaRPr lang="en-US" sz="4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SA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ظهر فى الفرس عيب منعه من الجرى.</a:t>
            </a:r>
          </a:p>
          <a:p>
            <a:pPr algn="r"/>
            <a:r>
              <a:rPr lang="ar-SA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الى من احتكم عمر بن الخطّاب و صاحب الفرس؟</a:t>
            </a:r>
          </a:p>
          <a:p>
            <a:pPr algn="r"/>
            <a:r>
              <a:rPr lang="ar-SA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احتكم عمر بن الخطّاب و صاحب الفرس إلى شريحٍ.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2919" y="116732"/>
            <a:ext cx="2616740" cy="1322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88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82129" y="248055"/>
            <a:ext cx="3910519" cy="10603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اجب عن الاثئلة الاتية</a:t>
            </a:r>
            <a:endParaRPr lang="en-US" sz="5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4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008" y="116731"/>
            <a:ext cx="54377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11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8017" y="4406630"/>
            <a:ext cx="9970851" cy="11478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استخرج صيغ الماضى من النّضّ ثمّ حوّلها إلى المضارع: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04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0809" y="787940"/>
            <a:ext cx="2966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</a:t>
            </a:r>
          </a:p>
          <a:p>
            <a:pPr algn="ctr"/>
            <a:r>
              <a:rPr lang="ar-SA" sz="166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كثيراً</a:t>
            </a:r>
            <a:endParaRPr lang="en-US" sz="166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620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796" y="87549"/>
            <a:ext cx="91342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138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9497" y="2551595"/>
            <a:ext cx="5642042" cy="40583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مرحباً بكم فى الدّرس اليوم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2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14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764423" y="1757464"/>
            <a:ext cx="2541245" cy="797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الدّرس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8" r="35688"/>
          <a:stretch/>
        </p:blipFill>
        <p:spPr>
          <a:xfrm>
            <a:off x="5486399" y="68094"/>
            <a:ext cx="1887167" cy="67899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6664" y="68094"/>
            <a:ext cx="3083668" cy="797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2996" y="1757464"/>
            <a:ext cx="2357336" cy="797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المعلّم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-4952" r="25132" b="29568"/>
          <a:stretch/>
        </p:blipFill>
        <p:spPr>
          <a:xfrm>
            <a:off x="97277" y="212522"/>
            <a:ext cx="2586641" cy="278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35271" y="2996119"/>
            <a:ext cx="5351128" cy="3667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محمّد ذاكر حسن</a:t>
            </a:r>
          </a:p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معلّم المساعدة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كفتي الأمين نوري داخل مدرسة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نتون بازار، كفتي، رنغامتي.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المادّة : اللغة العربية الإتّصالية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الصّفّ التاسع والعاشر للدّاخل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982" y="3463047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الوحدة الثّالثة</a:t>
            </a:r>
          </a:p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الدّرس الأوّل</a:t>
            </a:r>
          </a:p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العدل والإنصاف</a:t>
            </a:r>
          </a:p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النّصّ المدروس -1</a:t>
            </a:r>
            <a:endParaRPr lang="en-US" sz="4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r="4847" b="50236"/>
          <a:stretch/>
        </p:blipFill>
        <p:spPr>
          <a:xfrm>
            <a:off x="9495707" y="1489275"/>
            <a:ext cx="2683639" cy="2468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0835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93413" y="233464"/>
            <a:ext cx="3404681" cy="9922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اهداف الدّرس</a:t>
            </a:r>
            <a:endParaRPr lang="en-US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5684" y="2791838"/>
            <a:ext cx="10272409" cy="25389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بعد نهاية التّدريس هذا النصّ ------</a:t>
            </a:r>
          </a:p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۩ يستطيع الطّالب أن قرأة النّصّ جيّداً.</a:t>
            </a:r>
          </a:p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۩ ۩ يستطيع الطّالب أن يجيب الأسئلة الملحقة باالنّصّ. </a:t>
            </a:r>
            <a:endParaRPr lang="en-US" sz="4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5643" y="243192"/>
            <a:ext cx="11906655" cy="6527260"/>
          </a:xfrm>
          <a:prstGeom prst="roundRect">
            <a:avLst>
              <a:gd name="adj" fmla="val 63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النّصّ</a:t>
            </a:r>
            <a:endParaRPr lang="en-US" sz="4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اشترى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امير المؤمنين عمر بن الخطّاب رضى الله عنه فرساً من أعربيّ، و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دفع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له ثمنه، ثمّ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ركب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على ظهره و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انطلق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وبعد قليلٍ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ظهر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فى الفرس عيبٌ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منع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ه من الجري، ف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عاد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به عمر إلى صاحبه، و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قال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له : خذ فرسك فإنّه معيبٌ.فقال الأعربي :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 آخذه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يا أمير المؤمنين، وقد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بعت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ه لك صحيحاً، فقال عمر : اجعل بيني و بينك حكمًا. فقال الرّجل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يحكم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بيننا شريح بن حارس الكنديّ. فقال عمر: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رضيت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به.</a:t>
            </a:r>
          </a:p>
          <a:p>
            <a:pPr algn="r"/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احتكم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أمير المؤمنين عمر بن الخطّاب رض الله عنه وصاحب الفرس إلى شريح .فلمّا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سمع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شريح قول الأعربيّ،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التفت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إلى عمر بن الخطّاب و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سأل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ه : هل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أخذت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الفرس صحيحًايا أمير المؤمنين؟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أجاب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عمر : نعم فقال شريح: احتفظ بما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اشتريت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يا امير المؤمنين أو أعده كما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أخذت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ه. ف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نظر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عمر إلى شريح معجبًا وقال : وهل القضاء إلاّ هكذا ؟ قول فصل وحكم عدلٌ. سر إلى الكوفة فقد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ولّيت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ك قضاءها.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5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5899" y="87549"/>
            <a:ext cx="483464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الأسئلة من النّصّ واجوبتها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549" y="856990"/>
            <a:ext cx="11955293" cy="6001010"/>
          </a:xfrm>
          <a:prstGeom prst="roundRect">
            <a:avLst>
              <a:gd name="adj" fmla="val 4926"/>
            </a:avLst>
          </a:prstGeom>
          <a:gradFill>
            <a:gsLst>
              <a:gs pos="40000">
                <a:srgbClr val="00B0F0"/>
              </a:gs>
              <a:gs pos="50000">
                <a:srgbClr val="00B0F0"/>
              </a:gs>
              <a:gs pos="100000">
                <a:srgbClr val="00B0F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ممّن اشترى عمر بن الخطّاب الفرس؟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اشترى عمر بن الخطّاب رضى الله عنه من آعرابىٍّ.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ماذا ظهر فى الفرس؟ الجواب : ظهر فى الفرس عيب منعه من الجرى.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الى من احتكم عمر بن الخطّاب و صاحب الفرس؟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احتكم عمر بن الخطّاب و صاحب الفرس إلى شريحٍ.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بماذا حكم شريح فى قضيّة عمر بن الخطّاب والأعرابيّ؟ ولماذا؟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قضى شريح للأعرابيّ خلاف عمر بن الخطّاب رضى الله عنه. لانّه اخذ الفرس صحيحًا حينما اشتراه.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لماذا اختار عمر بن الخطّاب شريحًا لمنصب القضاء؟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اختار عمر بن الخطّاب شريحًا لمنصب القضاء لقوله الفصل وحكمه العدل.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3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3345" y="147782"/>
            <a:ext cx="11222181" cy="12653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اكتب (صحيح) اذا كانت العبارة صحيحة أو (خطأ) اذا كانت العبارة خاطئة مع تصحيح الخطأ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90327" y="1487055"/>
            <a:ext cx="4775199" cy="535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۱. ظهر فى الفرس عيب منعه من الأكل.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0327" y="2176174"/>
            <a:ext cx="9845962" cy="5357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الخطأ – والصّواب : ظهر فى الفرس عيب منعه من الجرى.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13378" y="3105151"/>
            <a:ext cx="7315199" cy="535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۲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قال الاعرابيّ : لا اخذ الفرس لانّى بعته صحيحاً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2324" y="3022890"/>
            <a:ext cx="2881743" cy="5357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الصّحيح.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31635" y="3727739"/>
            <a:ext cx="10224654" cy="535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۳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غضب عمر رضي الله عنه من شريح عندما حكم بينه و بين الأعرابيّ.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3635" y="4350327"/>
            <a:ext cx="10769598" cy="1087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الخطأ ، والصّواب : تعجّب عمر بي الخطاب رضى الله عنه بقضاء شريح وقال : وهل القضاء الاّ هكذا ؟ ورضى على ذالك.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66690" y="5611666"/>
            <a:ext cx="5726543" cy="535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۴. لا يجوز للقاضى أن يحكم بما يعرف.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196" y="5611666"/>
            <a:ext cx="2992582" cy="647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الصّحيح.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0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6219" y="83127"/>
            <a:ext cx="8044872" cy="87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املأ الفراغات فى الجمل الاتية بكلمة مناسبة:</a:t>
            </a:r>
            <a:endParaRPr lang="en-US" sz="4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8981" y="1274617"/>
            <a:ext cx="10520220" cy="4433455"/>
          </a:xfrm>
          <a:prstGeom prst="roundRect">
            <a:avLst>
              <a:gd name="adj" fmla="val 116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۱. خذ ________ فإنّه معيبٌ. ۲. قال الأعرابيّ : لا __________ يا أمير المؤمنين. ۳. قال عمر : اجعل بينى _________ .۴. حكم __________ بين عمر رضى الله عنه والأعرابيّ. ۵.  لمّا سمع شريح قول الأعرابيّ __________ إلى عمر بن الخطّاب رضى الله عنه.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8655" y="1791855"/>
            <a:ext cx="192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الفرس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9237" y="2459834"/>
            <a:ext cx="192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أخذه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3374" y="3127813"/>
            <a:ext cx="223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وبينك حكماً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7402" y="3016623"/>
            <a:ext cx="223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شريح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3373" y="4503678"/>
            <a:ext cx="223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التفت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95" y="136187"/>
            <a:ext cx="436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اذكر جمعًا من المفرد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783" y="1157592"/>
            <a:ext cx="197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الجمغ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3498" y="1157592"/>
            <a:ext cx="197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المفرد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3498" y="1974715"/>
            <a:ext cx="185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أمير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3498" y="2552104"/>
            <a:ext cx="185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فرس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498" y="3220429"/>
            <a:ext cx="185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قول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3498" y="3809496"/>
            <a:ext cx="185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ثمن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3187" y="4410772"/>
            <a:ext cx="1472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عيب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191" y="4989640"/>
            <a:ext cx="185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صاحب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3497" y="5512984"/>
            <a:ext cx="185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ابن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289" y="2036431"/>
            <a:ext cx="16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أمراء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438" y="2613316"/>
            <a:ext cx="16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أفراس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029" y="3243335"/>
            <a:ext cx="16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أقوال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798" y="3864339"/>
            <a:ext cx="16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أثمنة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106" y="4389235"/>
            <a:ext cx="16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عيوب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029" y="5512984"/>
            <a:ext cx="16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ابناء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289" y="4882965"/>
            <a:ext cx="165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أصحاب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233" y="1155932"/>
            <a:ext cx="5301575" cy="5544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0831" y="168209"/>
            <a:ext cx="4265332" cy="8309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التّحقيق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8604" y="1142959"/>
            <a:ext cx="2649166" cy="74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48234" y="1024709"/>
            <a:ext cx="142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دفع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9626" y="1921047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صيغة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4302" y="2403306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بحث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9626" y="2903372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باب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7013" y="3382215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مصدر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6181" y="3972287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مادّة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0788" y="4505356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جنس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14302" y="5002613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معنى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981" y="1879539"/>
            <a:ext cx="377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المفرد المذكر غائب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195" y="2293151"/>
            <a:ext cx="377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الماضى المثبت المعروف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398" y="2948938"/>
            <a:ext cx="377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فتح - يفتح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708" y="3469553"/>
            <a:ext cx="377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الدّفع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161" y="3991457"/>
            <a:ext cx="377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 – ف - ع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9554" y="4549191"/>
            <a:ext cx="377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الصّحيح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52871" y="5105828"/>
            <a:ext cx="377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اعطى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13716" y="1216493"/>
            <a:ext cx="170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لااخذُ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26767" y="1870421"/>
            <a:ext cx="3196522" cy="7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المفرد المتكلّم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4292" y="2355606"/>
            <a:ext cx="3196522" cy="7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المضارع المنفىّ المعروف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6767" y="2820139"/>
            <a:ext cx="3196522" cy="7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نصر - ينصر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118" y="3461942"/>
            <a:ext cx="3196522" cy="7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الأخذ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83723" y="3997885"/>
            <a:ext cx="3196522" cy="7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 – خ - ذ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93921" y="5079820"/>
            <a:ext cx="3196522" cy="7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أقبل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93921" y="4559560"/>
            <a:ext cx="3196522" cy="7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مهموز الفاء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7682" y="1129299"/>
            <a:ext cx="5988603" cy="5557739"/>
          </a:xfrm>
          <a:prstGeom prst="roundRect">
            <a:avLst>
              <a:gd name="adj" fmla="val 45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838036" y="1216493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اشترى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79922" y="1829971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صيغة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93225" y="2342678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بحث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802" y="2883022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باب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18379" y="3423366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مصدر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80956" y="3963710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43533" y="4504054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الجنس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39023" y="5146343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المعنى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81904" y="1866991"/>
            <a:ext cx="247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الواحد المذكر الغائب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34122" y="2471392"/>
            <a:ext cx="260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الماضى المثبت المعروف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98923" y="3002101"/>
            <a:ext cx="260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افتعال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63724" y="3532810"/>
            <a:ext cx="2464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الاشتراء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8525" y="4063519"/>
            <a:ext cx="260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 – ر - ى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93326" y="4594228"/>
            <a:ext cx="260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النّاقص اليائ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02157" y="5143291"/>
            <a:ext cx="260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ابتاع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545510" y="949569"/>
            <a:ext cx="5158409" cy="57198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778785" y="1142959"/>
            <a:ext cx="287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المؤمنين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418766" y="1939208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صيغة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532069" y="2451915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بحث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494646" y="2992259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باب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457223" y="3532603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مصدر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19800" y="4072947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382377" y="4613291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الجنس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377867" y="5255580"/>
            <a:ext cx="213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المعنى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00641" y="1901534"/>
            <a:ext cx="332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الجمع المذكّر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46115" y="2552104"/>
            <a:ext cx="332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 فاعل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75157" y="3092448"/>
            <a:ext cx="332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الافعال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50359" y="3615363"/>
            <a:ext cx="332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الايمان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25561" y="4138278"/>
            <a:ext cx="332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 – م - ن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00763" y="4661193"/>
            <a:ext cx="332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مهموز الفاء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84225" y="5218966"/>
            <a:ext cx="332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الّذين امنوا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536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build="p"/>
      <p:bldP spid="12" grpId="1" build="allAtOnce"/>
      <p:bldP spid="15" grpId="0" build="p"/>
      <p:bldP spid="15" grpId="1" build="allAtOnce"/>
      <p:bldP spid="16" grpId="0" build="p"/>
      <p:bldP spid="16" grpId="1" build="allAtOnce"/>
      <p:bldP spid="17" grpId="0" build="p"/>
      <p:bldP spid="17" grpId="1" build="allAtOnce"/>
      <p:bldP spid="18" grpId="0" build="p"/>
      <p:bldP spid="18" grpId="1" build="allAtOnce"/>
      <p:bldP spid="19" grpId="0"/>
      <p:bldP spid="19" grpId="1"/>
      <p:bldP spid="20" grpId="0"/>
      <p:bldP spid="20" grpId="1"/>
      <p:bldP spid="27" grpId="0" animBg="1"/>
      <p:bldP spid="13" grpId="0" animBg="1"/>
      <p:bldP spid="14" grpId="0"/>
      <p:bldP spid="23" grpId="0"/>
      <p:bldP spid="23" grpId="1"/>
      <p:bldP spid="24" grpId="0"/>
      <p:bldP spid="25" grpId="0"/>
      <p:bldP spid="26" grpId="0"/>
      <p:bldP spid="28" grpId="0"/>
      <p:bldP spid="29" grpId="0"/>
      <p:bldP spid="30" grpId="0"/>
      <p:bldP spid="31" grpId="0"/>
      <p:bldP spid="22" grpId="0"/>
      <p:bldP spid="22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50" grpId="0"/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  <p:bldP spid="57" grpId="0" build="p"/>
      <p:bldP spid="60" grpId="0" animBg="1"/>
      <p:bldP spid="60" grpId="1" animBg="1"/>
      <p:bldP spid="61" grpId="0"/>
      <p:bldP spid="61" grpId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772</Words>
  <Application>Microsoft Office PowerPoint</Application>
  <PresentationFormat>Widescreen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42</cp:revision>
  <dcterms:created xsi:type="dcterms:W3CDTF">2021-03-17T11:28:55Z</dcterms:created>
  <dcterms:modified xsi:type="dcterms:W3CDTF">2021-03-21T14:40:59Z</dcterms:modified>
</cp:coreProperties>
</file>