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332983"/>
      </p:ext>
    </p:extLst>
  </p:cSld>
  <p:clrMapOvr>
    <a:masterClrMapping/>
  </p:clrMapOvr>
  <p:transition spd="slow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91058"/>
      </p:ext>
    </p:extLst>
  </p:cSld>
  <p:clrMapOvr>
    <a:masterClrMapping/>
  </p:clrMapOvr>
  <p:transition spd="slow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0333"/>
      </p:ext>
    </p:extLst>
  </p:cSld>
  <p:clrMapOvr>
    <a:masterClrMapping/>
  </p:clrMapOvr>
  <p:transition spd="slow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6232362"/>
      </p:ext>
    </p:extLst>
  </p:cSld>
  <p:clrMapOvr>
    <a:masterClrMapping/>
  </p:clrMapOvr>
  <p:transition spd="slow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49489"/>
      </p:ext>
    </p:extLst>
  </p:cSld>
  <p:clrMapOvr>
    <a:masterClrMapping/>
  </p:clrMapOvr>
  <p:transition spd="slow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87482"/>
      </p:ext>
    </p:extLst>
  </p:cSld>
  <p:clrMapOvr>
    <a:masterClrMapping/>
  </p:clrMapOvr>
  <p:transition spd="slow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60644"/>
      </p:ext>
    </p:extLst>
  </p:cSld>
  <p:clrMapOvr>
    <a:masterClrMapping/>
  </p:clrMapOvr>
  <p:transition spd="slow" advClick="0" advTm="2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03283"/>
      </p:ext>
    </p:extLst>
  </p:cSld>
  <p:clrMapOvr>
    <a:masterClrMapping/>
  </p:clrMapOvr>
  <p:transition spd="slow" advClick="0" advTm="2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29866"/>
      </p:ext>
    </p:extLst>
  </p:cSld>
  <p:clrMapOvr>
    <a:masterClrMapping/>
  </p:clrMapOvr>
  <p:transition spd="slow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93020"/>
      </p:ext>
    </p:extLst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34688"/>
      </p:ext>
    </p:extLst>
  </p:cSld>
  <p:clrMapOvr>
    <a:masterClrMapping/>
  </p:clrMapOvr>
  <p:transition spd="slow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438"/>
      </p:ext>
    </p:extLst>
  </p:cSld>
  <p:clrMapOvr>
    <a:masterClrMapping/>
  </p:clrMapOvr>
  <p:transition spd="slow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33097"/>
      </p:ext>
    </p:extLst>
  </p:cSld>
  <p:clrMapOvr>
    <a:masterClrMapping/>
  </p:clrMapOvr>
  <p:transition spd="slow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80953"/>
      </p:ext>
    </p:extLst>
  </p:cSld>
  <p:clrMapOvr>
    <a:masterClrMapping/>
  </p:clrMapOvr>
  <p:transition spd="slow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26438"/>
      </p:ext>
    </p:extLst>
  </p:cSld>
  <p:clrMapOvr>
    <a:masterClrMapping/>
  </p:clrMapOvr>
  <p:transition spd="slow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6373"/>
      </p:ext>
    </p:extLst>
  </p:cSld>
  <p:clrMapOvr>
    <a:masterClrMapping/>
  </p:clrMapOvr>
  <p:transition spd="slow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63972"/>
      </p:ext>
    </p:extLst>
  </p:cSld>
  <p:clrMapOvr>
    <a:masterClrMapping/>
  </p:clrMapOvr>
  <p:transition spd="slow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 advClick="0" advTm="2000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23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509963"/>
          </a:xfrm>
        </p:spPr>
        <p:txBody>
          <a:bodyPr>
            <a:normAutofit/>
          </a:bodyPr>
          <a:lstStyle/>
          <a:p>
            <a:r>
              <a:rPr lang="ar-SA" sz="16700" dirty="0" smtClean="0">
                <a:solidFill>
                  <a:srgbClr val="FF0000"/>
                </a:solidFill>
              </a:rPr>
              <a:t>اَهْلاًوَسَهْلاً</a:t>
            </a:r>
            <a:r>
              <a:rPr lang="ar-SA" sz="16700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rgbClr val="002060"/>
                </a:solidFill>
              </a:rPr>
              <a:t>مَرْحَباً لَّكُمْ يَااَيُّهَا الطُّلَابُ ! 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355" y="5771213"/>
            <a:ext cx="9144000" cy="940633"/>
          </a:xfrm>
        </p:spPr>
        <p:txBody>
          <a:bodyPr>
            <a:noAutofit/>
          </a:bodyPr>
          <a:lstStyle/>
          <a:p>
            <a:r>
              <a:rPr lang="ar-SA" sz="6600" dirty="0" smtClean="0">
                <a:solidFill>
                  <a:schemeClr val="bg1"/>
                </a:solidFill>
              </a:rPr>
              <a:t>لِحُضُوْرِكُمُ الْيَوْمَ فِىْ هذَا الصَّفِّ -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3" y="254833"/>
            <a:ext cx="2053652" cy="20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053454" cy="2157334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8000" dirty="0" smtClean="0">
                <a:solidFill>
                  <a:srgbClr val="FFFF00"/>
                </a:solidFill>
              </a:rPr>
              <a:t>وحده قد بناها الله * اضائت للابد - 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32" y="2157334"/>
            <a:ext cx="6110161" cy="47006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334"/>
            <a:ext cx="5832764" cy="47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3845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0721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8000" dirty="0" smtClean="0">
                <a:solidFill>
                  <a:schemeClr val="bg1"/>
                </a:solidFill>
              </a:rPr>
              <a:t>وتسامت بشعار* قل هو الله احد - 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74" y="1704109"/>
            <a:ext cx="12369452" cy="5153891"/>
          </a:xfrm>
        </p:spPr>
      </p:pic>
    </p:spTree>
    <p:extLst>
      <p:ext uri="{BB962C8B-B14F-4D97-AF65-F5344CB8AC3E}">
        <p14:creationId xmlns:p14="http://schemas.microsoft.com/office/powerpoint/2010/main" val="23526718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2" y="0"/>
            <a:ext cx="4661941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الْمُفْرَدُ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1094281"/>
          </a:xfrm>
          <a:solidFill>
            <a:schemeClr val="accent2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A" sz="8000" dirty="0" smtClean="0">
                <a:solidFill>
                  <a:schemeClr val="tx1"/>
                </a:solidFill>
              </a:rPr>
              <a:t>اجبوا ماذا </a:t>
            </a:r>
            <a:r>
              <a:rPr lang="ar-SA" sz="8000" dirty="0" smtClean="0">
                <a:solidFill>
                  <a:schemeClr val="tx1"/>
                </a:solidFill>
              </a:rPr>
              <a:t>يعمل ابناء بلاد الاسلام ؟</a:t>
            </a:r>
            <a:r>
              <a:rPr lang="ar-SA" sz="8000" dirty="0" smtClean="0">
                <a:solidFill>
                  <a:schemeClr val="tx1"/>
                </a:solidFill>
              </a:rPr>
              <a:t> 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3356"/>
            <a:ext cx="11973341" cy="422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285" y="0"/>
            <a:ext cx="454202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FF00"/>
                </a:solidFill>
              </a:rPr>
              <a:t>اَلْعَمَلُ الْمُثَنَّى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959369"/>
          </a:xfrm>
          <a:solidFill>
            <a:schemeClr val="accent4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rgbClr val="FFFF00"/>
                </a:solidFill>
              </a:rPr>
              <a:t>هل يفرق بين بلاد الاسلام</a:t>
            </a:r>
            <a:r>
              <a:rPr lang="ar-SA" sz="7200" dirty="0" smtClean="0">
                <a:solidFill>
                  <a:srgbClr val="FFFF00"/>
                </a:solidFill>
              </a:rPr>
              <a:t> </a:t>
            </a:r>
            <a:r>
              <a:rPr lang="ar-SA" sz="7200" dirty="0" smtClean="0">
                <a:solidFill>
                  <a:srgbClr val="FFFF00"/>
                </a:solidFill>
              </a:rPr>
              <a:t>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49" y="2285998"/>
            <a:ext cx="12254249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56" y="0"/>
            <a:ext cx="5471410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اَلْعَمَلُ الْاِجْتِمَاعِ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100434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ar-SA" sz="7200" dirty="0" smtClean="0">
                <a:solidFill>
                  <a:schemeClr val="tx1"/>
                </a:solidFill>
              </a:rPr>
              <a:t>قولوا لماذا </a:t>
            </a:r>
            <a:r>
              <a:rPr lang="ar-SA" sz="7200" dirty="0" smtClean="0">
                <a:solidFill>
                  <a:schemeClr val="tx1"/>
                </a:solidFill>
              </a:rPr>
              <a:t>يجب على المسلمين حب الوطن الاسلامى</a:t>
            </a:r>
            <a:r>
              <a:rPr lang="ar-SA" sz="7200" dirty="0" smtClean="0">
                <a:solidFill>
                  <a:schemeClr val="tx1"/>
                </a:solidFill>
              </a:rPr>
              <a:t> </a:t>
            </a:r>
            <a:r>
              <a:rPr lang="ar-SA" sz="7200" dirty="0" smtClean="0">
                <a:solidFill>
                  <a:schemeClr val="tx1"/>
                </a:solidFill>
              </a:rPr>
              <a:t>؟</a:t>
            </a:r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84" y="2338466"/>
            <a:ext cx="12282283" cy="45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28" y="0"/>
            <a:ext cx="4871804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اَخِيْرُ الدَّرْسِ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800" dirty="0" smtClean="0">
                <a:solidFill>
                  <a:srgbClr val="FF0000"/>
                </a:solidFill>
              </a:rPr>
              <a:t> </a:t>
            </a:r>
            <a:r>
              <a:rPr lang="ar-SA" sz="4800" u="sng" dirty="0" smtClean="0">
                <a:solidFill>
                  <a:srgbClr val="FF0000"/>
                </a:solidFill>
              </a:rPr>
              <a:t>ختاما يقال من هذا الدرس </a:t>
            </a:r>
            <a:r>
              <a:rPr lang="ar-SA" sz="4800" dirty="0" smtClean="0">
                <a:solidFill>
                  <a:srgbClr val="FF0000"/>
                </a:solidFill>
              </a:rPr>
              <a:t>–</a:t>
            </a:r>
          </a:p>
          <a:p>
            <a:pPr marL="0" indent="0" algn="r">
              <a:buNone/>
            </a:pPr>
            <a:r>
              <a:rPr lang="ar-SA" sz="4800" dirty="0">
                <a:solidFill>
                  <a:srgbClr val="FF0000"/>
                </a:solidFill>
              </a:rPr>
              <a:t> </a:t>
            </a:r>
            <a:r>
              <a:rPr lang="ar-SA" sz="4800" dirty="0" smtClean="0">
                <a:solidFill>
                  <a:srgbClr val="FF0000"/>
                </a:solidFill>
              </a:rPr>
              <a:t>1- كشفت فيها فى اعمال ابناء الاسلام -  </a:t>
            </a:r>
          </a:p>
          <a:p>
            <a:pPr marL="0" indent="0" algn="r">
              <a:buNone/>
            </a:pPr>
            <a:r>
              <a:rPr lang="ar-SA" sz="4800" dirty="0" smtClean="0">
                <a:solidFill>
                  <a:srgbClr val="FF0000"/>
                </a:solidFill>
              </a:rPr>
              <a:t>2- </a:t>
            </a:r>
            <a:r>
              <a:rPr lang="ar-SA" sz="4800" dirty="0">
                <a:solidFill>
                  <a:srgbClr val="FF0000"/>
                </a:solidFill>
              </a:rPr>
              <a:t>كشفت فيها </a:t>
            </a:r>
            <a:r>
              <a:rPr lang="ar-SA" sz="4800" dirty="0" smtClean="0">
                <a:solidFill>
                  <a:srgbClr val="FF0000"/>
                </a:solidFill>
              </a:rPr>
              <a:t> فى بلاد الاسلام - </a:t>
            </a:r>
            <a:endParaRPr lang="en-US" sz="48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sz="4800" dirty="0">
                <a:solidFill>
                  <a:srgbClr val="FF0000"/>
                </a:solidFill>
              </a:rPr>
              <a:t>3- كشفت </a:t>
            </a:r>
            <a:r>
              <a:rPr lang="ar-SA" sz="4800" dirty="0" smtClean="0">
                <a:solidFill>
                  <a:srgbClr val="FF0000"/>
                </a:solidFill>
              </a:rPr>
              <a:t>فيها فى حب المسلمين -  </a:t>
            </a:r>
            <a:endParaRPr lang="en-US" sz="48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sz="4800" dirty="0">
                <a:solidFill>
                  <a:srgbClr val="FF0000"/>
                </a:solidFill>
              </a:rPr>
              <a:t>4- كشفت </a:t>
            </a:r>
            <a:r>
              <a:rPr lang="ar-SA" sz="4800" dirty="0" smtClean="0">
                <a:solidFill>
                  <a:srgbClr val="FF0000"/>
                </a:solidFill>
              </a:rPr>
              <a:t>فيها فى اساس التفاضل -  </a:t>
            </a:r>
            <a:endParaRPr lang="en-US" sz="48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A" sz="4800" dirty="0">
                <a:solidFill>
                  <a:srgbClr val="FF0000"/>
                </a:solidFill>
              </a:rPr>
              <a:t>5- كشفت </a:t>
            </a:r>
            <a:r>
              <a:rPr lang="ar-SA" sz="4800" dirty="0" smtClean="0">
                <a:solidFill>
                  <a:srgbClr val="FF0000"/>
                </a:solidFill>
              </a:rPr>
              <a:t>فيها فى اتحاد المسلمين -  </a:t>
            </a:r>
            <a:r>
              <a:rPr lang="ar-SA" sz="4800" dirty="0" smtClean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32" y="0"/>
            <a:ext cx="5696263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FF00"/>
                </a:solidFill>
              </a:rPr>
              <a:t>اَلْاِمْتِحَانُ الدَّرْسُ</a:t>
            </a:r>
            <a:endParaRPr lang="en-US" sz="8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586" y="1364106"/>
            <a:ext cx="6990413" cy="5493894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200" dirty="0" smtClean="0">
                <a:solidFill>
                  <a:srgbClr val="FFFF00"/>
                </a:solidFill>
              </a:rPr>
              <a:t>رتب الكلمات لتكون جملة مفيدة : </a:t>
            </a:r>
          </a:p>
          <a:p>
            <a:pPr marL="0" indent="0" algn="r">
              <a:buNone/>
            </a:pPr>
            <a:r>
              <a:rPr lang="ar-SA" sz="3200" dirty="0" smtClean="0">
                <a:solidFill>
                  <a:srgbClr val="FFFF00"/>
                </a:solidFill>
              </a:rPr>
              <a:t>1- بلاد , وطن , واحد , الاسلام , كلها – </a:t>
            </a:r>
          </a:p>
          <a:p>
            <a:pPr marL="0" indent="0" algn="r">
              <a:buNone/>
            </a:pPr>
            <a:r>
              <a:rPr lang="ar-SA" sz="3200" dirty="0" smtClean="0">
                <a:solidFill>
                  <a:srgbClr val="FFFF00"/>
                </a:solidFill>
              </a:rPr>
              <a:t>2- اخوة , جميعا , واحدة , وابنائها , فى اسرة – </a:t>
            </a:r>
          </a:p>
          <a:p>
            <a:pPr marL="0" indent="0" algn="r">
              <a:buNone/>
            </a:pPr>
            <a:r>
              <a:rPr lang="ar-SA" sz="3200" dirty="0" smtClean="0">
                <a:solidFill>
                  <a:srgbClr val="FFFF00"/>
                </a:solidFill>
              </a:rPr>
              <a:t>3- منهم , يعمل , كل , الاسلام , لعزة - </a:t>
            </a:r>
            <a:r>
              <a:rPr lang="ar-SA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476530"/>
            <a:ext cx="4906780" cy="52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41" y="0"/>
            <a:ext cx="5786203" cy="1325563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اَلْوَاجِبُ الْمَنْزِلِىْ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92000" cy="5448924"/>
          </a:xfrm>
          <a:solidFill>
            <a:schemeClr val="accent4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ar-SA" sz="5400" dirty="0">
                <a:solidFill>
                  <a:srgbClr val="FFFF00"/>
                </a:solidFill>
              </a:rPr>
              <a:t> </a:t>
            </a:r>
            <a:r>
              <a:rPr lang="ar-SA" sz="5400" dirty="0" smtClean="0">
                <a:solidFill>
                  <a:srgbClr val="FFFF00"/>
                </a:solidFill>
              </a:rPr>
              <a:t>(ج) ضع كل كلمة مما ياْتى فى جملة من عندك –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FFFF00"/>
                </a:solidFill>
              </a:rPr>
              <a:t> </a:t>
            </a:r>
            <a:r>
              <a:rPr lang="ar-SA" sz="5400" dirty="0" smtClean="0">
                <a:solidFill>
                  <a:srgbClr val="FFFF00"/>
                </a:solidFill>
              </a:rPr>
              <a:t>(1) </a:t>
            </a:r>
            <a:r>
              <a:rPr lang="ar-SA" sz="5400" dirty="0" smtClean="0">
                <a:solidFill>
                  <a:srgbClr val="FFFF00"/>
                </a:solidFill>
              </a:rPr>
              <a:t>عزة </a:t>
            </a:r>
            <a:r>
              <a:rPr lang="ar-SA" sz="5400" dirty="0" smtClean="0">
                <a:solidFill>
                  <a:srgbClr val="FFFF00"/>
                </a:solidFill>
              </a:rPr>
              <a:t>------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FFFF00"/>
                </a:solidFill>
              </a:rPr>
              <a:t> </a:t>
            </a:r>
            <a:r>
              <a:rPr lang="ar-SA" sz="5400" dirty="0" smtClean="0">
                <a:solidFill>
                  <a:srgbClr val="FFFF00"/>
                </a:solidFill>
              </a:rPr>
              <a:t>(2) </a:t>
            </a:r>
            <a:r>
              <a:rPr lang="ar-SA" sz="5400" dirty="0" smtClean="0">
                <a:solidFill>
                  <a:srgbClr val="FFFF00"/>
                </a:solidFill>
              </a:rPr>
              <a:t>اللون </a:t>
            </a:r>
            <a:r>
              <a:rPr lang="ar-SA" sz="5400" dirty="0" smtClean="0">
                <a:solidFill>
                  <a:srgbClr val="FFFF00"/>
                </a:solidFill>
              </a:rPr>
              <a:t>-------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FFFF00"/>
                </a:solidFill>
              </a:rPr>
              <a:t> </a:t>
            </a:r>
            <a:r>
              <a:rPr lang="ar-SA" sz="5400" dirty="0" smtClean="0">
                <a:solidFill>
                  <a:srgbClr val="FFFF00"/>
                </a:solidFill>
              </a:rPr>
              <a:t>(3) </a:t>
            </a:r>
            <a:r>
              <a:rPr lang="ar-SA" sz="5400" dirty="0" smtClean="0">
                <a:solidFill>
                  <a:srgbClr val="FFFF00"/>
                </a:solidFill>
              </a:rPr>
              <a:t>اللغة </a:t>
            </a:r>
            <a:r>
              <a:rPr lang="ar-SA" sz="5400" dirty="0" smtClean="0">
                <a:solidFill>
                  <a:srgbClr val="FFFF00"/>
                </a:solidFill>
              </a:rPr>
              <a:t>-------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FFFF00"/>
                </a:solidFill>
              </a:rPr>
              <a:t> </a:t>
            </a:r>
            <a:r>
              <a:rPr lang="ar-SA" sz="5400" dirty="0" smtClean="0">
                <a:solidFill>
                  <a:srgbClr val="FFFF00"/>
                </a:solidFill>
              </a:rPr>
              <a:t>(4) </a:t>
            </a:r>
            <a:r>
              <a:rPr lang="ar-SA" sz="5400" dirty="0" smtClean="0">
                <a:solidFill>
                  <a:srgbClr val="FFFF00"/>
                </a:solidFill>
              </a:rPr>
              <a:t>وحدة </a:t>
            </a:r>
            <a:r>
              <a:rPr lang="ar-SA" sz="5400" dirty="0" smtClean="0">
                <a:solidFill>
                  <a:srgbClr val="FFFF00"/>
                </a:solidFill>
              </a:rPr>
              <a:t>------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rgbClr val="FFFF00"/>
                </a:solidFill>
              </a:rPr>
              <a:t> </a:t>
            </a:r>
            <a:r>
              <a:rPr lang="ar-SA" sz="5400" dirty="0" smtClean="0">
                <a:solidFill>
                  <a:srgbClr val="FFFF00"/>
                </a:solidFill>
              </a:rPr>
              <a:t>(5) </a:t>
            </a:r>
            <a:r>
              <a:rPr lang="ar-SA" sz="5400" dirty="0" smtClean="0">
                <a:solidFill>
                  <a:srgbClr val="FFFF00"/>
                </a:solidFill>
              </a:rPr>
              <a:t>الدين </a:t>
            </a:r>
            <a:r>
              <a:rPr lang="ar-SA" sz="5400" dirty="0" smtClean="0">
                <a:solidFill>
                  <a:srgbClr val="FFFF00"/>
                </a:solidFill>
              </a:rPr>
              <a:t>------- </a:t>
            </a:r>
          </a:p>
        </p:txBody>
      </p:sp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298" y="1"/>
            <a:ext cx="7240250" cy="22185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 smtClean="0">
                <a:solidFill>
                  <a:srgbClr val="002060"/>
                </a:solidFill>
              </a:rPr>
              <a:t>شُكْراً وِدَاعاً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فَرَغْتُ الدَّرْسَ لِلْيَوْمِ الْاَنِ مِنْ صَفّكُمْ خَيْراً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0"/>
            <a:ext cx="6160958" cy="1325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اَلتَّعْرِيْفُ الْمُدَرِّسِ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3" y="179635"/>
            <a:ext cx="1564599" cy="1820870"/>
          </a:xfrm>
        </p:spPr>
      </p:pic>
      <p:sp>
        <p:nvSpPr>
          <p:cNvPr id="6" name="32-Point Star 5"/>
          <p:cNvSpPr/>
          <p:nvPr/>
        </p:nvSpPr>
        <p:spPr>
          <a:xfrm>
            <a:off x="3972393" y="1484026"/>
            <a:ext cx="659567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مُحَمَّدْ تَوْحِيْدُ الرَّحْمَانِ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134912" y="2713219"/>
            <a:ext cx="4961744" cy="914400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نائب </a:t>
            </a:r>
            <a:r>
              <a:rPr lang="ar-SA" sz="4800" dirty="0" smtClean="0">
                <a:solidFill>
                  <a:schemeClr val="bg1"/>
                </a:solidFill>
              </a:rPr>
              <a:t>مولووى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379095" y="3762531"/>
            <a:ext cx="10658006" cy="1334124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نوغاون راشدية فاضل مدرسة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576340"/>
            <a:ext cx="6280878" cy="1281659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مطلب دكّهين</a:t>
            </a:r>
            <a:endParaRPr lang="en-US" sz="4800" dirty="0"/>
          </a:p>
        </p:txBody>
      </p:sp>
      <p:sp>
        <p:nvSpPr>
          <p:cNvPr id="11" name="12-Point Star 10"/>
          <p:cNvSpPr/>
          <p:nvPr/>
        </p:nvSpPr>
        <p:spPr>
          <a:xfrm>
            <a:off x="884418" y="5546360"/>
            <a:ext cx="4467069" cy="1311639"/>
          </a:xfrm>
          <a:prstGeom prst="star12">
            <a:avLst>
              <a:gd name="adj" fmla="val 30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ساندفور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مَعْرِفَةُ الدَّرْسِ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22669" y="627336"/>
            <a:ext cx="2117293" cy="15879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3087974" y="1484025"/>
            <a:ext cx="6970425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قِرَأَةُ الْيَوْمِ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>
            <a:off x="6100998" y="2938072"/>
            <a:ext cx="6091002" cy="1154243"/>
          </a:xfrm>
          <a:prstGeom prst="star24">
            <a:avLst>
              <a:gd name="adj" fmla="val 38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اَلدَّرْسُ </a:t>
            </a:r>
            <a:r>
              <a:rPr lang="ar-SA" sz="4000" dirty="0" smtClean="0"/>
              <a:t>السابع عشر</a:t>
            </a:r>
            <a:endParaRPr lang="en-US" sz="4000" dirty="0"/>
          </a:p>
        </p:txBody>
      </p:sp>
      <p:sp>
        <p:nvSpPr>
          <p:cNvPr id="8" name="24-Point Star 7"/>
          <p:cNvSpPr/>
          <p:nvPr/>
        </p:nvSpPr>
        <p:spPr>
          <a:xfrm>
            <a:off x="599606" y="3912433"/>
            <a:ext cx="7120327" cy="1304144"/>
          </a:xfrm>
          <a:prstGeom prst="star24">
            <a:avLst>
              <a:gd name="adj" fmla="val 375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tx1"/>
                </a:solidFill>
              </a:rPr>
              <a:t>الاخوة الاسلامية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2848131" y="5351488"/>
            <a:ext cx="9143999" cy="1379095"/>
          </a:xfrm>
          <a:prstGeom prst="star24">
            <a:avLst>
              <a:gd name="adj" fmla="val 35326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لِلصَّفِ </a:t>
            </a:r>
            <a:r>
              <a:rPr lang="ar-SA" sz="4400" dirty="0" smtClean="0"/>
              <a:t>الثامن </a:t>
            </a:r>
            <a:r>
              <a:rPr lang="ar-SA" sz="4400" dirty="0" smtClean="0"/>
              <a:t>مِنَ الدَّاخِلِ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963" y="0"/>
            <a:ext cx="5306519" cy="1490455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طَلَب </a:t>
            </a:r>
            <a:r>
              <a:rPr lang="ar-SA" sz="8800" dirty="0" smtClean="0">
                <a:solidFill>
                  <a:schemeClr val="bg1"/>
                </a:solidFill>
              </a:rPr>
              <a:t>الْعِلْمِ قَبْلَهُ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7034" y="-1346050"/>
            <a:ext cx="6244079" cy="11984185"/>
          </a:xfr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499017"/>
            <a:ext cx="11914909" cy="5358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8" y="-1"/>
            <a:ext cx="5081666" cy="1573967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ar-SA" sz="8800" dirty="0" smtClean="0"/>
              <a:t>اَلْمُقَدَّمَةُ الْقِرَأَةُ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81469"/>
            <a:ext cx="12192000" cy="1109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rgbClr val="FFFF00"/>
                </a:solidFill>
              </a:rPr>
              <a:t>يا اخى المسلم فى * كل مكان و بلد - </a:t>
            </a:r>
            <a:endParaRPr lang="ar-SA" sz="5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462" y="0"/>
            <a:ext cx="4721901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نَتِيْجَة ُالدَّرْسِ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2">
              <a:lumMod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5400" dirty="0">
                <a:solidFill>
                  <a:schemeClr val="tx1"/>
                </a:solidFill>
              </a:rPr>
              <a:t> </a:t>
            </a:r>
            <a:r>
              <a:rPr lang="ar-SA" sz="5400" u="sng" dirty="0" smtClean="0">
                <a:solidFill>
                  <a:schemeClr val="tx1"/>
                </a:solidFill>
              </a:rPr>
              <a:t>ان يتعلم الطلاب من هذا الشعر </a:t>
            </a:r>
            <a:r>
              <a:rPr lang="ar-SA" sz="5400" dirty="0" smtClean="0">
                <a:solidFill>
                  <a:schemeClr val="tx1"/>
                </a:solidFill>
              </a:rPr>
              <a:t>–</a:t>
            </a:r>
          </a:p>
          <a:p>
            <a:pPr marL="0" indent="0" algn="r">
              <a:buNone/>
            </a:pPr>
            <a:r>
              <a:rPr lang="ar-SA" sz="5400" dirty="0" smtClean="0">
                <a:solidFill>
                  <a:schemeClr val="tx1"/>
                </a:solidFill>
              </a:rPr>
              <a:t>1- ان يشرح الطلاب منها فى اخوة المسلم - 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tx1"/>
                </a:solidFill>
              </a:rPr>
              <a:t>2- ان يشرح الطلاب </a:t>
            </a:r>
            <a:r>
              <a:rPr lang="ar-SA" sz="5400" dirty="0" smtClean="0">
                <a:solidFill>
                  <a:schemeClr val="tx1"/>
                </a:solidFill>
              </a:rPr>
              <a:t>منها فى اسرة واحدة -  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tx1"/>
                </a:solidFill>
              </a:rPr>
              <a:t>3- ان يشرح الطلاب </a:t>
            </a:r>
            <a:r>
              <a:rPr lang="ar-SA" sz="5400" dirty="0" smtClean="0">
                <a:solidFill>
                  <a:schemeClr val="tx1"/>
                </a:solidFill>
              </a:rPr>
              <a:t>منها فى التقوى -  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tx1"/>
                </a:solidFill>
              </a:rPr>
              <a:t>4- ان يشرح الطلاب </a:t>
            </a:r>
            <a:r>
              <a:rPr lang="ar-SA" sz="5400" dirty="0" smtClean="0">
                <a:solidFill>
                  <a:schemeClr val="tx1"/>
                </a:solidFill>
              </a:rPr>
              <a:t>منها فى بلاد الاسلام -  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tx1"/>
                </a:solidFill>
              </a:rPr>
              <a:t>5- ان يشرح الطلاب </a:t>
            </a:r>
            <a:r>
              <a:rPr lang="ar-SA" sz="5400" dirty="0" smtClean="0">
                <a:solidFill>
                  <a:schemeClr val="tx1"/>
                </a:solidFill>
              </a:rPr>
              <a:t>منها فى عزة الدين -   </a:t>
            </a:r>
            <a:endParaRPr lang="ar-SA" sz="5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0"/>
            <a:ext cx="5846164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اِسْتِحْضَارُ الْقِرَأَةِ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1364106"/>
            <a:ext cx="12042098" cy="109428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ar-SA" sz="8800" dirty="0" smtClean="0">
                <a:solidFill>
                  <a:srgbClr val="FFFF00"/>
                </a:solidFill>
              </a:rPr>
              <a:t>كل تلميذ يحب </a:t>
            </a:r>
            <a:r>
              <a:rPr lang="ar-SA" sz="8800" dirty="0" smtClean="0">
                <a:solidFill>
                  <a:srgbClr val="FFFF00"/>
                </a:solidFill>
              </a:rPr>
              <a:t>الوطن الاسلامية </a:t>
            </a:r>
            <a:r>
              <a:rPr lang="ar-SA" sz="8800" dirty="0" smtClean="0">
                <a:solidFill>
                  <a:srgbClr val="FFFF00"/>
                </a:solidFill>
              </a:rPr>
              <a:t> </a:t>
            </a:r>
            <a:endParaRPr lang="en-US" sz="88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3" y="2468301"/>
            <a:ext cx="4416868" cy="4179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75" y="2510853"/>
            <a:ext cx="7120328" cy="41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6" y="119921"/>
            <a:ext cx="11817928" cy="178383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6600" dirty="0" smtClean="0"/>
              <a:t>لا فضل لمسلم على المسلم الا بالتقوى 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71174"/>
            <a:ext cx="5488898" cy="50194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903751"/>
            <a:ext cx="6414655" cy="49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6160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58779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rgbClr val="FFFF00"/>
                </a:solidFill>
              </a:rPr>
              <a:t>انت منى وانا من * ك كروح وجسد -</a:t>
            </a:r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235"/>
            <a:ext cx="5972521" cy="48013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10" y="1842655"/>
            <a:ext cx="6220690" cy="5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415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246</TotalTime>
  <Words>307</Words>
  <Application>Microsoft Office PowerPoint</Application>
  <PresentationFormat>Custom</PresentationFormat>
  <Paragraphs>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Slice</vt:lpstr>
      <vt:lpstr>اَهْلاًوَسَهْلاً  مَرْحَباً لَّكُمْ يَااَيُّهَا الطُّلَابُ !            </vt:lpstr>
      <vt:lpstr>اَلتَّعْرِيْفُ الْمُدَرِّسِ</vt:lpstr>
      <vt:lpstr>مَعْرِفَةُ الدَّرْسِ</vt:lpstr>
      <vt:lpstr>طَلَب الْعِلْمِ قَبْلَهُ</vt:lpstr>
      <vt:lpstr>اَلْمُقَدَّمَةُ الْقِرَأَةُ</vt:lpstr>
      <vt:lpstr>نَتِيْجَة ُالدَّرْسِ</vt:lpstr>
      <vt:lpstr>اِسْتِحْضَارُ الْقِرَأَةِ</vt:lpstr>
      <vt:lpstr>لا فضل لمسلم على المسلم الا بالتقوى </vt:lpstr>
      <vt:lpstr>انت منى وانا من * ك كروح وجسد -</vt:lpstr>
      <vt:lpstr>وحده قد بناها الله * اضائت للابد - </vt:lpstr>
      <vt:lpstr>وتسامت بشعار* قل هو الله احد - </vt:lpstr>
      <vt:lpstr>اَلْعَمَلُ الْمُفْرَدُ</vt:lpstr>
      <vt:lpstr>اَلْعَمَلُ الْمُثَنَّى</vt:lpstr>
      <vt:lpstr>اَلْعَمَلُ الْاِجْتِمَاعِ</vt:lpstr>
      <vt:lpstr>اَخِيْرُ الدَّرْسِ</vt:lpstr>
      <vt:lpstr>اَلْاِمْتِحَانُ الدَّرْسُ</vt:lpstr>
      <vt:lpstr>اَلْوَاجِبُ الْمَنْزِلِىْ</vt:lpstr>
      <vt:lpstr>شُكْراً وِدَاعاً فَرَغْتُ الدَّرْسَ لِلْيَوْمِ الْاَنِ مِنْ صَفّكُمْ خَيْراً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129</cp:revision>
  <dcterms:created xsi:type="dcterms:W3CDTF">2016-06-22T08:38:04Z</dcterms:created>
  <dcterms:modified xsi:type="dcterms:W3CDTF">2021-03-30T10:15:22Z</dcterms:modified>
</cp:coreProperties>
</file>