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A9E30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0000" autoAdjust="0"/>
  </p:normalViewPr>
  <p:slideViewPr>
    <p:cSldViewPr snapToGrid="0">
      <p:cViewPr>
        <p:scale>
          <a:sx n="77" d="100"/>
          <a:sy n="77" d="100"/>
        </p:scale>
        <p:origin x="-438" y="-2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B0B4AC-53C3-428F-A5CF-B4C32B0A4519}" type="datetimeFigureOut">
              <a:rPr lang="en-US" smtClean="0"/>
              <a:t>3/3/2021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3B8FEF-9F8B-4803-B78D-EA3EF66352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46282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B0B4AC-53C3-428F-A5CF-B4C32B0A4519}" type="datetimeFigureOut">
              <a:rPr lang="en-US" smtClean="0"/>
              <a:t>3/3/2021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3B8FEF-9F8B-4803-B78D-EA3EF66352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77248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B0B4AC-53C3-428F-A5CF-B4C32B0A4519}" type="datetimeFigureOut">
              <a:rPr lang="en-US" smtClean="0"/>
              <a:t>3/3/2021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3B8FEF-9F8B-4803-B78D-EA3EF663526A}" type="slidenum">
              <a:rPr lang="en-US" smtClean="0"/>
              <a:t>‹#›</a:t>
            </a:fld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50293781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B0B4AC-53C3-428F-A5CF-B4C32B0A4519}" type="datetimeFigureOut">
              <a:rPr lang="en-US" smtClean="0"/>
              <a:t>3/3/2021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3B8FEF-9F8B-4803-B78D-EA3EF66352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879259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B0B4AC-53C3-428F-A5CF-B4C32B0A4519}" type="datetimeFigureOut">
              <a:rPr lang="en-US" smtClean="0"/>
              <a:t>3/3/2021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3B8FEF-9F8B-4803-B78D-EA3EF663526A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86632653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B0B4AC-53C3-428F-A5CF-B4C32B0A4519}" type="datetimeFigureOut">
              <a:rPr lang="en-US" smtClean="0"/>
              <a:t>3/3/2021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3B8FEF-9F8B-4803-B78D-EA3EF66352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395439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B0B4AC-53C3-428F-A5CF-B4C32B0A4519}" type="datetimeFigureOut">
              <a:rPr lang="en-US" smtClean="0"/>
              <a:t>3/3/2021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3B8FEF-9F8B-4803-B78D-EA3EF66352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097437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B0B4AC-53C3-428F-A5CF-B4C32B0A4519}" type="datetimeFigureOut">
              <a:rPr lang="en-US" smtClean="0"/>
              <a:t>3/3/2021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3B8FEF-9F8B-4803-B78D-EA3EF66352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73659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B0B4AC-53C3-428F-A5CF-B4C32B0A4519}" type="datetimeFigureOut">
              <a:rPr lang="en-US" smtClean="0"/>
              <a:t>3/3/2021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3B8FEF-9F8B-4803-B78D-EA3EF66352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31362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B0B4AC-53C3-428F-A5CF-B4C32B0A4519}" type="datetimeFigureOut">
              <a:rPr lang="en-US" smtClean="0"/>
              <a:t>3/3/2021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3B8FEF-9F8B-4803-B78D-EA3EF66352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01006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B0B4AC-53C3-428F-A5CF-B4C32B0A4519}" type="datetimeFigureOut">
              <a:rPr lang="en-US" smtClean="0"/>
              <a:t>3/3/2021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3B8FEF-9F8B-4803-B78D-EA3EF66352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37062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B0B4AC-53C3-428F-A5CF-B4C32B0A4519}" type="datetimeFigureOut">
              <a:rPr lang="en-US" smtClean="0"/>
              <a:t>3/3/2021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3B8FEF-9F8B-4803-B78D-EA3EF66352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55961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B0B4AC-53C3-428F-A5CF-B4C32B0A4519}" type="datetimeFigureOut">
              <a:rPr lang="en-US" smtClean="0"/>
              <a:t>3/3/2021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3B8FEF-9F8B-4803-B78D-EA3EF66352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72995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B0B4AC-53C3-428F-A5CF-B4C32B0A4519}" type="datetimeFigureOut">
              <a:rPr lang="en-US" smtClean="0"/>
              <a:t>3/3/2021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3B8FEF-9F8B-4803-B78D-EA3EF66352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5443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B0B4AC-53C3-428F-A5CF-B4C32B0A4519}" type="datetimeFigureOut">
              <a:rPr lang="en-US" smtClean="0"/>
              <a:t>3/3/2021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3B8FEF-9F8B-4803-B78D-EA3EF66352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56080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B0B4AC-53C3-428F-A5CF-B4C32B0A4519}" type="datetimeFigureOut">
              <a:rPr lang="en-US" smtClean="0"/>
              <a:t>3/3/2021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3B8FEF-9F8B-4803-B78D-EA3EF66352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54699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B0B4AC-53C3-428F-A5CF-B4C32B0A4519}" type="datetimeFigureOut">
              <a:rPr lang="en-US" smtClean="0"/>
              <a:t>3/3/2021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533B8FEF-9F8B-4803-B78D-EA3EF66352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58100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  <p:sldLayoutId id="2147483696" r:id="rId6"/>
    <p:sldLayoutId id="2147483697" r:id="rId7"/>
    <p:sldLayoutId id="2147483698" r:id="rId8"/>
    <p:sldLayoutId id="2147483699" r:id="rId9"/>
    <p:sldLayoutId id="2147483700" r:id="rId10"/>
    <p:sldLayoutId id="2147483701" r:id="rId11"/>
    <p:sldLayoutId id="2147483702" r:id="rId12"/>
    <p:sldLayoutId id="2147483703" r:id="rId13"/>
    <p:sldLayoutId id="2147483704" r:id="rId14"/>
    <p:sldLayoutId id="2147483705" r:id="rId15"/>
    <p:sldLayoutId id="214748370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5" Type="http://schemas.microsoft.com/office/2007/relationships/hdphoto" Target="../media/hdphoto2.wdp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jpg"/><Relationship Id="rId5" Type="http://schemas.openxmlformats.org/officeDocument/2006/relationships/image" Target="../media/image14.png"/><Relationship Id="rId4" Type="http://schemas.openxmlformats.org/officeDocument/2006/relationships/image" Target="../media/image13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2.jpg"/><Relationship Id="rId4" Type="http://schemas.openxmlformats.org/officeDocument/2006/relationships/image" Target="../media/image21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0000"/>
            </a:gs>
            <a:gs pos="29000">
              <a:srgbClr val="1A9E30"/>
            </a:gs>
            <a:gs pos="92920">
              <a:srgbClr val="00B0F0"/>
            </a:gs>
            <a:gs pos="55000">
              <a:srgbClr val="FFFF00"/>
            </a:gs>
            <a:gs pos="74000">
              <a:srgbClr val="002060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291772" y="420913"/>
            <a:ext cx="1161142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dirty="0" err="1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স্বা</a:t>
            </a:r>
            <a:r>
              <a:rPr lang="en-US" sz="9600" dirty="0" err="1"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en-US" sz="96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9600" dirty="0" err="1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9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8058" y="1103086"/>
            <a:ext cx="5268686" cy="51973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18844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215540" y="557939"/>
            <a:ext cx="3208148" cy="523220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BD" sz="2800" dirty="0">
                <a:latin typeface="NikoshBAN" panose="02000000000000000000" pitchFamily="2" charset="0"/>
                <a:cs typeface="NikoshBAN" panose="02000000000000000000" pitchFamily="2" charset="0"/>
              </a:rPr>
              <a:t>ছেলেদের পরিবর্তনের কারণ 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410343" y="1859797"/>
            <a:ext cx="2572719" cy="79041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dirty="0">
                <a:latin typeface="NikoshBAN" panose="02000000000000000000" pitchFamily="2" charset="0"/>
                <a:cs typeface="NikoshBAN" panose="02000000000000000000" pitchFamily="2" charset="0"/>
              </a:rPr>
              <a:t>খাদ্যের পরিমাণগত  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Cube 4"/>
          <p:cNvSpPr/>
          <p:nvPr/>
        </p:nvSpPr>
        <p:spPr>
          <a:xfrm>
            <a:off x="1270860" y="4324028"/>
            <a:ext cx="3378631" cy="1084882"/>
          </a:xfrm>
          <a:prstGeom prst="cub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dirty="0">
                <a:latin typeface="NikoshBAN" panose="02000000000000000000" pitchFamily="2" charset="0"/>
                <a:cs typeface="NikoshBAN" panose="02000000000000000000" pitchFamily="2" charset="0"/>
              </a:rPr>
              <a:t>টেস্টোস্টেরন হরমোন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7594169" y="1859797"/>
            <a:ext cx="2588217" cy="99189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dirty="0">
                <a:latin typeface="NikoshBAN" panose="02000000000000000000" pitchFamily="2" charset="0"/>
                <a:cs typeface="NikoshBAN" panose="02000000000000000000" pitchFamily="2" charset="0"/>
              </a:rPr>
              <a:t>আবহাওয়াগত 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Round Diagonal Corner Rectangle 8"/>
          <p:cNvSpPr/>
          <p:nvPr/>
        </p:nvSpPr>
        <p:spPr>
          <a:xfrm>
            <a:off x="7167966" y="4215539"/>
            <a:ext cx="2890433" cy="1084882"/>
          </a:xfrm>
          <a:prstGeom prst="round2Diag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স্থানগত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978" r="22088" b="3467"/>
          <a:stretch/>
        </p:blipFill>
        <p:spPr>
          <a:xfrm>
            <a:off x="4500706" y="1153072"/>
            <a:ext cx="2944368" cy="51740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68567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8" grpId="0" animBg="1"/>
      <p:bldP spid="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448013" y="263471"/>
            <a:ext cx="3425125" cy="523220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BD" sz="2800" dirty="0">
                <a:latin typeface="NikoshBAN" panose="02000000000000000000" pitchFamily="2" charset="0"/>
                <a:cs typeface="NikoshBAN" panose="02000000000000000000" pitchFamily="2" charset="0"/>
              </a:rPr>
              <a:t>মেয়েদের পরিবরতনের কারণ 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Cube 2"/>
          <p:cNvSpPr/>
          <p:nvPr/>
        </p:nvSpPr>
        <p:spPr>
          <a:xfrm>
            <a:off x="1208867" y="2415875"/>
            <a:ext cx="3595607" cy="1193370"/>
          </a:xfrm>
          <a:prstGeom prst="cub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dirty="0">
                <a:latin typeface="NikoshBAN" panose="02000000000000000000" pitchFamily="2" charset="0"/>
                <a:cs typeface="NikoshBAN" panose="02000000000000000000" pitchFamily="2" charset="0"/>
              </a:rPr>
              <a:t>ইস্ট্রুজেন হরমোন 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7237708" y="2338382"/>
            <a:ext cx="3099661" cy="114687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dirty="0">
                <a:latin typeface="NikoshBAN" panose="02000000000000000000" pitchFamily="2" charset="0"/>
                <a:cs typeface="NikoshBAN" panose="02000000000000000000" pitchFamily="2" charset="0"/>
              </a:rPr>
              <a:t>প্রজেস্টেরন হরমোন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ound Single Corner Rectangle 4"/>
          <p:cNvSpPr/>
          <p:nvPr/>
        </p:nvSpPr>
        <p:spPr>
          <a:xfrm>
            <a:off x="2851688" y="5114441"/>
            <a:ext cx="6989735" cy="1208867"/>
          </a:xfrm>
          <a:prstGeom prst="round1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খাদ্য , স্থান , আবহাওয়াগত কারনে 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122" t="5361" r="30515" b="9801"/>
          <a:stretch/>
        </p:blipFill>
        <p:spPr>
          <a:xfrm>
            <a:off x="4969531" y="956014"/>
            <a:ext cx="2103120" cy="3989103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29433123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936569" y="743919"/>
            <a:ext cx="5036950" cy="584775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r>
              <a:rPr lang="bn-BD" sz="32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বয়ঃসন্ধিকালে খাপ খাওয়ানোর উপায়</a:t>
            </a:r>
            <a:endParaRPr lang="en-US" sz="3200" dirty="0">
              <a:solidFill>
                <a:srgbClr val="FFFF00"/>
              </a:solidFill>
            </a:endParaRPr>
          </a:p>
        </p:txBody>
      </p:sp>
      <p:cxnSp>
        <p:nvCxnSpPr>
          <p:cNvPr id="4" name="Straight Arrow Connector 3"/>
          <p:cNvCxnSpPr>
            <a:stCxn id="3" idx="2"/>
          </p:cNvCxnSpPr>
          <p:nvPr/>
        </p:nvCxnSpPr>
        <p:spPr>
          <a:xfrm flipH="1">
            <a:off x="4184542" y="1328694"/>
            <a:ext cx="2270502" cy="1306018"/>
          </a:xfrm>
          <a:prstGeom prst="straightConnector1">
            <a:avLst/>
          </a:prstGeom>
          <a:ln w="76200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/>
          <p:cNvCxnSpPr/>
          <p:nvPr/>
        </p:nvCxnSpPr>
        <p:spPr>
          <a:xfrm>
            <a:off x="6315562" y="1297698"/>
            <a:ext cx="2347989" cy="1321511"/>
          </a:xfrm>
          <a:prstGeom prst="straightConnector1">
            <a:avLst/>
          </a:prstGeom>
          <a:ln w="76200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542439" y="2681207"/>
            <a:ext cx="3518115" cy="646331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দৈহিক স্বাস্থ্য ঠিক রাখা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8477574" y="2820693"/>
            <a:ext cx="3642102" cy="646331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মানসিক স্বাস্থ্য ঠিক রাখা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734" y="2665708"/>
            <a:ext cx="3743808" cy="3347634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77574" y="2664161"/>
            <a:ext cx="3642102" cy="33631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00179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0" grpId="0" animBg="1"/>
      <p:bldP spid="1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433486" y="516632"/>
            <a:ext cx="4908716" cy="707886"/>
          </a:xfrm>
          <a:prstGeom prst="rect">
            <a:avLst/>
          </a:prstGeom>
          <a:solidFill>
            <a:srgbClr val="FFFF00"/>
          </a:solidFill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txBody>
          <a:bodyPr wrap="none">
            <a:spAutoFit/>
          </a:bodyPr>
          <a:lstStyle/>
          <a:p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দৈহিক স্বাস্থ্য ঠিক রাখার উপায়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017" y="1748810"/>
            <a:ext cx="5312937" cy="342762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9954" y="1748810"/>
            <a:ext cx="5164575" cy="328814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301139" y="5315919"/>
            <a:ext cx="6496549" cy="1077218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 এসময়ে স্বপ্নদোষ ও ঋতুস্রাব হতে পারে এবং শরীর দ্রুত বৃদ্ধি পায় তাই পুষ্টইকর খাবার খাওয়া উচিত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9025452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2000">
        <p15:prstTrans prst="crush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893727" y="191168"/>
            <a:ext cx="6912470" cy="923330"/>
          </a:xfrm>
          <a:prstGeom prst="rect">
            <a:avLst/>
          </a:prstGeom>
          <a:solidFill>
            <a:srgbClr val="FF0000"/>
          </a:solidFill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txBody>
          <a:bodyPr wrap="none">
            <a:spAutoFit/>
          </a:bodyPr>
          <a:lstStyle/>
          <a:p>
            <a:r>
              <a:rPr lang="bn-BD" sz="5400" dirty="0">
                <a:latin typeface="NikoshBAN" panose="02000000000000000000" pitchFamily="2" charset="0"/>
                <a:cs typeface="NikoshBAN" panose="02000000000000000000" pitchFamily="2" charset="0"/>
              </a:rPr>
              <a:t>মানসিক স্বাস্থ্য ঠিক রাখার উপায়</a:t>
            </a:r>
            <a:endParaRPr lang="en-US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269" y="1535543"/>
            <a:ext cx="5253926" cy="322897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55" t="9840" r="12367" b="10733"/>
          <a:stretch/>
        </p:blipFill>
        <p:spPr>
          <a:xfrm>
            <a:off x="6164094" y="1535543"/>
            <a:ext cx="5304652" cy="3236541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464231" y="4906594"/>
            <a:ext cx="7175714" cy="1569660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r>
              <a:rPr lang="bn-BD" sz="4800" dirty="0">
                <a:latin typeface="NikoshBAN" panose="02000000000000000000" pitchFamily="2" charset="0"/>
                <a:cs typeface="NikoshBAN" panose="02000000000000000000" pitchFamily="2" charset="0"/>
              </a:rPr>
              <a:t>নিকটস্থ কাউকে সব কিছু খুলে বলতে হবে এবং খেলা ধুলা করতে হবে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8345009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2000">
        <p15:prstTrans prst="drap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967566" y="139485"/>
            <a:ext cx="2851689" cy="1015663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bn-BD" sz="6000" dirty="0">
                <a:latin typeface="NikoshBAN" panose="02000000000000000000" pitchFamily="2" charset="0"/>
                <a:cs typeface="NikoshBAN" panose="02000000000000000000" pitchFamily="2" charset="0"/>
              </a:rPr>
              <a:t>একক কাজ</a:t>
            </a:r>
            <a:endParaRPr lang="en-US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ight Arrow 4"/>
          <p:cNvSpPr/>
          <p:nvPr/>
        </p:nvSpPr>
        <p:spPr>
          <a:xfrm>
            <a:off x="705172" y="1155148"/>
            <a:ext cx="5718875" cy="1162373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বয়ঃসন্ধিকালের পরিবর্তনগুলো ঘটে কেন?</a:t>
            </a:r>
            <a:endParaRPr lang="en-US" sz="32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Right Arrow 5"/>
          <p:cNvSpPr/>
          <p:nvPr/>
        </p:nvSpPr>
        <p:spPr>
          <a:xfrm>
            <a:off x="542442" y="2774210"/>
            <a:ext cx="5881605" cy="1022888"/>
          </a:xfrm>
          <a:prstGeom prst="right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মেয়েদের শরীরে কোন হরমোন কাজ করে?</a:t>
            </a:r>
            <a:endParaRPr lang="en-US" sz="32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Right Arrow 6"/>
          <p:cNvSpPr/>
          <p:nvPr/>
        </p:nvSpPr>
        <p:spPr>
          <a:xfrm>
            <a:off x="542442" y="4150971"/>
            <a:ext cx="5848030" cy="1022888"/>
          </a:xfrm>
          <a:prstGeom prst="rightArrow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ছেলেদের শরীরে কোন হরমোন কাজ করে? </a:t>
            </a:r>
            <a:endParaRPr lang="en-US" sz="32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Flowchart: Terminator 7"/>
          <p:cNvSpPr/>
          <p:nvPr/>
        </p:nvSpPr>
        <p:spPr>
          <a:xfrm>
            <a:off x="6819255" y="1449099"/>
            <a:ext cx="4293031" cy="805912"/>
          </a:xfrm>
          <a:prstGeom prst="flowChartTerminator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800" dirty="0">
                <a:latin typeface="NikoshBAN" panose="02000000000000000000" pitchFamily="2" charset="0"/>
                <a:cs typeface="NikoshBAN" panose="02000000000000000000" pitchFamily="2" charset="0"/>
              </a:rPr>
              <a:t>হরমোনের কারণে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Flowchart: Terminator 8"/>
          <p:cNvSpPr/>
          <p:nvPr/>
        </p:nvSpPr>
        <p:spPr>
          <a:xfrm>
            <a:off x="6971655" y="2918855"/>
            <a:ext cx="4293031" cy="1002225"/>
          </a:xfrm>
          <a:prstGeom prst="flowChartTerminator">
            <a:avLst/>
          </a:prstGeom>
          <a:solidFill>
            <a:srgbClr val="1A9E3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ইস্ট্রুজেন হরমোন ও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প্রজেস্টেরন হরমোন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Flowchart: Terminator 9"/>
          <p:cNvSpPr/>
          <p:nvPr/>
        </p:nvSpPr>
        <p:spPr>
          <a:xfrm>
            <a:off x="6971655" y="4228462"/>
            <a:ext cx="4602997" cy="945397"/>
          </a:xfrm>
          <a:prstGeom prst="flowChartTerminator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400" dirty="0">
                <a:latin typeface="NikoshBAN" panose="02000000000000000000" pitchFamily="2" charset="0"/>
                <a:cs typeface="NikoshBAN" panose="02000000000000000000" pitchFamily="2" charset="0"/>
              </a:rPr>
              <a:t>টেস্টোস্টেরন হরমোন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619214" y="5517397"/>
            <a:ext cx="6653939" cy="76944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bn-BD" sz="44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সঠিক উত্তরের জন্য প্রশ্নে ক্লিক করুন</a:t>
            </a:r>
            <a:endParaRPr lang="en-US" sz="44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01922301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49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" fill="hold">
                      <p:stCondLst>
                        <p:cond delay="0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33000">
              <a:srgbClr val="FF0000"/>
            </a:gs>
            <a:gs pos="50000">
              <a:srgbClr val="00B0F0"/>
            </a:gs>
            <a:gs pos="68000">
              <a:srgbClr val="1A9E30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31757" y="2185261"/>
            <a:ext cx="7532176" cy="3416320"/>
          </a:xfrm>
          <a:prstGeom prst="rect">
            <a:avLst/>
          </a:prstGeom>
          <a:solidFill>
            <a:srgbClr val="92D050"/>
          </a:solidFill>
          <a:ln w="57150"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r>
              <a:rPr lang="bn-BD" sz="5400" dirty="0">
                <a:latin typeface="NikoshBAN" panose="02000000000000000000" pitchFamily="2" charset="0"/>
                <a:cs typeface="NikoshBAN" panose="02000000000000000000" pitchFamily="2" charset="0"/>
              </a:rPr>
              <a:t>বয়ঃসন্ধিকালে ছেলে ও মেয়েদের দৈহিক ও মানসিক স্বাস্থ্যরক্ষার জন্য  যে সব ব্যবস্থা নেয়া প্রয়োজন  তার  একটি ছক তৈরি করে নিয়ে আসবে।</a:t>
            </a:r>
            <a:endParaRPr lang="en-US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122549" y="495946"/>
            <a:ext cx="4076054" cy="1323439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bn-BD" sz="8000" dirty="0">
                <a:latin typeface="NikoshBAN" panose="02000000000000000000" pitchFamily="2" charset="0"/>
                <a:cs typeface="NikoshBAN" panose="02000000000000000000" pitchFamily="2" charset="0"/>
              </a:rPr>
              <a:t>বাড়ির কাজ</a:t>
            </a:r>
            <a:endParaRPr lang="en-US" sz="8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42179670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2192000" cy="6857999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105150" y="1123950"/>
            <a:ext cx="5695950" cy="4524315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72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সবাইকে</a:t>
            </a:r>
            <a:r>
              <a:rPr lang="en-US" sz="72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72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ধন্যবাদ</a:t>
            </a:r>
            <a:r>
              <a:rPr lang="en-US" sz="72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72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জানিয়ে</a:t>
            </a:r>
            <a:r>
              <a:rPr lang="en-US" sz="72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72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এখানেই</a:t>
            </a:r>
            <a:r>
              <a:rPr lang="en-US" sz="72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72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শেষ</a:t>
            </a:r>
            <a:r>
              <a:rPr lang="en-US" sz="72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72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করলাম</a:t>
            </a:r>
            <a:endParaRPr lang="en-US" sz="7200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72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আল্লাহ</a:t>
            </a:r>
            <a:r>
              <a:rPr lang="en-US" sz="72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72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হাফেজ</a:t>
            </a:r>
            <a:r>
              <a:rPr lang="en-US" sz="72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0143519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1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175686" y="275771"/>
            <a:ext cx="4312509" cy="92333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r>
              <a:rPr lang="en-US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r>
              <a:rPr lang="en-US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27314" y="2249714"/>
            <a:ext cx="5036457" cy="37240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 smtClean="0">
                <a:solidFill>
                  <a:srgbClr val="00B050"/>
                </a:solidFill>
                <a:latin typeface="Nikosh ban"/>
              </a:rPr>
              <a:t>মোঃ</a:t>
            </a:r>
            <a:r>
              <a:rPr lang="en-US" sz="4000" dirty="0" smtClean="0">
                <a:solidFill>
                  <a:srgbClr val="00B050"/>
                </a:solidFill>
                <a:latin typeface="Nikosh ban"/>
              </a:rPr>
              <a:t> </a:t>
            </a:r>
            <a:r>
              <a:rPr lang="en-US" sz="4000" dirty="0" err="1" smtClean="0">
                <a:solidFill>
                  <a:srgbClr val="00B050"/>
                </a:solidFill>
                <a:latin typeface="Nikosh ban"/>
              </a:rPr>
              <a:t>আবুল</a:t>
            </a:r>
            <a:r>
              <a:rPr lang="en-US" sz="4000" dirty="0" smtClean="0">
                <a:solidFill>
                  <a:srgbClr val="00B050"/>
                </a:solidFill>
                <a:latin typeface="Nikosh ban"/>
              </a:rPr>
              <a:t> </a:t>
            </a:r>
            <a:r>
              <a:rPr lang="en-US" sz="4000" dirty="0" err="1" smtClean="0">
                <a:solidFill>
                  <a:srgbClr val="00B050"/>
                </a:solidFill>
                <a:latin typeface="Nikosh ban"/>
              </a:rPr>
              <a:t>কাশেম</a:t>
            </a:r>
            <a:r>
              <a:rPr lang="en-US" sz="4000" dirty="0" smtClean="0">
                <a:solidFill>
                  <a:srgbClr val="00B050"/>
                </a:solidFill>
                <a:latin typeface="Nikosh ban"/>
              </a:rPr>
              <a:t> </a:t>
            </a:r>
          </a:p>
          <a:p>
            <a:r>
              <a:rPr lang="en-US" sz="3600" dirty="0" err="1" smtClean="0">
                <a:solidFill>
                  <a:srgbClr val="002060"/>
                </a:solidFill>
                <a:latin typeface="Nikosh ban"/>
              </a:rPr>
              <a:t>সহঃ</a:t>
            </a:r>
            <a:r>
              <a:rPr lang="en-US" sz="3600" dirty="0" smtClean="0">
                <a:solidFill>
                  <a:srgbClr val="002060"/>
                </a:solidFill>
                <a:latin typeface="Nikosh ban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Nikosh ban"/>
              </a:rPr>
              <a:t>শিক্ষক</a:t>
            </a:r>
            <a:endParaRPr lang="en-US" sz="3600" dirty="0" smtClean="0">
              <a:solidFill>
                <a:srgbClr val="002060"/>
              </a:solidFill>
              <a:latin typeface="Nikosh ban"/>
            </a:endParaRPr>
          </a:p>
          <a:p>
            <a:r>
              <a:rPr lang="en-US" sz="4000" dirty="0" err="1" smtClean="0">
                <a:solidFill>
                  <a:schemeClr val="accent4">
                    <a:lumMod val="75000"/>
                  </a:schemeClr>
                </a:solidFill>
                <a:latin typeface="Nikosh ban"/>
              </a:rPr>
              <a:t>গনিনগর</a:t>
            </a:r>
            <a:r>
              <a:rPr lang="en-US" sz="4000" dirty="0" smtClean="0">
                <a:solidFill>
                  <a:schemeClr val="accent4">
                    <a:lumMod val="75000"/>
                  </a:schemeClr>
                </a:solidFill>
                <a:latin typeface="Nikosh ban"/>
              </a:rPr>
              <a:t> </a:t>
            </a:r>
            <a:r>
              <a:rPr lang="en-US" sz="4000" dirty="0" err="1" smtClean="0">
                <a:solidFill>
                  <a:schemeClr val="accent4">
                    <a:lumMod val="75000"/>
                  </a:schemeClr>
                </a:solidFill>
                <a:latin typeface="Nikosh ban"/>
              </a:rPr>
              <a:t>ষোল</a:t>
            </a:r>
            <a:r>
              <a:rPr lang="en-US" sz="4000" dirty="0" smtClean="0">
                <a:solidFill>
                  <a:schemeClr val="accent4">
                    <a:lumMod val="75000"/>
                  </a:schemeClr>
                </a:solidFill>
                <a:latin typeface="Nikosh ban"/>
              </a:rPr>
              <a:t> </a:t>
            </a:r>
            <a:r>
              <a:rPr lang="en-US" sz="4000" dirty="0" err="1" smtClean="0">
                <a:solidFill>
                  <a:schemeClr val="accent4">
                    <a:lumMod val="75000"/>
                  </a:schemeClr>
                </a:solidFill>
                <a:latin typeface="Nikosh ban"/>
              </a:rPr>
              <a:t>গ্রাম</a:t>
            </a:r>
            <a:r>
              <a:rPr lang="en-US" sz="4000" dirty="0" smtClean="0">
                <a:solidFill>
                  <a:schemeClr val="accent4">
                    <a:lumMod val="75000"/>
                  </a:schemeClr>
                </a:solidFill>
                <a:latin typeface="Nikosh ban"/>
              </a:rPr>
              <a:t> </a:t>
            </a:r>
            <a:r>
              <a:rPr lang="en-US" sz="4000" dirty="0" err="1" smtClean="0">
                <a:solidFill>
                  <a:schemeClr val="accent4">
                    <a:lumMod val="75000"/>
                  </a:schemeClr>
                </a:solidFill>
                <a:latin typeface="Nikosh ban"/>
              </a:rPr>
              <a:t>উচ্চ</a:t>
            </a:r>
            <a:r>
              <a:rPr lang="en-US" sz="4000" dirty="0" smtClean="0">
                <a:solidFill>
                  <a:schemeClr val="accent4">
                    <a:lumMod val="75000"/>
                  </a:schemeClr>
                </a:solidFill>
                <a:latin typeface="Nikosh ban"/>
              </a:rPr>
              <a:t> </a:t>
            </a:r>
            <a:r>
              <a:rPr lang="en-US" sz="4000" dirty="0" err="1" smtClean="0">
                <a:solidFill>
                  <a:schemeClr val="accent4">
                    <a:lumMod val="75000"/>
                  </a:schemeClr>
                </a:solidFill>
                <a:latin typeface="Nikosh ban"/>
              </a:rPr>
              <a:t>বিদ্যালয়</a:t>
            </a:r>
            <a:endParaRPr lang="en-US" sz="4000" dirty="0" smtClean="0">
              <a:solidFill>
                <a:schemeClr val="accent4">
                  <a:lumMod val="75000"/>
                </a:schemeClr>
              </a:solidFill>
              <a:latin typeface="Nikosh ban"/>
            </a:endParaRPr>
          </a:p>
          <a:p>
            <a:r>
              <a:rPr lang="en-US" sz="4000" dirty="0" err="1" smtClean="0">
                <a:solidFill>
                  <a:schemeClr val="accent4">
                    <a:lumMod val="75000"/>
                  </a:schemeClr>
                </a:solidFill>
                <a:latin typeface="Nikosh ban"/>
              </a:rPr>
              <a:t>দক্ষিণ</a:t>
            </a:r>
            <a:r>
              <a:rPr lang="en-US" sz="4000" dirty="0" smtClean="0">
                <a:solidFill>
                  <a:schemeClr val="accent4">
                    <a:lumMod val="75000"/>
                  </a:schemeClr>
                </a:solidFill>
                <a:latin typeface="Nikosh ban"/>
              </a:rPr>
              <a:t> </a:t>
            </a:r>
            <a:r>
              <a:rPr lang="en-US" sz="4000" dirty="0" err="1" smtClean="0">
                <a:solidFill>
                  <a:schemeClr val="accent4">
                    <a:lumMod val="75000"/>
                  </a:schemeClr>
                </a:solidFill>
                <a:latin typeface="Nikosh ban"/>
              </a:rPr>
              <a:t>সুনাম</a:t>
            </a:r>
            <a:r>
              <a:rPr lang="en-US" sz="4000" dirty="0" smtClean="0">
                <a:solidFill>
                  <a:schemeClr val="accent4">
                    <a:lumMod val="75000"/>
                  </a:schemeClr>
                </a:solidFill>
                <a:latin typeface="Nikosh ban"/>
              </a:rPr>
              <a:t> </a:t>
            </a:r>
            <a:r>
              <a:rPr lang="en-US" sz="4000" dirty="0" err="1" smtClean="0">
                <a:solidFill>
                  <a:schemeClr val="accent4">
                    <a:lumMod val="75000"/>
                  </a:schemeClr>
                </a:solidFill>
                <a:latin typeface="Nikosh ban"/>
              </a:rPr>
              <a:t>গঞ্জ</a:t>
            </a:r>
            <a:r>
              <a:rPr lang="en-US" sz="4000" dirty="0" smtClean="0">
                <a:solidFill>
                  <a:schemeClr val="accent4">
                    <a:lumMod val="75000"/>
                  </a:schemeClr>
                </a:solidFill>
                <a:latin typeface="Nikosh ban"/>
              </a:rPr>
              <a:t> , </a:t>
            </a:r>
            <a:r>
              <a:rPr lang="en-US" sz="4000" dirty="0" err="1" smtClean="0">
                <a:solidFill>
                  <a:schemeClr val="accent4">
                    <a:lumMod val="75000"/>
                  </a:schemeClr>
                </a:solidFill>
                <a:latin typeface="Nikosh ban"/>
              </a:rPr>
              <a:t>সুনাম</a:t>
            </a:r>
            <a:r>
              <a:rPr lang="en-US" sz="4000" dirty="0" smtClean="0">
                <a:solidFill>
                  <a:schemeClr val="accent4">
                    <a:lumMod val="75000"/>
                  </a:schemeClr>
                </a:solidFill>
                <a:latin typeface="Nikosh ban"/>
              </a:rPr>
              <a:t> </a:t>
            </a:r>
            <a:r>
              <a:rPr lang="en-US" sz="4000" dirty="0" err="1" smtClean="0">
                <a:solidFill>
                  <a:schemeClr val="accent4">
                    <a:lumMod val="75000"/>
                  </a:schemeClr>
                </a:solidFill>
                <a:latin typeface="Nikosh ban"/>
              </a:rPr>
              <a:t>গঞ্জ</a:t>
            </a:r>
            <a:r>
              <a:rPr lang="en-US" sz="4000" dirty="0" smtClean="0">
                <a:solidFill>
                  <a:schemeClr val="accent4">
                    <a:lumMod val="75000"/>
                  </a:schemeClr>
                </a:solidFill>
                <a:latin typeface="Nikosh ban"/>
              </a:rPr>
              <a:t> </a:t>
            </a:r>
            <a:endParaRPr lang="en-US" sz="4000" dirty="0">
              <a:solidFill>
                <a:srgbClr val="FF0000"/>
              </a:solidFill>
              <a:latin typeface="Nikosh ban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765142" y="2452914"/>
            <a:ext cx="362857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smtClean="0">
                <a:solidFill>
                  <a:srgbClr val="7030A0"/>
                </a:solidFill>
                <a:latin typeface="Nikosh ban"/>
              </a:rPr>
              <a:t>৯ম </a:t>
            </a:r>
            <a:r>
              <a:rPr lang="en-US" sz="4800" dirty="0" err="1" smtClean="0">
                <a:solidFill>
                  <a:srgbClr val="7030A0"/>
                </a:solidFill>
                <a:latin typeface="Nikosh ban"/>
              </a:rPr>
              <a:t>শ্রেনি</a:t>
            </a:r>
            <a:endParaRPr lang="en-US" sz="4800" dirty="0" smtClean="0">
              <a:solidFill>
                <a:srgbClr val="7030A0"/>
              </a:solidFill>
              <a:latin typeface="Nikosh ban"/>
            </a:endParaRPr>
          </a:p>
          <a:p>
            <a:r>
              <a:rPr lang="en-US" sz="3200" dirty="0" err="1" smtClean="0">
                <a:solidFill>
                  <a:schemeClr val="accent2"/>
                </a:solidFill>
                <a:latin typeface="Nikosh ban"/>
              </a:rPr>
              <a:t>বিষয়ঃ</a:t>
            </a:r>
            <a:r>
              <a:rPr lang="en-US" sz="3200" dirty="0" smtClean="0">
                <a:solidFill>
                  <a:schemeClr val="accent2"/>
                </a:solidFill>
                <a:latin typeface="Nikosh ban"/>
              </a:rPr>
              <a:t> </a:t>
            </a:r>
            <a:r>
              <a:rPr lang="en-US" sz="3200" dirty="0" err="1" smtClean="0">
                <a:solidFill>
                  <a:schemeClr val="accent2"/>
                </a:solidFill>
                <a:latin typeface="Nikosh ban"/>
              </a:rPr>
              <a:t>বিজ্ঞান</a:t>
            </a:r>
            <a:endParaRPr lang="en-US" sz="3200" dirty="0" smtClean="0">
              <a:solidFill>
                <a:schemeClr val="accent2"/>
              </a:solidFill>
              <a:latin typeface="Nikosh ban"/>
            </a:endParaRPr>
          </a:p>
          <a:p>
            <a:r>
              <a:rPr lang="en-US" sz="2800" dirty="0" err="1" smtClean="0">
                <a:solidFill>
                  <a:srgbClr val="002060"/>
                </a:solidFill>
                <a:latin typeface="Nikosh ban"/>
              </a:rPr>
              <a:t>অধ্যায়ঃ</a:t>
            </a:r>
            <a:r>
              <a:rPr lang="en-US" sz="2800" dirty="0" smtClean="0">
                <a:solidFill>
                  <a:srgbClr val="002060"/>
                </a:solidFill>
                <a:latin typeface="Nikosh ban"/>
              </a:rPr>
              <a:t> ৪র্থ </a:t>
            </a:r>
            <a:endParaRPr lang="en-US" sz="2800" dirty="0">
              <a:solidFill>
                <a:srgbClr val="002060"/>
              </a:solidFill>
              <a:latin typeface="Nikosh ban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1940" y="2452914"/>
            <a:ext cx="1983260" cy="22673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379961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/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25000">
              <a:srgbClr val="FF0000"/>
            </a:gs>
            <a:gs pos="21000">
              <a:srgbClr val="00B0F0"/>
            </a:gs>
            <a:gs pos="97000">
              <a:srgbClr val="00B0F0"/>
            </a:gs>
            <a:gs pos="67000">
              <a:srgbClr val="FFFF00"/>
            </a:gs>
            <a:gs pos="76000">
              <a:srgbClr val="002060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586514" y="319315"/>
            <a:ext cx="2500086" cy="769441"/>
          </a:xfrm>
          <a:prstGeom prst="rect">
            <a:avLst/>
          </a:prstGeom>
          <a:solidFill>
            <a:srgbClr val="7030A0"/>
          </a:solidFill>
          <a:ln w="9525" cap="flat" cmpd="sng" algn="ctr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4"/>
          </a:fontRef>
        </p:style>
        <p:txBody>
          <a:bodyPr wrap="square" rtlCol="0">
            <a:spAutoFit/>
          </a:bodyPr>
          <a:lstStyle/>
          <a:p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আজকের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165598" y="1117598"/>
            <a:ext cx="4711702" cy="1107996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6600" b="1" i="1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6600" b="1" i="1" dirty="0" err="1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6600" b="1" i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জী</a:t>
            </a:r>
            <a:r>
              <a:rPr lang="en-US" sz="6600" b="1" i="1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6600" b="1" i="1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নে</a:t>
            </a:r>
            <a:r>
              <a:rPr lang="en-US" sz="6600" b="1" i="1" dirty="0" err="1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6600" b="1" i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b="1" i="1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সূ</a:t>
            </a:r>
            <a:r>
              <a:rPr lang="en-US" sz="6600" b="1" i="1" dirty="0" err="1">
                <a:latin typeface="NikoshBAN" panose="02000000000000000000" pitchFamily="2" charset="0"/>
                <a:cs typeface="NikoshBAN" panose="02000000000000000000" pitchFamily="2" charset="0"/>
              </a:rPr>
              <a:t>চ</a:t>
            </a:r>
            <a:r>
              <a:rPr lang="en-US" sz="6600" b="1" i="1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না</a:t>
            </a:r>
            <a:r>
              <a:rPr lang="en-US" sz="6600" b="1" i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551" y="2172607"/>
            <a:ext cx="5818779" cy="365986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6926" y="2172607"/>
            <a:ext cx="6365074" cy="36598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1554921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2000">
        <p15:prstTrans prst="crush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75771" y="1248228"/>
            <a:ext cx="8940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এই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শেষে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শিক্ষার্থী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………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75771" y="2336800"/>
            <a:ext cx="11756572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 । </a:t>
            </a:r>
            <a:r>
              <a:rPr lang="en-US" sz="2800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বয়ঃসন্ধিকাল</a:t>
            </a:r>
            <a:r>
              <a:rPr lang="en-US" sz="28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28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</a:t>
            </a:r>
            <a:r>
              <a:rPr lang="en-US" sz="28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ব্যাখ্যা</a:t>
            </a:r>
            <a:r>
              <a:rPr lang="en-US" sz="28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28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28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 </a:t>
            </a:r>
          </a:p>
          <a:p>
            <a:endParaRPr lang="en-US" sz="2800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28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 । </a:t>
            </a:r>
            <a:r>
              <a:rPr lang="en-US" sz="28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বয়ঃসন্ধিকালের</a:t>
            </a:r>
            <a:r>
              <a:rPr lang="en-US" sz="28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শারীরিক</a:t>
            </a:r>
            <a:r>
              <a:rPr lang="en-US" sz="28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পরিবর্তনের</a:t>
            </a:r>
            <a:r>
              <a:rPr lang="en-US" sz="28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কার</a:t>
            </a:r>
            <a:r>
              <a:rPr lang="bn-BD" sz="28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ণ</a:t>
            </a:r>
            <a:r>
              <a:rPr lang="en-US" sz="28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ব্যাখ্যা</a:t>
            </a:r>
            <a:r>
              <a:rPr lang="en-US" sz="28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28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28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 </a:t>
            </a:r>
          </a:p>
          <a:p>
            <a:endParaRPr lang="en-US" sz="2800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28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৩ । </a:t>
            </a:r>
            <a:r>
              <a:rPr lang="en-US" sz="2800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বয়ঃসন্ধিকালের</a:t>
            </a:r>
            <a:r>
              <a:rPr lang="en-US" sz="28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শারীরিক,মানসিক</a:t>
            </a:r>
            <a:r>
              <a:rPr lang="en-US" sz="28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2800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আচরণগত</a:t>
            </a:r>
            <a:r>
              <a:rPr lang="en-US" sz="28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পরিবর্তন</a:t>
            </a:r>
            <a:r>
              <a:rPr lang="en-US" sz="28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গুলো</a:t>
            </a:r>
            <a:r>
              <a:rPr lang="en-US" sz="28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ব্যাখ্যা</a:t>
            </a:r>
            <a:r>
              <a:rPr lang="en-US" sz="28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28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28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 </a:t>
            </a:r>
          </a:p>
          <a:p>
            <a:endParaRPr lang="en-US" sz="2800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28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৪ । </a:t>
            </a:r>
            <a:r>
              <a:rPr lang="en-US" sz="28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বয়ঃসন্ধিকালের</a:t>
            </a:r>
            <a:r>
              <a:rPr lang="en-US" sz="28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মানসিক</a:t>
            </a:r>
            <a:r>
              <a:rPr lang="en-US" sz="28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, </a:t>
            </a:r>
            <a:r>
              <a:rPr lang="en-US" sz="28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আচরণগত</a:t>
            </a:r>
            <a:r>
              <a:rPr lang="en-US" sz="28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পরিবর্তনে</a:t>
            </a:r>
            <a:r>
              <a:rPr lang="en-US" sz="28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নিজেকে</a:t>
            </a:r>
            <a:r>
              <a:rPr lang="en-US" sz="28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খাপ</a:t>
            </a:r>
            <a:r>
              <a:rPr lang="en-US" sz="28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খাওয়ানোর</a:t>
            </a:r>
            <a:r>
              <a:rPr lang="en-US" sz="28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উপায়</a:t>
            </a:r>
            <a:r>
              <a:rPr lang="en-US" sz="28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বর্ননা</a:t>
            </a:r>
            <a:r>
              <a:rPr lang="en-US" sz="28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28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28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</p:spTree>
    <p:extLst>
      <p:ext uri="{BB962C8B-B14F-4D97-AF65-F5344CB8AC3E}">
        <p14:creationId xmlns:p14="http://schemas.microsoft.com/office/powerpoint/2010/main" val="2972872217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688113" y="203199"/>
            <a:ext cx="2772229" cy="830997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বয়ঃসন্ধিকাল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241" b="88981" l="14500" r="835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911" t="3273" r="7877" b="10401"/>
          <a:stretch/>
        </p:blipFill>
        <p:spPr>
          <a:xfrm>
            <a:off x="952039" y="1441338"/>
            <a:ext cx="4757979" cy="348884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4911" b="99107" l="8000" r="72889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-7232" r="18422"/>
          <a:stretch/>
        </p:blipFill>
        <p:spPr>
          <a:xfrm>
            <a:off x="6008914" y="1419531"/>
            <a:ext cx="3894503" cy="3457924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323996" y="5014154"/>
            <a:ext cx="438602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শুরুর বয়স </a:t>
            </a:r>
            <a:r>
              <a:rPr lang="en-US" sz="3600" smtClean="0">
                <a:latin typeface="NikoshBAN" panose="02000000000000000000" pitchFamily="2" charset="0"/>
                <a:cs typeface="NikoshBAN" panose="02000000000000000000" pitchFamily="2" charset="0"/>
              </a:rPr>
              <a:t>1৩</a:t>
            </a:r>
            <a:r>
              <a:rPr lang="bn-BD" sz="360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বছর - 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15</a:t>
            </a:r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 বছর 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793914" y="4927107"/>
            <a:ext cx="447335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শুরুর বয়স 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১০</a:t>
            </a: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বছর -</a:t>
            </a: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৭</a:t>
            </a: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বছর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Left-Right Arrow 10"/>
          <p:cNvSpPr/>
          <p:nvPr/>
        </p:nvSpPr>
        <p:spPr>
          <a:xfrm>
            <a:off x="3952068" y="2820693"/>
            <a:ext cx="3921071" cy="1363850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১১ বছর - ১৯ বছর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07245062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2000">
        <p15:prstTrans prst="fallOve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7" grpId="0"/>
      <p:bldP spid="8" grpId="0"/>
      <p:bldP spid="1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725483" y="217781"/>
            <a:ext cx="4152326" cy="707886"/>
          </a:xfrm>
          <a:prstGeom prst="rect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বয়ঃসন্ধিকালের পরিবর্তন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cxnSp>
        <p:nvCxnSpPr>
          <p:cNvPr id="5" name="Straight Arrow Connector 4"/>
          <p:cNvCxnSpPr/>
          <p:nvPr/>
        </p:nvCxnSpPr>
        <p:spPr>
          <a:xfrm flipH="1">
            <a:off x="3537488" y="914401"/>
            <a:ext cx="2243379" cy="1055525"/>
          </a:xfrm>
          <a:prstGeom prst="straightConnector1">
            <a:avLst/>
          </a:prstGeom>
          <a:ln w="9525" cap="flat" cmpd="sng" algn="ctr">
            <a:solidFill>
              <a:schemeClr val="dk1"/>
            </a:solidFill>
            <a:prstDash val="solid"/>
            <a:round/>
            <a:headEnd type="arrow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>
            <a:off x="5811866" y="914400"/>
            <a:ext cx="1991531" cy="1098737"/>
          </a:xfrm>
          <a:prstGeom prst="straightConnector1">
            <a:avLst/>
          </a:prstGeom>
          <a:ln w="9525" cap="flat" cmpd="sng" algn="ctr">
            <a:solidFill>
              <a:schemeClr val="dk1"/>
            </a:solidFill>
            <a:prstDash val="solid"/>
            <a:round/>
            <a:headEnd type="arrow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flipH="1">
            <a:off x="5780867" y="898902"/>
            <a:ext cx="15505" cy="1289199"/>
          </a:xfrm>
          <a:prstGeom prst="straightConnector1">
            <a:avLst/>
          </a:prstGeom>
          <a:ln w="9525" cap="flat" cmpd="sng" algn="ctr">
            <a:solidFill>
              <a:schemeClr val="dk1"/>
            </a:solidFill>
            <a:prstDash val="solid"/>
            <a:round/>
            <a:headEnd type="arrow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2948547" y="2013137"/>
            <a:ext cx="1077134" cy="461665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2400" dirty="0">
                <a:latin typeface="NikoshBAN" panose="02000000000000000000" pitchFamily="2" charset="0"/>
                <a:cs typeface="NikoshBAN" panose="02000000000000000000" pitchFamily="2" charset="0"/>
              </a:rPr>
              <a:t>শারীরিক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5211313" y="2231757"/>
            <a:ext cx="1077130" cy="461665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2400" dirty="0">
                <a:latin typeface="NikoshBAN" panose="02000000000000000000" pitchFamily="2" charset="0"/>
                <a:cs typeface="NikoshBAN" panose="02000000000000000000" pitchFamily="2" charset="0"/>
              </a:rPr>
              <a:t>মানসিক 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7329480" y="2075132"/>
            <a:ext cx="1170121" cy="461665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2400" dirty="0">
                <a:latin typeface="NikoshBAN" panose="02000000000000000000" pitchFamily="2" charset="0"/>
                <a:cs typeface="NikoshBAN" panose="02000000000000000000" pitchFamily="2" charset="0"/>
              </a:rPr>
              <a:t>আচরণগত 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7" name="Picture 2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7277" y="3049900"/>
            <a:ext cx="2908886" cy="2467498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0183" y="3014422"/>
            <a:ext cx="3000413" cy="2502976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0100" y="2874936"/>
            <a:ext cx="3347175" cy="29291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6213030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1250">
        <p15:prstTrans prst="airplan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2" grpId="0" animBg="1"/>
      <p:bldP spid="23" grpId="0" animBg="1"/>
      <p:bldP spid="2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215540" y="526942"/>
            <a:ext cx="2448732" cy="58477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2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শারীরিক পরিবর্তন </a:t>
            </a:r>
            <a:endParaRPr lang="en-US" sz="3200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952928" y="1660727"/>
            <a:ext cx="1255362" cy="2308324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দ্রুত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লম্বা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হওয়া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943959" y="1890120"/>
            <a:ext cx="1515049" cy="1754326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দাঁড়ি-গোঁফ গজানো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478465" y="1890120"/>
            <a:ext cx="1968677" cy="1938992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গলার স্বর মোটা হওয়া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633993" y="5181983"/>
            <a:ext cx="2645044" cy="646331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কাঁধ চওড়া হওয়া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7991" y="3823204"/>
            <a:ext cx="4279212" cy="2627192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207" y="1306301"/>
            <a:ext cx="3572784" cy="5059473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33266" y="1349736"/>
            <a:ext cx="4289568" cy="2440569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7203" y="1444852"/>
            <a:ext cx="4024797" cy="43651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18278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556503" y="309966"/>
            <a:ext cx="2200760" cy="523220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মানসিক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পরিবর্তন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3309" y="1174149"/>
            <a:ext cx="3591084" cy="4916684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850306" y="3632490"/>
            <a:ext cx="2776297" cy="646331"/>
          </a:xfrm>
          <a:prstGeom prst="rect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আকর্ষণ সৃষ্টি হওয়া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057504" y="3632490"/>
            <a:ext cx="3417376" cy="646331"/>
          </a:xfrm>
          <a:prstGeom prst="rect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ভালবাসা পাওয়ার ইচ্ছা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037" y="1180969"/>
            <a:ext cx="3596256" cy="491668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14111" y="1174147"/>
            <a:ext cx="3857464" cy="49166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2616717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2000">
        <p15:prstTrans prst="fractur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076054" y="573437"/>
            <a:ext cx="2913682" cy="58477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আচরণগত পরিবর্তন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60458" y="3242429"/>
            <a:ext cx="2967925" cy="923330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r>
              <a:rPr lang="en-US" sz="5400" dirty="0" err="1">
                <a:latin typeface="NikoshBAN" panose="02000000000000000000" pitchFamily="2" charset="0"/>
                <a:cs typeface="NikoshBAN" panose="02000000000000000000" pitchFamily="2" charset="0"/>
              </a:rPr>
              <a:t>ঝুঁকিপূর্ণ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021047" y="3547580"/>
            <a:ext cx="2565733" cy="1323439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নিজের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সিদ্ধান্তে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অকট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থাকা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116092" y="3547580"/>
            <a:ext cx="3213169" cy="707886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নিজেকে একা রাখা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538" y="1336138"/>
            <a:ext cx="3448051" cy="5323793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5167" y="1354426"/>
            <a:ext cx="3590557" cy="5323793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30301" y="1381244"/>
            <a:ext cx="4017413" cy="5296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59966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 animBg="1"/>
      <p:bldP spid="7" grpId="0" animBg="1"/>
      <p:bldP spid="9" grpId="0" animBg="1"/>
    </p:bldLst>
  </p:timing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TM02900688[[fn=Facet]]</Template>
  <TotalTime>659</TotalTime>
  <Words>281</Words>
  <Application>Microsoft Office PowerPoint</Application>
  <PresentationFormat>Custom</PresentationFormat>
  <Paragraphs>68</Paragraphs>
  <Slides>17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Facet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KASHEM</cp:lastModifiedBy>
  <cp:revision>92</cp:revision>
  <dcterms:created xsi:type="dcterms:W3CDTF">2020-02-25T05:45:48Z</dcterms:created>
  <dcterms:modified xsi:type="dcterms:W3CDTF">2021-03-03T16:28:12Z</dcterms:modified>
</cp:coreProperties>
</file>