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86" r:id="rId3"/>
    <p:sldId id="282" r:id="rId4"/>
    <p:sldId id="281" r:id="rId5"/>
    <p:sldId id="280" r:id="rId6"/>
    <p:sldId id="283" r:id="rId7"/>
    <p:sldId id="284" r:id="rId8"/>
    <p:sldId id="285" r:id="rId9"/>
    <p:sldId id="273" r:id="rId10"/>
    <p:sldId id="274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04/03/2021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D9238-FFB4-4652-903E-6D8B5F485E08}"/>
              </a:ext>
            </a:extLst>
          </p:cNvPr>
          <p:cNvSpPr/>
          <p:nvPr userDrawn="1"/>
        </p:nvSpPr>
        <p:spPr>
          <a:xfrm>
            <a:off x="2107474" y="6580626"/>
            <a:ext cx="7977051" cy="274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="0" cap="none" spc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মুহাম্মদ আবু জুয়েল সবুজ, সহকারি শিক্ষক, সূর্য তরুণ শিক্ষাঙ্গন আবাসিক স্কুল এন্ড কলেজ, সখিপুর, টাঙ্গাইল।</a:t>
            </a:r>
            <a:endParaRPr lang="en-US" sz="14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04/03/2021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04/03/2021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04/03/2021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83F55-3EB8-4D7D-8385-9E8673F42253}"/>
              </a:ext>
            </a:extLst>
          </p:cNvPr>
          <p:cNvSpPr/>
          <p:nvPr userDrawn="1"/>
        </p:nvSpPr>
        <p:spPr>
          <a:xfrm>
            <a:off x="2107474" y="6580626"/>
            <a:ext cx="7977051" cy="274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="0" cap="none" spc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মুহাম্মদ আবু জুয়েল সবুজ, সহকারি শিক্ষক, সূর্য তরুণ শিক্ষাঙ্গন আবাসিক স্কুল এন্ড কলেজ, সখিপুর, টাঙ্গাইল।</a:t>
            </a:r>
            <a:endParaRPr lang="en-US" sz="14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04/03/2021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04/03/2021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04/03/2021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04/03/2021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04/03/2021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04/03/2021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04/03/2021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04/03/2021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EABCA-B150-4320-B96F-1069598B27D8}"/>
              </a:ext>
            </a:extLst>
          </p:cNvPr>
          <p:cNvSpPr txBox="1"/>
          <p:nvPr/>
        </p:nvSpPr>
        <p:spPr>
          <a:xfrm>
            <a:off x="3071774" y="1719123"/>
            <a:ext cx="6048451" cy="315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TriangleInverted">
              <a:avLst>
                <a:gd name="adj" fmla="val 42859"/>
              </a:avLst>
            </a:prstTxWarp>
            <a:spAutoFit/>
          </a:bodyPr>
          <a:lstStyle/>
          <a:p>
            <a:r>
              <a:rPr lang="bn-BD" sz="199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D28DA0-A935-4C85-885C-52B114A749B6}"/>
              </a:ext>
            </a:extLst>
          </p:cNvPr>
          <p:cNvSpPr txBox="1"/>
          <p:nvPr/>
        </p:nvSpPr>
        <p:spPr>
          <a:xfrm>
            <a:off x="636105" y="4611231"/>
            <a:ext cx="10919791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পেপসিন এক ধরনের এনজাইম যা আমিষকে ভেঙ্গের দুই বা ততোধিক অ্যামাইনো এসিড দিয়ে তৈরি যৌগ গঠন করে, যা পলিপেপটাইড নামে পরিচিত। পাকস্থলীতে খাদ্য দ্রব্য পৌঁছানো মাত্র হাইড্রোক্লোরিক এসিড ও পেপসিন রস গুলো নিঃসৃত হয়। পাকস্থলীর অনবরত সংকোচন অপসারণ এবং এনজাইমের ক্রিয়ার ফলে খাদ্য মিশ্র মন্ডে পরিণত হয়। একে পাকমন্ড বা কাইম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A4stomac.jpg">
            <a:extLst>
              <a:ext uri="{FF2B5EF4-FFF2-40B4-BE49-F238E27FC236}">
                <a16:creationId xmlns:a16="http://schemas.microsoft.com/office/drawing/2014/main" id="{ADD38853-1CDB-4D37-BD5B-60FD11E69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368709"/>
            <a:ext cx="3823252" cy="40444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2DB66-0D5E-47C3-B1AA-1B8F69093DF2}"/>
              </a:ext>
            </a:extLst>
          </p:cNvPr>
          <p:cNvSpPr txBox="1"/>
          <p:nvPr/>
        </p:nvSpPr>
        <p:spPr>
          <a:xfrm>
            <a:off x="4750647" y="2334306"/>
            <a:ext cx="5930606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নিঃসৃত পাচক রস- পেপসিন, হাইড্রোক্লোরিক এসিড।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16">
            <a:extLst>
              <a:ext uri="{FF2B5EF4-FFF2-40B4-BE49-F238E27FC236}">
                <a16:creationId xmlns:a16="http://schemas.microsoft.com/office/drawing/2014/main" id="{17E36E95-05ED-446E-8F7B-A94BF93417BE}"/>
              </a:ext>
            </a:extLst>
          </p:cNvPr>
          <p:cNvSpPr/>
          <p:nvPr/>
        </p:nvSpPr>
        <p:spPr>
          <a:xfrm>
            <a:off x="3597965" y="2519716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27584995liver.jpg">
            <a:extLst>
              <a:ext uri="{FF2B5EF4-FFF2-40B4-BE49-F238E27FC236}">
                <a16:creationId xmlns:a16="http://schemas.microsoft.com/office/drawing/2014/main" id="{F4A97B88-A479-49E1-AFB4-12A55C84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487832"/>
            <a:ext cx="4916557" cy="3847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67741-6CF4-4D6A-AE5A-997BB95B965A}"/>
              </a:ext>
            </a:extLst>
          </p:cNvPr>
          <p:cNvSpPr txBox="1"/>
          <p:nvPr/>
        </p:nvSpPr>
        <p:spPr>
          <a:xfrm>
            <a:off x="1046921" y="400155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পিত্তরস পিত্তথলি থেকে ডিওডেনামে জমা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7">
            <a:extLst>
              <a:ext uri="{FF2B5EF4-FFF2-40B4-BE49-F238E27FC236}">
                <a16:creationId xmlns:a16="http://schemas.microsoft.com/office/drawing/2014/main" id="{FF1C48CD-2589-498B-8D2F-41F1D2F1BABF}"/>
              </a:ext>
            </a:extLst>
          </p:cNvPr>
          <p:cNvSpPr/>
          <p:nvPr/>
        </p:nvSpPr>
        <p:spPr>
          <a:xfrm>
            <a:off x="1769165" y="2720009"/>
            <a:ext cx="152400" cy="1229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D62E1-71A1-4BE5-B3E2-EAFE05266169}"/>
              </a:ext>
            </a:extLst>
          </p:cNvPr>
          <p:cNvSpPr txBox="1"/>
          <p:nvPr/>
        </p:nvSpPr>
        <p:spPr>
          <a:xfrm>
            <a:off x="3180521" y="4518392"/>
            <a:ext cx="2332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ট্রিপসিন, কাইমোট্রিপসিন, লাইপেজ, অ্যামাইলেজ ইত্যাদি অগ্নাশয় হতে নিঃসৃত পাচক রস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9">
            <a:extLst>
              <a:ext uri="{FF2B5EF4-FFF2-40B4-BE49-F238E27FC236}">
                <a16:creationId xmlns:a16="http://schemas.microsoft.com/office/drawing/2014/main" id="{ACE5FAAF-83AE-47F5-A899-592B040242C1}"/>
              </a:ext>
            </a:extLst>
          </p:cNvPr>
          <p:cNvSpPr/>
          <p:nvPr/>
        </p:nvSpPr>
        <p:spPr>
          <a:xfrm>
            <a:off x="4247321" y="2411702"/>
            <a:ext cx="152400" cy="2054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mall-intestine-2.jpg">
            <a:extLst>
              <a:ext uri="{FF2B5EF4-FFF2-40B4-BE49-F238E27FC236}">
                <a16:creationId xmlns:a16="http://schemas.microsoft.com/office/drawing/2014/main" id="{CF500C07-0BBD-4C78-9072-E225343C0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098" y="822514"/>
            <a:ext cx="5115339" cy="40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.jpg">
            <a:extLst>
              <a:ext uri="{FF2B5EF4-FFF2-40B4-BE49-F238E27FC236}">
                <a16:creationId xmlns:a16="http://schemas.microsoft.com/office/drawing/2014/main" id="{1DFE6E5E-1D85-4117-BB40-152520E8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09" y="821635"/>
            <a:ext cx="5737609" cy="4469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F28179-7834-4F01-970B-FBBD2F68EF36}"/>
              </a:ext>
            </a:extLst>
          </p:cNvPr>
          <p:cNvSpPr txBox="1"/>
          <p:nvPr/>
        </p:nvSpPr>
        <p:spPr>
          <a:xfrm>
            <a:off x="8701708" y="2410331"/>
            <a:ext cx="1388165" cy="6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বৃহদন্ত্র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52AD-7512-481D-9D43-2EF1235AB3F2}"/>
              </a:ext>
            </a:extLst>
          </p:cNvPr>
          <p:cNvSpPr txBox="1">
            <a:spLocks/>
          </p:cNvSpPr>
          <p:nvPr/>
        </p:nvSpPr>
        <p:spPr>
          <a:xfrm>
            <a:off x="1113182" y="2505765"/>
            <a:ext cx="10270435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ডিওডেনাম খাদ্য পরিপাকে গুরুত্বপূর্ণ ভুমিকা পালন করে-কেন?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95ABF-376D-4716-BDF9-667DFFF13086}"/>
              </a:ext>
            </a:extLst>
          </p:cNvPr>
          <p:cNvSpPr txBox="1"/>
          <p:nvPr/>
        </p:nvSpPr>
        <p:spPr>
          <a:xfrm>
            <a:off x="4979504" y="550828"/>
            <a:ext cx="223299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AFA2-4793-4704-BF80-4E5E024F5F1D}"/>
              </a:ext>
            </a:extLst>
          </p:cNvPr>
          <p:cNvSpPr txBox="1">
            <a:spLocks/>
          </p:cNvSpPr>
          <p:nvPr/>
        </p:nvSpPr>
        <p:spPr>
          <a:xfrm>
            <a:off x="2193235" y="2279374"/>
            <a:ext cx="8229600" cy="193150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১। পরিপাক কি?</a:t>
            </a:r>
            <a:br>
              <a:rPr lang="bn-BD" sz="4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২। দুটি পাচক রসের নাম বল?</a:t>
            </a:r>
            <a:br>
              <a:rPr lang="bn-BD" sz="4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৩। পরিপাক তন্ত্রের ধাপগুলোর নাম লেখ?		</a:t>
            </a:r>
            <a:endParaRPr lang="en-US" sz="4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B118D-B4F1-42B7-8D72-C4C6403029E3}"/>
              </a:ext>
            </a:extLst>
          </p:cNvPr>
          <p:cNvSpPr txBox="1"/>
          <p:nvPr/>
        </p:nvSpPr>
        <p:spPr>
          <a:xfrm>
            <a:off x="5337313" y="661025"/>
            <a:ext cx="151737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3811-01D8-4339-9CAE-EE5D511D2447}"/>
              </a:ext>
            </a:extLst>
          </p:cNvPr>
          <p:cNvSpPr txBox="1">
            <a:spLocks/>
          </p:cNvSpPr>
          <p:nvPr/>
        </p:nvSpPr>
        <p:spPr>
          <a:xfrm>
            <a:off x="1596887" y="2663687"/>
            <a:ext cx="8998226" cy="18158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দেহের পরিপাক তন্ত্রের একটি চিহ্নিত চিত্র অংকন করে নিয়ে আসবে।</a:t>
            </a:r>
            <a:endParaRPr lang="en-U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84B72-4E36-4E04-A4B9-777FDB1BF93C}"/>
              </a:ext>
            </a:extLst>
          </p:cNvPr>
          <p:cNvSpPr txBox="1"/>
          <p:nvPr/>
        </p:nvSpPr>
        <p:spPr>
          <a:xfrm>
            <a:off x="4953000" y="1027907"/>
            <a:ext cx="22860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5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1">
            <a:extLst>
              <a:ext uri="{FF2B5EF4-FFF2-40B4-BE49-F238E27FC236}">
                <a16:creationId xmlns:a16="http://schemas.microsoft.com/office/drawing/2014/main" id="{0B811864-36C8-454E-88A4-2178CA162284}"/>
              </a:ext>
            </a:extLst>
          </p:cNvPr>
          <p:cNvSpPr/>
          <p:nvPr/>
        </p:nvSpPr>
        <p:spPr>
          <a:xfrm>
            <a:off x="3674150" y="22179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2">
            <a:extLst>
              <a:ext uri="{FF2B5EF4-FFF2-40B4-BE49-F238E27FC236}">
                <a16:creationId xmlns:a16="http://schemas.microsoft.com/office/drawing/2014/main" id="{B5F8C4D4-231F-4E78-BCC3-0466A9AEFEBD}"/>
              </a:ext>
            </a:extLst>
          </p:cNvPr>
          <p:cNvSpPr/>
          <p:nvPr/>
        </p:nvSpPr>
        <p:spPr>
          <a:xfrm>
            <a:off x="4939570" y="2220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3">
            <a:extLst>
              <a:ext uri="{FF2B5EF4-FFF2-40B4-BE49-F238E27FC236}">
                <a16:creationId xmlns:a16="http://schemas.microsoft.com/office/drawing/2014/main" id="{F06A1C8C-4CA3-4AA9-A456-2EBC03BF7F92}"/>
              </a:ext>
            </a:extLst>
          </p:cNvPr>
          <p:cNvSpPr/>
          <p:nvPr/>
        </p:nvSpPr>
        <p:spPr>
          <a:xfrm>
            <a:off x="6204990" y="223291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4">
            <a:extLst>
              <a:ext uri="{FF2B5EF4-FFF2-40B4-BE49-F238E27FC236}">
                <a16:creationId xmlns:a16="http://schemas.microsoft.com/office/drawing/2014/main" id="{2D1427A7-2798-4111-939E-C2DFCB0F839B}"/>
              </a:ext>
            </a:extLst>
          </p:cNvPr>
          <p:cNvSpPr/>
          <p:nvPr/>
        </p:nvSpPr>
        <p:spPr>
          <a:xfrm>
            <a:off x="7469160" y="223416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graphics-flowers-531763.gif">
            <a:extLst>
              <a:ext uri="{FF2B5EF4-FFF2-40B4-BE49-F238E27FC236}">
                <a16:creationId xmlns:a16="http://schemas.microsoft.com/office/drawing/2014/main" id="{97BE4426-83EF-4962-AF06-E1F32FE2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06" y="3848100"/>
            <a:ext cx="2428875" cy="2552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09CB8A-9DF2-450B-8592-AC37DBD8CD86}"/>
              </a:ext>
            </a:extLst>
          </p:cNvPr>
          <p:cNvSpPr/>
          <p:nvPr/>
        </p:nvSpPr>
        <p:spPr>
          <a:xfrm flipV="1">
            <a:off x="2415666" y="1237498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F299C-703D-4C94-8284-BE16DFD54843}"/>
              </a:ext>
            </a:extLst>
          </p:cNvPr>
          <p:cNvSpPr/>
          <p:nvPr/>
        </p:nvSpPr>
        <p:spPr>
          <a:xfrm>
            <a:off x="4471596" y="345711"/>
            <a:ext cx="2577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50DABA-FCBF-4CA6-9068-AA1B4A44AE8A}"/>
              </a:ext>
            </a:extLst>
          </p:cNvPr>
          <p:cNvSpPr/>
          <p:nvPr/>
        </p:nvSpPr>
        <p:spPr>
          <a:xfrm>
            <a:off x="685800" y="3429000"/>
            <a:ext cx="4648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সবুজ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শিক্ষাঙ্গন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আবসিক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: ০১৭১৬৪৭৪৬৯০</a:t>
            </a:r>
          </a:p>
          <a:p>
            <a:pPr algn="ctr"/>
            <a:r>
              <a:rPr lang="en-US" sz="2000" b="1" dirty="0">
                <a:cs typeface="NikoshBAN" pitchFamily="2" charset="0"/>
              </a:rPr>
              <a:t>Email No: abujuwel77@gmail.com</a:t>
            </a:r>
            <a:endParaRPr lang="bn-BD" sz="2000" b="1" dirty="0"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B0DA7-C66F-4AD8-B6DF-CFC136976EBE}"/>
              </a:ext>
            </a:extLst>
          </p:cNvPr>
          <p:cNvGrpSpPr/>
          <p:nvPr/>
        </p:nvGrpSpPr>
        <p:grpSpPr>
          <a:xfrm>
            <a:off x="5946058" y="1676400"/>
            <a:ext cx="299884" cy="3886200"/>
            <a:chOff x="4648200" y="1600200"/>
            <a:chExt cx="299884" cy="3886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6CDED3-233F-45CF-B6B1-F91324EDA36B}"/>
                </a:ext>
              </a:extLst>
            </p:cNvPr>
            <p:cNvSpPr/>
            <p:nvPr/>
          </p:nvSpPr>
          <p:spPr>
            <a:xfrm>
              <a:off x="4780936" y="1600200"/>
              <a:ext cx="76200" cy="3886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B1C0AE-7E1A-4CB4-BFAA-78D114CBCB72}"/>
                </a:ext>
              </a:extLst>
            </p:cNvPr>
            <p:cNvSpPr/>
            <p:nvPr/>
          </p:nvSpPr>
          <p:spPr>
            <a:xfrm>
              <a:off x="4876800" y="2057400"/>
              <a:ext cx="71284" cy="31389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F8C0C0-AA47-4E6F-9A7F-37488E9161FF}"/>
                </a:ext>
              </a:extLst>
            </p:cNvPr>
            <p:cNvSpPr/>
            <p:nvPr/>
          </p:nvSpPr>
          <p:spPr>
            <a:xfrm>
              <a:off x="4648200" y="2057400"/>
              <a:ext cx="71284" cy="31389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2C84926-FB65-4A8A-9313-BEC66A2CF315}"/>
              </a:ext>
            </a:extLst>
          </p:cNvPr>
          <p:cNvSpPr/>
          <p:nvPr/>
        </p:nvSpPr>
        <p:spPr>
          <a:xfrm>
            <a:off x="5091559" y="457200"/>
            <a:ext cx="200888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5C784-4451-476E-8E0A-51308E674154}"/>
              </a:ext>
            </a:extLst>
          </p:cNvPr>
          <p:cNvGrpSpPr/>
          <p:nvPr/>
        </p:nvGrpSpPr>
        <p:grpSpPr>
          <a:xfrm>
            <a:off x="1433512" y="745475"/>
            <a:ext cx="2895600" cy="3063328"/>
            <a:chOff x="3352800" y="1295400"/>
            <a:chExt cx="2343294" cy="24790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A2E150-CC46-4565-9C5C-698766E96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1295400"/>
              <a:ext cx="2343294" cy="24790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CF1E27-B1F8-4C4F-8F27-59E24A039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1600200"/>
              <a:ext cx="1600200" cy="18190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FC3F8B-1B4D-4A06-894C-DED5D88A6327}"/>
              </a:ext>
            </a:extLst>
          </p:cNvPr>
          <p:cNvSpPr/>
          <p:nvPr/>
        </p:nvSpPr>
        <p:spPr>
          <a:xfrm>
            <a:off x="7928168" y="3396468"/>
            <a:ext cx="2391908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E7F957-F00F-4CB7-848A-E46EB34C76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24432" r="35509" b="16790"/>
          <a:stretch/>
        </p:blipFill>
        <p:spPr>
          <a:xfrm>
            <a:off x="8064889" y="745475"/>
            <a:ext cx="2118466" cy="26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রিপাকতন্ত্র – sangbadbd.com">
            <a:extLst>
              <a:ext uri="{FF2B5EF4-FFF2-40B4-BE49-F238E27FC236}">
                <a16:creationId xmlns:a16="http://schemas.microsoft.com/office/drawing/2014/main" id="{3E4C67E0-002A-4C72-9170-C119D530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0" y="1193525"/>
            <a:ext cx="2714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াচ্চাকে খাওয়ানোর কিছু কার্যকরী কৌশল">
            <a:extLst>
              <a:ext uri="{FF2B5EF4-FFF2-40B4-BE49-F238E27FC236}">
                <a16:creationId xmlns:a16="http://schemas.microsoft.com/office/drawing/2014/main" id="{DF38E1DE-1447-4024-ABA2-808C83C3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7" y="1848678"/>
            <a:ext cx="5728665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234F1-3ED7-4728-B87A-99698B0E54FC}"/>
              </a:ext>
            </a:extLst>
          </p:cNvPr>
          <p:cNvSpPr txBox="1"/>
          <p:nvPr/>
        </p:nvSpPr>
        <p:spPr>
          <a:xfrm>
            <a:off x="3982281" y="519395"/>
            <a:ext cx="422743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করি</a:t>
            </a:r>
            <a:endParaRPr lang="en-US" sz="5400" dirty="0" err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1C913C-1598-42DA-B6BF-9C0653A17E5E}"/>
              </a:ext>
            </a:extLst>
          </p:cNvPr>
          <p:cNvGrpSpPr/>
          <p:nvPr/>
        </p:nvGrpSpPr>
        <p:grpSpPr>
          <a:xfrm>
            <a:off x="1683026" y="795130"/>
            <a:ext cx="8825948" cy="4572002"/>
            <a:chOff x="1683026" y="795130"/>
            <a:chExt cx="8825948" cy="4572002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BE838689-E5E6-46D3-B539-8CB42CCCB5C6}"/>
                </a:ext>
              </a:extLst>
            </p:cNvPr>
            <p:cNvSpPr/>
            <p:nvPr/>
          </p:nvSpPr>
          <p:spPr>
            <a:xfrm>
              <a:off x="1683026" y="795130"/>
              <a:ext cx="8825948" cy="4572002"/>
            </a:xfrm>
            <a:prstGeom prst="can">
              <a:avLst>
                <a:gd name="adj" fmla="val 44065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মানব দেহের পরিপাক তন্ত্র</a:t>
              </a:r>
              <a:endParaRPr lang="en-US" sz="7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066CF0-B53B-4E31-A9A4-9E7ABFD6DC31}"/>
                </a:ext>
              </a:extLst>
            </p:cNvPr>
            <p:cNvSpPr/>
            <p:nvPr/>
          </p:nvSpPr>
          <p:spPr>
            <a:xfrm>
              <a:off x="2816087" y="808382"/>
              <a:ext cx="6559826" cy="200252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F574835-5853-4012-B45C-9FC3092D9D36}"/>
              </a:ext>
            </a:extLst>
          </p:cNvPr>
          <p:cNvSpPr/>
          <p:nvPr/>
        </p:nvSpPr>
        <p:spPr>
          <a:xfrm>
            <a:off x="8468138" y="5001976"/>
            <a:ext cx="3101009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অধ্যায়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৩-৫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5DF53-5020-47EA-B634-9A8350C044BE}"/>
              </a:ext>
            </a:extLst>
          </p:cNvPr>
          <p:cNvSpPr txBox="1"/>
          <p:nvPr/>
        </p:nvSpPr>
        <p:spPr>
          <a:xfrm>
            <a:off x="1500810" y="1666461"/>
            <a:ext cx="99225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মানব দেহের পরিপাক তন্ত্র কি তা বলতে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পরিপাক তন্ত্রের বিভিন্ন অংশের নাম উল্লেখ 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৩। বিভিন্ন ধরনের পাচক রসের নাম বলতে পারবে।   </a:t>
            </a: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৪। খাদ্য কিভাবে পরিপাক হয় তা বর্ননা করতে পারবে।</a:t>
            </a:r>
          </a:p>
          <a:p>
            <a:pPr algn="ctr"/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A2A2E-BBD2-4246-ACB0-DE893211A30F}"/>
              </a:ext>
            </a:extLst>
          </p:cNvPr>
          <p:cNvSpPr txBox="1"/>
          <p:nvPr/>
        </p:nvSpPr>
        <p:spPr>
          <a:xfrm>
            <a:off x="4946374" y="405057"/>
            <a:ext cx="197126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4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A12710-4B47-4771-B72D-342559BA6561}"/>
              </a:ext>
            </a:extLst>
          </p:cNvPr>
          <p:cNvSpPr txBox="1"/>
          <p:nvPr/>
        </p:nvSpPr>
        <p:spPr>
          <a:xfrm>
            <a:off x="1048993" y="1997839"/>
            <a:ext cx="10094015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 থেকে মলদ্বার পর্যন্ত খাদ্যনালী এবং সংশ্লিষ্ট অঙ্গ সমবায়ে মানব পরিপাকতন্ত্র গঠিত যার মূল কাজ খাদ্য পরিপাক করা। একে পাচনতন্ত্র (</a:t>
            </a:r>
            <a:r>
              <a:rPr lang="en-US" sz="3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digestive system) </a:t>
            </a:r>
            <a:r>
              <a:rPr lang="bn-BD" sz="3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পৌষ্টিকতন্ত্রও বলা হয়ে থাকে। অথবা, যে তন্ত্রের মাধ্যমে পরিপাক ক্রিয়া সম্পন্ন হয় তাই পরিপাকতন্ত্র বা পৌষ্টিকতন্ত্র।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F8F1E-D402-4384-B84A-E9A8DE4E5F57}"/>
              </a:ext>
            </a:extLst>
          </p:cNvPr>
          <p:cNvSpPr txBox="1"/>
          <p:nvPr/>
        </p:nvSpPr>
        <p:spPr>
          <a:xfrm>
            <a:off x="3133725" y="901184"/>
            <a:ext cx="5924551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 দেহের পরিপাক তন্ত্র কি?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মানব দেহের গঠন কাঠামো - Kotha Blog">
            <a:extLst>
              <a:ext uri="{FF2B5EF4-FFF2-40B4-BE49-F238E27FC236}">
                <a16:creationId xmlns:a16="http://schemas.microsoft.com/office/drawing/2014/main" id="{ADDEA418-505A-468A-A139-FE66307D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73" y="652255"/>
            <a:ext cx="9729654" cy="58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4D525-AC63-4A0A-8EDB-09484FF1EAC1}"/>
              </a:ext>
            </a:extLst>
          </p:cNvPr>
          <p:cNvSpPr txBox="1"/>
          <p:nvPr/>
        </p:nvSpPr>
        <p:spPr>
          <a:xfrm>
            <a:off x="4021623" y="14765"/>
            <a:ext cx="390317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 দেহের পরিপাক তন্ত্র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61F8CDD9-13F7-4468-AB9D-92D8BD6C3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66215"/>
              </p:ext>
            </p:extLst>
          </p:nvPr>
        </p:nvGraphicFramePr>
        <p:xfrm>
          <a:off x="5507038" y="3181350"/>
          <a:ext cx="1177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78640" imgH="491040" progId="Package">
                  <p:embed/>
                </p:oleObj>
              </mc:Choice>
              <mc:Fallback>
                <p:oleObj name="Packager Shell Object" showAsIcon="1" r:id="rId2" imgW="11786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7038" y="3181350"/>
                        <a:ext cx="11779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7153F0-6426-4BFE-9E47-5835302AD67C}"/>
              </a:ext>
            </a:extLst>
          </p:cNvPr>
          <p:cNvSpPr txBox="1"/>
          <p:nvPr/>
        </p:nvSpPr>
        <p:spPr>
          <a:xfrm>
            <a:off x="4594986" y="173791"/>
            <a:ext cx="3002029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ভিডিওটি লক্ষ করি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9ED574-3C00-4AD4-BECE-C584FBAFD0DB}"/>
              </a:ext>
            </a:extLst>
          </p:cNvPr>
          <p:cNvSpPr txBox="1"/>
          <p:nvPr/>
        </p:nvSpPr>
        <p:spPr>
          <a:xfrm>
            <a:off x="5178081" y="664122"/>
            <a:ext cx="183583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B5590-9D74-4A21-98D8-524E976C05AD}"/>
              </a:ext>
            </a:extLst>
          </p:cNvPr>
          <p:cNvSpPr txBox="1"/>
          <p:nvPr/>
        </p:nvSpPr>
        <p:spPr>
          <a:xfrm>
            <a:off x="4144411" y="2360400"/>
            <a:ext cx="390317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পরিপাক তন্ত্র কাকে বলে?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1480</TotalTime>
  <Words>330</Words>
  <Application>Microsoft Office PowerPoint</Application>
  <PresentationFormat>Widescreen</PresentationFormat>
  <Paragraphs>50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NikoshBAN</vt:lpstr>
      <vt:lpstr>Palatino Linotype</vt:lpstr>
      <vt:lpstr>Wingdings 2</vt:lpstr>
      <vt:lpstr>Presentation on brainstorming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abu juwel</dc:creator>
  <cp:lastModifiedBy>abu juwel</cp:lastModifiedBy>
  <cp:revision>24</cp:revision>
  <dcterms:created xsi:type="dcterms:W3CDTF">2021-03-01T07:44:59Z</dcterms:created>
  <dcterms:modified xsi:type="dcterms:W3CDTF">2021-03-04T06:18:50Z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