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96" r:id="rId3"/>
  </p:sldMasterIdLst>
  <p:sldIdLst>
    <p:sldId id="256" r:id="rId4"/>
    <p:sldId id="275" r:id="rId5"/>
    <p:sldId id="260" r:id="rId6"/>
    <p:sldId id="261" r:id="rId7"/>
    <p:sldId id="262" r:id="rId8"/>
    <p:sldId id="263" r:id="rId9"/>
    <p:sldId id="264" r:id="rId10"/>
    <p:sldId id="276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FF"/>
    <a:srgbClr val="000066"/>
    <a:srgbClr val="6666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94660"/>
  </p:normalViewPr>
  <p:slideViewPr>
    <p:cSldViewPr>
      <p:cViewPr varScale="1">
        <p:scale>
          <a:sx n="50" d="100"/>
          <a:sy n="50" d="100"/>
        </p:scale>
        <p:origin x="-12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17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5D2F42-B823-4926-B7A5-B55B90AE9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7BA38-23C5-4D32-A26B-9BDE2735B5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514460-D75A-4F81-9C17-0D453677B8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710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2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712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2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2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25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26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26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6F35E5D-350F-463C-8C43-A55439951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5297E-E639-4AEE-B255-F5134EFC2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E5FC7-4AC9-44F0-9713-6E77853A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502A-BC66-41EF-93E4-0E96A8548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B692-1D2A-4C27-BE5C-00F85D80E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040E-AE78-4F81-94D3-B6247C62A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E2D9F-6646-4636-A9B1-AAB1802D7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3AE2-AB78-4BCE-835E-7F6538288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D38A9-6DE8-45F4-A232-BF235D954B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D4D96-40FC-4436-AAE5-1F53C03D2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ADA88-E3E5-469B-930F-FB5AB40A4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E829-C538-46B3-B2C4-EAF223347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8B4E-EBCB-4EC1-ACD0-84AA6739A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924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F219-FFDE-4E05-8512-2174A2662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91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0B73-47C1-40EB-A3F7-08395F67F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277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1328-95EE-45E8-A7FD-BB161914B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47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70CC-866F-48FE-A1CA-EF10A394A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773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A66-C854-4996-8B67-10D632558E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211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C2BC-0773-4383-84CC-358CEFB14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15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73B783-FF74-46C6-AE73-340E85DCFF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EDFF-C43D-4291-9748-A17AA8379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164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7FF5-A8DE-4CE2-9DF3-E6B8A6D23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003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976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817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537084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7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590627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8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364-06E0-4FB7-B171-34F8E7F4EB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965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A7EE-9B98-4CFA-869E-04F65823A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76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C6D6D-E7C7-42CD-88F9-EADA71EF3C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AB7F0D-4509-4BA9-8EE7-34DB578C70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A5346-7A4F-40A8-8EE1-4656474650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C866D-C1CE-463A-90D3-3B2C8007D0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48436-9A94-43D2-95D7-209F07ECF0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8FD2F-01FF-4017-8CA4-59B7ED86C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fld id="{FF71B2F6-438F-43E9-A5F3-BC357EF546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608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60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9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60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2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2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62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62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fld id="{62103EDC-2771-43EC-B0DC-CCB030427B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2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71B2F6-438F-43E9-A5F3-BC357EF54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857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85987"/>
            <a:ext cx="8001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6600" dirty="0">
                <a:latin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</a:endParaRPr>
          </a:p>
        </p:txBody>
      </p:sp>
      <p:pic>
        <p:nvPicPr>
          <p:cNvPr id="5126" name="Picture 6" descr="24_Red_Roses_Vase-THUMB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228600"/>
            <a:ext cx="464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স্বাগতম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>
                <a:latin typeface="NikoshBAN" pitchFamily="2" charset="0"/>
                <a:cs typeface="NikoshBAN" pitchFamily="2" charset="0"/>
              </a:rPr>
              <a:t>মধ্যপদ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১। চলক(</a:t>
            </a:r>
            <a:r>
              <a:rPr lang="en-US">
                <a:latin typeface="Times New Roman" pitchFamily="18" charset="0"/>
                <a:cs typeface="NikoshBAN" pitchFamily="2" charset="0"/>
              </a:rPr>
              <a:t>x)</a:t>
            </a:r>
            <a:r>
              <a:rPr lang="bn-BD">
                <a:latin typeface="NikoshBAN" pitchFamily="2" charset="0"/>
                <a:cs typeface="NikoshBAN" pitchFamily="2" charset="0"/>
              </a:rPr>
              <a:t> এর সর্বোচ্চ ঘাতের সহগ এবং ধ্রব পদ গুণ করা।</a:t>
            </a:r>
          </a:p>
          <a:p>
            <a:pPr>
              <a:buFont typeface="Wingdings" pitchFamily="2" charset="2"/>
              <a:buNone/>
            </a:pPr>
            <a:endParaRPr lang="bn-BD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২। উক্ত গুণফলের সম্ভাব্য উৎপাদক জোডাসমুহ নির্ণয় করা।</a:t>
            </a:r>
          </a:p>
          <a:p>
            <a:pPr>
              <a:buFont typeface="Wingdings" pitchFamily="2" charset="2"/>
              <a:buNone/>
            </a:pPr>
            <a:endParaRPr lang="bn-BD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৩।  উৎপাদক জোডাসমুহের মধ্যে এমন জোডা নির্ণয় করতে </a:t>
            </a: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     যেন তাদের যোগফল অথবা বিয়োগফল প্রদত্ত রাশির মধ্য</a:t>
            </a: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     পদের সহগের সমান হয়।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57200"/>
            <a:ext cx="3962400" cy="9144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sz="6600">
                <a:latin typeface="Times New Roman" pitchFamily="18" charset="0"/>
              </a:rPr>
              <a:t>x</a:t>
            </a:r>
            <a:r>
              <a:rPr lang="en-US" sz="6600" baseline="30000">
                <a:latin typeface="Times New Roman" pitchFamily="18" charset="0"/>
              </a:rPr>
              <a:t>2</a:t>
            </a:r>
            <a:r>
              <a:rPr lang="en-US" sz="6600">
                <a:latin typeface="Times New Roman" pitchFamily="18" charset="0"/>
                <a:cs typeface="Times New Roman" pitchFamily="18" charset="0"/>
              </a:rPr>
              <a:t> + 3x +2</a:t>
            </a:r>
          </a:p>
          <a:p>
            <a:pPr algn="ctr">
              <a:buFontTx/>
              <a:buNone/>
            </a:pPr>
            <a:endParaRPr lang="en-US" sz="6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7392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>
                <a:latin typeface="NikoshBAN" pitchFamily="2" charset="0"/>
              </a:rPr>
              <a:t>রাশিটির চলক </a:t>
            </a:r>
            <a:r>
              <a:rPr lang="en-US"/>
              <a:t>x</a:t>
            </a:r>
            <a:r>
              <a:rPr lang="bn-BD">
                <a:latin typeface="NikoshBAN" pitchFamily="2" charset="0"/>
              </a:rPr>
              <a:t> এর সর্বোচ্চ ঘাতের সহগ কত?</a:t>
            </a:r>
            <a:endParaRPr lang="en-US">
              <a:latin typeface="NikoshBAN" pitchFamily="2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>
                <a:latin typeface="NikoshBAN" pitchFamily="2" charset="0"/>
              </a:rPr>
              <a:t>ধ্রব পদ  কত?</a:t>
            </a:r>
            <a:endParaRPr lang="en-US">
              <a:latin typeface="NikoshBAN" pitchFamily="2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4114800"/>
            <a:ext cx="2854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1</a:t>
            </a:r>
            <a:r>
              <a:rPr lang="en-US" sz="8000">
                <a:cs typeface="Times New Roman" pitchFamily="18" charset="0"/>
              </a:rPr>
              <a:t>+2=3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  <p:bldP spid="16389" grpId="0"/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60525" y="835025"/>
            <a:ext cx="248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x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+x+2x+2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>
                <a:cs typeface="Times New Roman" pitchFamily="18" charset="0"/>
              </a:rPr>
              <a:t>=x(x+1)+2(x</a:t>
            </a:r>
            <a:r>
              <a:rPr lang="en-US"/>
              <a:t>+1)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67200" y="5410200"/>
            <a:ext cx="451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3733800"/>
            <a:ext cx="504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=(x+1)(x+2)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600200" y="48006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974725" y="472122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5800" y="47244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cs typeface="Arial" charset="0"/>
              </a:rPr>
              <a:t>x</a:t>
            </a:r>
            <a:r>
              <a:rPr lang="en-US" sz="4400" baseline="30000">
                <a:cs typeface="Arial" charset="0"/>
              </a:rPr>
              <a:t>2</a:t>
            </a:r>
            <a:r>
              <a:rPr lang="en-US" sz="4400">
                <a:cs typeface="Times New Roman" pitchFamily="18" charset="0"/>
              </a:rPr>
              <a:t> + 3x +2=(x+1)(x+2)</a:t>
            </a:r>
          </a:p>
          <a:p>
            <a:pPr marL="342900" indent="-342900">
              <a:spcBef>
                <a:spcPct val="20000"/>
              </a:spcBef>
            </a:pPr>
            <a:endParaRPr lang="en-US" sz="4400"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40" grpId="0"/>
      <p:bldP spid="184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67000" y="2362200"/>
            <a:ext cx="1905000" cy="1600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x</a:t>
            </a:r>
            <a:r>
              <a:rPr lang="bn-BD" sz="1800" baseline="30000">
                <a:cs typeface="Vrinda" pitchFamily="2" charset="0"/>
              </a:rPr>
              <a:t>২</a:t>
            </a:r>
            <a:endParaRPr lang="en-US" sz="1800" baseline="30000">
              <a:cs typeface="Vrinda" pitchFamily="2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667000" y="3975100"/>
            <a:ext cx="1905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 rot="5400000">
            <a:off x="3924300" y="30099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 rot="5400000">
            <a:off x="4229100" y="30099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572000" y="3962400"/>
            <a:ext cx="304800" cy="304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876800" y="3962400"/>
            <a:ext cx="304800" cy="304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>
            <a:off x="2286000" y="23622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 rot="16200000">
            <a:off x="3467100" y="11049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276600" y="1219200"/>
            <a:ext cx="81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x</a:t>
            </a:r>
            <a:r>
              <a:rPr lang="en-US" sz="3200">
                <a:cs typeface="Times New Roman" pitchFamily="18" charset="0"/>
              </a:rPr>
              <a:t>+1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 rot="16200000">
            <a:off x="1348581" y="2842419"/>
            <a:ext cx="1539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/>
              <a:t>x</a:t>
            </a:r>
            <a:r>
              <a:rPr lang="en-US" sz="3200">
                <a:cs typeface="Times New Roman" pitchFamily="18" charset="0"/>
              </a:rPr>
              <a:t>+2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8" grpId="0" animBg="1"/>
      <p:bldP spid="19469" grpId="0"/>
      <p:bldP spid="194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46386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10600"/>
              <a:t>দলীয় কাজ</a:t>
            </a:r>
            <a:endParaRPr lang="en-US" sz="106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x</a:t>
            </a:r>
            <a:r>
              <a:rPr lang="en-US" sz="5400" baseline="30000"/>
              <a:t>2</a:t>
            </a:r>
            <a:r>
              <a:rPr lang="en-US" sz="5400">
                <a:cs typeface="Times New Roman" pitchFamily="18" charset="0"/>
              </a:rPr>
              <a:t>+5x+6 </a:t>
            </a:r>
            <a:r>
              <a:rPr lang="bn-BD" sz="5400">
                <a:cs typeface="Vrinda" pitchFamily="2" charset="0"/>
              </a:rPr>
              <a:t>কে উৎপাদকে বিশ্লেষণ কর?</a:t>
            </a:r>
            <a:endParaRPr lang="en-US" sz="5400">
              <a:cs typeface="Vrind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0" y="685800"/>
            <a:ext cx="3810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10600"/>
              <a:t>মূল্যায়ন</a:t>
            </a:r>
            <a:endParaRPr lang="en-US" sz="106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6416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5400"/>
              <a:t>১। উৎপাদক কাকে বলে?</a:t>
            </a:r>
            <a:endParaRPr lang="en-US" sz="54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69925" y="3883025"/>
            <a:ext cx="8093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4800"/>
              <a:t>২। উৎপাদকে বিশ্লেষণের নিয়ম গুলো বল? </a:t>
            </a:r>
            <a:endParaRPr lang="en-US" sz="48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1525" y="114300"/>
            <a:ext cx="542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6111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9600">
                <a:solidFill>
                  <a:srgbClr val="6666FF"/>
                </a:solidFill>
                <a:latin typeface="NikoshBAN" pitchFamily="2" charset="0"/>
              </a:rPr>
              <a:t>বাড়ির কাজ</a:t>
            </a:r>
            <a:endParaRPr lang="en-US" sz="9600">
              <a:solidFill>
                <a:srgbClr val="6666FF"/>
              </a:solidFill>
              <a:latin typeface="NikoshBAN" pitchFamily="2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7712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>
                <a:latin typeface="NikoshBAN" pitchFamily="2" charset="0"/>
              </a:rPr>
              <a:t>নিচের রাশিগুলোর উৎপাদকে বিশ্লেষণ কর?</a:t>
            </a:r>
            <a:endParaRPr lang="en-US">
              <a:latin typeface="NikoshBAN" pitchFamily="2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04800" y="3276600"/>
            <a:ext cx="5502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1.4x</a:t>
            </a:r>
            <a:r>
              <a:rPr lang="en-US" baseline="30000"/>
              <a:t>2 </a:t>
            </a:r>
            <a:r>
              <a:rPr lang="en-US">
                <a:cs typeface="Times New Roman" pitchFamily="18" charset="0"/>
              </a:rPr>
              <a:t>-23x+33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4038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 x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+ (3a+4b)x+(2a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+5ab+3b</a:t>
            </a:r>
            <a:r>
              <a:rPr lang="en-US" baseline="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baseline="300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12725" y="4721225"/>
            <a:ext cx="672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x</a:t>
            </a:r>
            <a:r>
              <a:rPr lang="en-US" baseline="30000"/>
              <a:t>2 </a:t>
            </a:r>
            <a:r>
              <a:rPr lang="en-US"/>
              <a:t>+ax</a:t>
            </a:r>
            <a:r>
              <a:rPr lang="en-US">
                <a:cs typeface="Times New Roman" pitchFamily="18" charset="0"/>
              </a:rPr>
              <a:t>-(3a-2)(4a-2)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  <p:bldP spid="235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022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12900" dirty="0">
                <a:solidFill>
                  <a:srgbClr val="6666FF"/>
                </a:solidFill>
                <a:latin typeface="NikoshBAN" pitchFamily="2" charset="0"/>
              </a:rPr>
              <a:t>ধন্যবাদ</a:t>
            </a:r>
            <a:endParaRPr lang="en-US" sz="12900" dirty="0">
              <a:solidFill>
                <a:srgbClr val="6666FF"/>
              </a:solidFill>
              <a:latin typeface="NikoshBAN" pitchFamily="2" charset="0"/>
            </a:endParaRPr>
          </a:p>
        </p:txBody>
      </p:sp>
      <p:pic>
        <p:nvPicPr>
          <p:cNvPr id="24582" name="Picture 6" descr="image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95400" y="1981200"/>
            <a:ext cx="6858000" cy="46212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8589" y="3124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জাম্মেল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3600" i="1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ভৌতবিজ্ঞান</a:t>
            </a:r>
            <a:r>
              <a:rPr lang="en-US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 smtClean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পরৈকোড়া</a:t>
            </a:r>
            <a:r>
              <a:rPr lang="en-US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নয়নতারা</a:t>
            </a:r>
            <a:r>
              <a:rPr lang="en-US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i="1" dirty="0" smtClean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আনোয়ারা</a:t>
            </a:r>
            <a:r>
              <a:rPr lang="en-US" sz="3600" b="1" i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i="1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endParaRPr lang="en-US" sz="3600" i="1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6762" y="293953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চতুর্থ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8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</a:t>
            </a:r>
            <a:r>
              <a:rPr lang="bn-IN" sz="2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bn-BD" sz="28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shot_20210303-195414_Dr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"/>
            <a:ext cx="3219450" cy="2748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Screenshot_20200114_1641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28600"/>
            <a:ext cx="1984081" cy="251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>
                <a:latin typeface="NikoshBAN" pitchFamily="2" charset="0"/>
                <a:cs typeface="NikoshBAN" pitchFamily="2" charset="0"/>
              </a:rPr>
              <a:t>নিচের রাশিটি দেখ ও প্রশ্নের উত্তর দাও।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2400">
                <a:latin typeface="Times New Roman" pitchFamily="18" charset="0"/>
                <a:cs typeface="Times New Roman" pitchFamily="18" charset="0"/>
              </a:rPr>
              <a:t>6= 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00400" y="4038600"/>
            <a:ext cx="45704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900">
                <a:latin typeface="Arial" charset="0"/>
                <a:cs typeface="Arial" charset="0"/>
              </a:rPr>
              <a:t>10 </a:t>
            </a:r>
            <a:r>
              <a:rPr lang="en-US" sz="11700">
                <a:latin typeface="Arial" charset="0"/>
                <a:cs typeface="Arial" charset="0"/>
              </a:rPr>
              <a:t>= 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sz="12400">
                <a:latin typeface="Times New Roman" pitchFamily="18" charset="0"/>
                <a:cs typeface="Times New Roman" pitchFamily="18" charset="0"/>
              </a:rPr>
              <a:t>6= 2×3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617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latin typeface="Arial" charset="0"/>
                <a:cs typeface="Arial" charset="0"/>
              </a:rPr>
              <a:t>2 </a:t>
            </a:r>
            <a:r>
              <a:rPr lang="bn-BD" sz="6000">
                <a:latin typeface="NikoshBAN" pitchFamily="2" charset="0"/>
              </a:rPr>
              <a:t>কে </a:t>
            </a:r>
            <a:r>
              <a:rPr lang="en-US" sz="6000">
                <a:latin typeface="Arial" charset="0"/>
                <a:cs typeface="Arial" charset="0"/>
              </a:rPr>
              <a:t>6</a:t>
            </a:r>
            <a:r>
              <a:rPr lang="bn-BD" sz="6000">
                <a:latin typeface="Arial" charset="0"/>
                <a:cs typeface="Arial" charset="0"/>
              </a:rPr>
              <a:t> </a:t>
            </a:r>
            <a:r>
              <a:rPr lang="bn-BD" sz="6000">
                <a:latin typeface="NikoshBAN" pitchFamily="2" charset="0"/>
              </a:rPr>
              <a:t>এর কি বলা হয়?</a:t>
            </a:r>
            <a:endParaRPr lang="en-US" sz="6000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828800" y="1371600"/>
            <a:ext cx="5257800" cy="30480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828800" y="1371600"/>
            <a:ext cx="5334000" cy="3124200"/>
            <a:chOff x="1776" y="432"/>
            <a:chExt cx="3360" cy="1968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824" y="432"/>
              <a:ext cx="3312" cy="0"/>
            </a:xfrm>
            <a:prstGeom prst="line">
              <a:avLst/>
            </a:prstGeom>
            <a:noFill/>
            <a:ln w="57150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776" y="432"/>
              <a:ext cx="0" cy="1968"/>
            </a:xfrm>
            <a:prstGeom prst="line">
              <a:avLst/>
            </a:prstGeom>
            <a:noFill/>
            <a:ln w="57150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429000" y="769938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2400">
                <a:latin typeface="NikoshBAN" pitchFamily="2" charset="0"/>
              </a:rPr>
              <a:t>দৈর্ঘ্য </a:t>
            </a:r>
            <a:r>
              <a:rPr lang="en-US" sz="2400"/>
              <a:t>3</a:t>
            </a:r>
            <a:endParaRPr lang="en-US" sz="2400">
              <a:latin typeface="NikoshBAN" pitchFamily="2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43000" y="2601913"/>
            <a:ext cx="581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2400">
                <a:latin typeface="NikoshBAN" pitchFamily="2" charset="0"/>
              </a:rPr>
              <a:t>প্রস্থ </a:t>
            </a:r>
          </a:p>
          <a:p>
            <a:r>
              <a:rPr lang="en-US" sz="2400"/>
              <a:t>2</a:t>
            </a:r>
            <a:endParaRPr lang="en-US" sz="2400">
              <a:latin typeface="NikoshBAN" pitchFamily="2" charset="0"/>
            </a:endParaRPr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3352800" y="2438400"/>
            <a:ext cx="1752600" cy="9144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1600"/>
              <a:t> </a:t>
            </a:r>
            <a:r>
              <a:rPr lang="en-US" sz="4000"/>
              <a:t>2×3=6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33333E-6 L 0.00416 0.9333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4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72" grpId="0"/>
      <p:bldP spid="11273" grpId="0"/>
      <p:bldP spid="112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1219200"/>
            <a:ext cx="5562600" cy="35814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600200" y="1219200"/>
            <a:ext cx="5562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1600200" y="1295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86200" y="407988"/>
            <a:ext cx="116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3600">
                <a:latin typeface="NikoshBAN" pitchFamily="2" charset="0"/>
              </a:rPr>
              <a:t>দৈঘ্য ৫</a:t>
            </a:r>
            <a:endParaRPr lang="en-US" sz="3600">
              <a:latin typeface="NikoshBAN" pitchFamily="2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790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bn-BD" sz="3200">
                <a:latin typeface="NikoshBAN" pitchFamily="2" charset="0"/>
              </a:rPr>
              <a:t>প্রসথ</a:t>
            </a:r>
          </a:p>
          <a:p>
            <a:pPr algn="ctr"/>
            <a:r>
              <a:rPr lang="bn-BD" sz="3200">
                <a:latin typeface="NikoshBAN" pitchFamily="2" charset="0"/>
              </a:rPr>
              <a:t>২</a:t>
            </a:r>
            <a:endParaRPr lang="en-US" sz="3200">
              <a:latin typeface="NikoshBAN" pitchFamily="2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86000" y="2362200"/>
            <a:ext cx="37048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</a:rPr>
              <a:t>৫</a:t>
            </a:r>
            <a:r>
              <a:rPr lang="en-US" sz="3600" dirty="0">
                <a:latin typeface="NikoshBAN" pitchFamily="2" charset="0"/>
              </a:rPr>
              <a:t>×২=১০</a:t>
            </a:r>
            <a:endParaRPr lang="bn-BD" sz="3600" dirty="0">
              <a:latin typeface="NikoshBAN" pitchFamily="2" charset="0"/>
            </a:endParaRPr>
          </a:p>
          <a:p>
            <a:r>
              <a:rPr lang="bn-BD" sz="3600" dirty="0">
                <a:latin typeface="NikoshBAN" pitchFamily="2" charset="0"/>
              </a:rPr>
              <a:t>২ কে </a:t>
            </a:r>
            <a:r>
              <a:rPr lang="en-US" sz="3600" dirty="0">
                <a:latin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</a:rPr>
              <a:t>এর কি বলা হয়?</a:t>
            </a:r>
            <a:endParaRPr lang="en-US" sz="3600" dirty="0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4" grpId="1" animBg="1"/>
      <p:bldP spid="12295" grpId="0" animBg="1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4768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8000">
                <a:latin typeface="NikoshBAN" pitchFamily="2" charset="0"/>
              </a:rPr>
              <a:t>পাঠ শিরোনাম </a:t>
            </a:r>
            <a:endParaRPr lang="en-US" sz="8000">
              <a:latin typeface="NikoshBAN" pitchFamily="2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75438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8800" b="1">
                <a:latin typeface="NikoshBAN" pitchFamily="2" charset="0"/>
              </a:rPr>
              <a:t>উৎপাদকে বিশ্লেষণ</a:t>
            </a:r>
            <a:endParaRPr lang="en-US" sz="8800" b="1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44871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</a:rPr>
              <a:t> …</a:t>
            </a:r>
            <a:endParaRPr lang="en-US" dirty="0">
              <a:latin typeface="NikoshBAN" pitchFamily="2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52450" y="1524000"/>
            <a:ext cx="7543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 smtClean="0">
                <a:latin typeface="NikoshBAN" pitchFamily="2" charset="0"/>
              </a:rPr>
              <a:t>উৎপাদকে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বিশ্লেষণ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</a:rPr>
              <a:t> </a:t>
            </a:r>
          </a:p>
          <a:p>
            <a:r>
              <a:rPr lang="en-US" b="1" dirty="0" smtClean="0">
                <a:latin typeface="NikoshBAN" pitchFamily="2" charset="0"/>
              </a:rPr>
              <a:t>১) </a:t>
            </a:r>
            <a:r>
              <a:rPr lang="en-US" b="1" dirty="0" err="1" smtClean="0">
                <a:latin typeface="NikoshBAN" pitchFamily="2" charset="0"/>
              </a:rPr>
              <a:t>বীজগণিতীয়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রাশিকে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সুবিধামত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সাজিয়ে</a:t>
            </a:r>
            <a:r>
              <a:rPr lang="en-US" b="1" dirty="0" smtClean="0">
                <a:latin typeface="NikoshBAN" pitchFamily="2" charset="0"/>
              </a:rPr>
              <a:t>; </a:t>
            </a:r>
          </a:p>
          <a:p>
            <a:r>
              <a:rPr lang="en-US" b="1" dirty="0" smtClean="0">
                <a:latin typeface="NikoshBAN" pitchFamily="2" charset="0"/>
              </a:rPr>
              <a:t>২) </a:t>
            </a:r>
            <a:r>
              <a:rPr lang="en-US" b="1" dirty="0" err="1" smtClean="0">
                <a:latin typeface="NikoshBAN" pitchFamily="2" charset="0"/>
              </a:rPr>
              <a:t>বীজগণিতীয়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সূত্রের</a:t>
            </a:r>
            <a:r>
              <a:rPr lang="en-US" b="1" dirty="0" smtClean="0">
                <a:latin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</a:rPr>
              <a:t>সাহায্যে</a:t>
            </a:r>
            <a:r>
              <a:rPr lang="en-US" b="1" dirty="0" smtClean="0">
                <a:latin typeface="NikoshBAN" pitchFamily="2" charset="0"/>
              </a:rPr>
              <a:t> ;</a:t>
            </a:r>
          </a:p>
          <a:p>
            <a:r>
              <a:rPr lang="en-US" b="1" dirty="0" smtClean="0">
                <a:latin typeface="NikoshBAN" pitchFamily="2" charset="0"/>
              </a:rPr>
              <a:t>৩) </a:t>
            </a:r>
            <a:r>
              <a:rPr lang="en-US" b="1" dirty="0" err="1" smtClean="0">
                <a:latin typeface="NikoshBAN" pitchFamily="2" charset="0"/>
              </a:rPr>
              <a:t>মধ্যপদ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বিশ্লেষণের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সাহায্যে</a:t>
            </a:r>
            <a:r>
              <a:rPr lang="en-US" b="1" dirty="0" smtClean="0">
                <a:latin typeface="NikoshBAN" pitchFamily="2" charset="0"/>
              </a:rPr>
              <a:t>। </a:t>
            </a:r>
            <a:endParaRPr lang="en-US" b="1" dirty="0"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20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685800"/>
            <a:ext cx="4419600" cy="1143000"/>
          </a:xfrm>
          <a:solidFill>
            <a:schemeClr val="hlink"/>
          </a:solidFill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03325" y="1579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17526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93925" y="2112963"/>
            <a:ext cx="291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84325" y="165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50950" y="3341688"/>
            <a:ext cx="6721475" cy="21209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000" baseline="30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+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x +2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রাশিটির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১। চলক এর সর্বোচ্চ ঘাতের সহগ কত?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২। ধ্রব পদ কত?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284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Stream</vt:lpstr>
      <vt:lpstr>Compass</vt:lpstr>
      <vt:lpstr>Slice</vt:lpstr>
      <vt:lpstr>Slide 1</vt:lpstr>
      <vt:lpstr>Slide 2</vt:lpstr>
      <vt:lpstr>নিচের রাশিটি দেখ ও প্রশ্নের উত্তর দাও।</vt:lpstr>
      <vt:lpstr>Slide 4</vt:lpstr>
      <vt:lpstr>Slide 5</vt:lpstr>
      <vt:lpstr>Slide 6</vt:lpstr>
      <vt:lpstr>Slide 7</vt:lpstr>
      <vt:lpstr>Slide 8</vt:lpstr>
      <vt:lpstr>একক কাজ </vt:lpstr>
      <vt:lpstr>মধ্যপদ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Jahedul Hossain</dc:creator>
  <cp:lastModifiedBy>USER</cp:lastModifiedBy>
  <cp:revision>82</cp:revision>
  <cp:lastPrinted>1601-01-01T00:00:00Z</cp:lastPrinted>
  <dcterms:created xsi:type="dcterms:W3CDTF">1601-01-01T00:00:00Z</dcterms:created>
  <dcterms:modified xsi:type="dcterms:W3CDTF">2021-03-03T19:13:05Z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