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9" r:id="rId2"/>
    <p:sldId id="310" r:id="rId3"/>
    <p:sldId id="297" r:id="rId4"/>
    <p:sldId id="266" r:id="rId5"/>
    <p:sldId id="293" r:id="rId6"/>
    <p:sldId id="308" r:id="rId7"/>
    <p:sldId id="291" r:id="rId8"/>
    <p:sldId id="307" r:id="rId9"/>
    <p:sldId id="301" r:id="rId10"/>
    <p:sldId id="302" r:id="rId11"/>
    <p:sldId id="303" r:id="rId12"/>
    <p:sldId id="304" r:id="rId13"/>
    <p:sldId id="305" r:id="rId14"/>
    <p:sldId id="276" r:id="rId15"/>
    <p:sldId id="277" r:id="rId16"/>
    <p:sldId id="28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5" autoAdjust="0"/>
    <p:restoredTop sz="94660" autoAdjust="0"/>
  </p:normalViewPr>
  <p:slideViewPr>
    <p:cSldViewPr snapToGrid="0">
      <p:cViewPr>
        <p:scale>
          <a:sx n="68" d="100"/>
          <a:sy n="68" d="100"/>
        </p:scale>
        <p:origin x="-90" y="-1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notesMaster" Target="notesMasters/notesMaster1.xml"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DF5C2-EB31-4720-80BD-794C58AE1138}" type="datetimeFigureOut">
              <a:rPr lang="en-US" smtClean="0"/>
              <a:pPr/>
              <a:t>3/4/2021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D541FF-756F-48A3-ADF3-7164A263F97A}" type="slidenum">
              <a:rPr lang="en-US" smtClean="0"/>
              <a:pPr/>
              <a:t>‹#›</a:t>
            </a:fld>
            <a:endParaRPr lang="en-US"/>
          </a:p>
        </p:txBody>
      </p:sp>
    </p:spTree>
    <p:extLst>
      <p:ext uri="{BB962C8B-B14F-4D97-AF65-F5344CB8AC3E}">
        <p14:creationId xmlns:p14="http://schemas.microsoft.com/office/powerpoint/2010/main" val="1102773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95C48DA-6E1E-4CFC-BDE3-F0B105A424EF}" type="datetime1">
              <a:rPr lang="en-US" smtClean="0"/>
              <a:pPr/>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p14="http://schemas.microsoft.com/office/powerpoint/2010/main" val="3560641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F6E15C-FAFD-4E13-9AA1-3D860B151E8A}" type="datetime1">
              <a:rPr lang="en-US" smtClean="0"/>
              <a:pPr/>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p14="http://schemas.microsoft.com/office/powerpoint/2010/main" val="1934515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9049D7-C009-42B8-9CF8-A0D7098A5593}" type="datetime1">
              <a:rPr lang="en-US" smtClean="0"/>
              <a:pPr/>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p14="http://schemas.microsoft.com/office/powerpoint/2010/main" val="3816966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7AB7E1-A4F5-4E2E-9590-31A0A692F024}" type="datetime1">
              <a:rPr lang="en-US" smtClean="0"/>
              <a:pPr/>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p14="http://schemas.microsoft.com/office/powerpoint/2010/main" val="871009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04DC55-97BB-4444-BF9B-44371C4D1CF1}" type="datetime1">
              <a:rPr lang="en-US" smtClean="0"/>
              <a:pPr/>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p14="http://schemas.microsoft.com/office/powerpoint/2010/main" val="3350680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FF60C2-23C3-4C75-AE66-508EF31D9389}" type="datetime1">
              <a:rPr lang="en-US" smtClean="0"/>
              <a:pPr/>
              <a:t>3/4/2021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p14="http://schemas.microsoft.com/office/powerpoint/2010/main" val="1415216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E86533-484F-4991-8AD8-FA8F3134B969}" type="datetime1">
              <a:rPr lang="en-US" smtClean="0"/>
              <a:pPr/>
              <a:t>3/4/2021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p14="http://schemas.microsoft.com/office/powerpoint/2010/main" val="914526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0BEA4B-CA8B-4CFC-BB2A-4EBF764719C7}" type="datetime1">
              <a:rPr lang="en-US" smtClean="0"/>
              <a:pPr/>
              <a:t>3/4/2021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p14="http://schemas.microsoft.com/office/powerpoint/2010/main" val="1484408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85A48C-C960-4C4A-8189-687D9EE3384C}" type="datetime1">
              <a:rPr lang="en-US" smtClean="0"/>
              <a:pPr/>
              <a:t>3/4/2021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p14="http://schemas.microsoft.com/office/powerpoint/2010/main" val="1380662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623B54-D84C-486A-8285-61357F59A3E0}" type="datetime1">
              <a:rPr lang="en-US" smtClean="0"/>
              <a:pPr/>
              <a:t>3/4/2021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p14="http://schemas.microsoft.com/office/powerpoint/2010/main" val="947134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B042D0-F202-493A-B111-E5C6AC398490}" type="datetime1">
              <a:rPr lang="en-US" smtClean="0"/>
              <a:pPr/>
              <a:t>3/4/2021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p14="http://schemas.microsoft.com/office/powerpoint/2010/main" val="3155829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94C5D9-AF5F-41C9-96EB-D74F8C5CC542}" type="datetime1">
              <a:rPr lang="en-US" smtClean="0"/>
              <a:pPr/>
              <a:t>3/4/2021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A8267-56C3-4E84-AAAF-875CE9A1DF48}" type="slidenum">
              <a:rPr lang="en-US" smtClean="0"/>
              <a:pPr/>
              <a:t>‹#›</a:t>
            </a:fld>
            <a:endParaRPr lang="en-US"/>
          </a:p>
        </p:txBody>
      </p:sp>
    </p:spTree>
    <p:extLst>
      <p:ext uri="{BB962C8B-B14F-4D97-AF65-F5344CB8AC3E}">
        <p14:creationId xmlns:p14="http://schemas.microsoft.com/office/powerpoint/2010/main" val="1562950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7.xml" /><Relationship Id="rId5" Type="http://schemas.openxmlformats.org/officeDocument/2006/relationships/image" Target="../media/image9.jpeg" /><Relationship Id="rId4" Type="http://schemas.openxmlformats.org/officeDocument/2006/relationships/image" Target="../media/image8.png"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874" y="1645919"/>
            <a:ext cx="10100603" cy="4965895"/>
          </a:xfrm>
          <a:prstGeom prst="rect">
            <a:avLst/>
          </a:prstGeom>
        </p:spPr>
      </p:pic>
      <p:sp>
        <p:nvSpPr>
          <p:cNvPr id="16" name="TextBox 15"/>
          <p:cNvSpPr txBox="1"/>
          <p:nvPr/>
        </p:nvSpPr>
        <p:spPr>
          <a:xfrm>
            <a:off x="970335" y="2516777"/>
            <a:ext cx="3048000" cy="584775"/>
          </a:xfrm>
          <a:prstGeom prst="rect">
            <a:avLst/>
          </a:prstGeom>
          <a:noFill/>
        </p:spPr>
        <p:txBody>
          <a:bodyPr wrap="square" rtlCol="0">
            <a:prstTxWarp prst="textPlain">
              <a:avLst/>
            </a:prstTxWarp>
            <a:spAutoFit/>
          </a:bodyPr>
          <a:lstStyle/>
          <a:p>
            <a:r>
              <a:rPr lang="bn-IN" sz="3200" b="1" dirty="0">
                <a:ln>
                  <a:solidFill>
                    <a:schemeClr val="accent6">
                      <a:lumMod val="75000"/>
                    </a:schemeClr>
                  </a:solidFill>
                </a:ln>
                <a:solidFill>
                  <a:srgbClr val="00B050"/>
                </a:solidFill>
                <a:latin typeface="NikoshBAN" panose="02000000000000000000" pitchFamily="2" charset="0"/>
                <a:cs typeface="NikoshBAN" panose="02000000000000000000" pitchFamily="2" charset="0"/>
              </a:rPr>
              <a:t>সবাইকে </a:t>
            </a:r>
            <a:r>
              <a:rPr lang="bn-BD" sz="3200" b="1" dirty="0">
                <a:ln>
                  <a:solidFill>
                    <a:schemeClr val="accent6">
                      <a:lumMod val="75000"/>
                    </a:schemeClr>
                  </a:solidFill>
                </a:ln>
                <a:solidFill>
                  <a:srgbClr val="00B050"/>
                </a:solidFill>
                <a:latin typeface="NikoshBAN" panose="02000000000000000000" pitchFamily="2" charset="0"/>
                <a:cs typeface="NikoshBAN" panose="02000000000000000000" pitchFamily="2" charset="0"/>
              </a:rPr>
              <a:t> </a:t>
            </a:r>
            <a:endParaRPr lang="en-GB" sz="3200" b="1" dirty="0">
              <a:ln>
                <a:solidFill>
                  <a:schemeClr val="accent6">
                    <a:lumMod val="75000"/>
                  </a:schemeClr>
                </a:solidFill>
              </a:ln>
              <a:solidFill>
                <a:srgbClr val="00B050"/>
              </a:solidFill>
              <a:latin typeface="NikoshBAN" panose="02000000000000000000" pitchFamily="2" charset="0"/>
              <a:cs typeface="NikoshBAN" panose="02000000000000000000" pitchFamily="2" charset="0"/>
            </a:endParaRPr>
          </a:p>
        </p:txBody>
      </p:sp>
      <p:sp>
        <p:nvSpPr>
          <p:cNvPr id="18" name="TextBox 17"/>
          <p:cNvSpPr txBox="1"/>
          <p:nvPr/>
        </p:nvSpPr>
        <p:spPr>
          <a:xfrm>
            <a:off x="7122607" y="3128386"/>
            <a:ext cx="3048000" cy="584775"/>
          </a:xfrm>
          <a:prstGeom prst="rect">
            <a:avLst/>
          </a:prstGeom>
          <a:noFill/>
        </p:spPr>
        <p:txBody>
          <a:bodyPr wrap="square" rtlCol="0">
            <a:prstTxWarp prst="textPlain">
              <a:avLst/>
            </a:prstTxWarp>
            <a:spAutoFit/>
          </a:bodyPr>
          <a:lstStyle/>
          <a:p>
            <a:r>
              <a:rPr lang="bn-IN" sz="3200" b="1" dirty="0">
                <a:ln>
                  <a:solidFill>
                    <a:schemeClr val="accent6">
                      <a:lumMod val="75000"/>
                    </a:schemeClr>
                  </a:solidFill>
                </a:ln>
                <a:solidFill>
                  <a:srgbClr val="00B050"/>
                </a:solidFill>
                <a:latin typeface="NikoshBAN" panose="02000000000000000000" pitchFamily="2" charset="0"/>
                <a:cs typeface="NikoshBAN" panose="02000000000000000000" pitchFamily="2" charset="0"/>
              </a:rPr>
              <a:t>শুভেচ্ছা  </a:t>
            </a:r>
            <a:r>
              <a:rPr lang="bn-BD" sz="3200" b="1" dirty="0">
                <a:ln>
                  <a:solidFill>
                    <a:schemeClr val="accent6">
                      <a:lumMod val="75000"/>
                    </a:schemeClr>
                  </a:solidFill>
                </a:ln>
                <a:solidFill>
                  <a:srgbClr val="00B050"/>
                </a:solidFill>
                <a:latin typeface="NikoshBAN" panose="02000000000000000000" pitchFamily="2" charset="0"/>
                <a:cs typeface="NikoshBAN" panose="02000000000000000000" pitchFamily="2" charset="0"/>
              </a:rPr>
              <a:t> </a:t>
            </a:r>
            <a:endParaRPr lang="en-GB" sz="3200" b="1" dirty="0">
              <a:ln>
                <a:solidFill>
                  <a:schemeClr val="accent6">
                    <a:lumMod val="75000"/>
                  </a:schemeClr>
                </a:solidFill>
              </a:ln>
              <a:solidFill>
                <a:srgbClr val="00B050"/>
              </a:solidFill>
              <a:latin typeface="NikoshBAN" panose="02000000000000000000" pitchFamily="2" charset="0"/>
              <a:cs typeface="NikoshBAN" panose="02000000000000000000" pitchFamily="2" charset="0"/>
            </a:endParaRPr>
          </a:p>
        </p:txBody>
      </p:sp>
      <p:sp>
        <p:nvSpPr>
          <p:cNvPr id="19" name="Rectangle 18"/>
          <p:cNvSpPr/>
          <p:nvPr/>
        </p:nvSpPr>
        <p:spPr>
          <a:xfrm>
            <a:off x="2448376" y="161499"/>
            <a:ext cx="7311617" cy="1200329"/>
          </a:xfrm>
          <a:prstGeom prst="rect">
            <a:avLst/>
          </a:prstGeom>
        </p:spPr>
        <p:txBody>
          <a:bodyPr wrap="none">
            <a:spAutoFit/>
          </a:bodyPr>
          <a:lstStyle/>
          <a:p>
            <a:pPr algn="ctr" rtl="1"/>
            <a:r>
              <a:rPr lang="ar-SA" sz="7200" dirty="0">
                <a:solidFill>
                  <a:srgbClr val="002060"/>
                </a:solidFill>
              </a:rPr>
              <a:t>السلام عليكم ورحمة الله </a:t>
            </a:r>
            <a:endParaRPr lang="en-US" sz="7200" dirty="0">
              <a:solidFill>
                <a:srgbClr val="002060"/>
              </a:solidFill>
            </a:endParaRPr>
          </a:p>
        </p:txBody>
      </p:sp>
      <p:sp>
        <p:nvSpPr>
          <p:cNvPr id="20" name="Rectangle 19"/>
          <p:cNvSpPr/>
          <p:nvPr/>
        </p:nvSpPr>
        <p:spPr>
          <a:xfrm>
            <a:off x="2166426" y="974412"/>
            <a:ext cx="8356210" cy="1569660"/>
          </a:xfrm>
          <a:prstGeom prst="rect">
            <a:avLst/>
          </a:prstGeom>
        </p:spPr>
        <p:txBody>
          <a:bodyPr wrap="square">
            <a:spAutoFit/>
          </a:bodyPr>
          <a:lstStyle/>
          <a:p>
            <a:r>
              <a:rPr lang="ar-SA" sz="9600" b="1" kern="10" dirty="0">
                <a:ln w="9525">
                  <a:round/>
                  <a:headEnd/>
                  <a:tailEnd/>
                </a:ln>
                <a:solidFill>
                  <a:srgbClr val="FF0000"/>
                </a:solidFill>
                <a:latin typeface="Arial"/>
              </a:rPr>
              <a:t>اهلا و سهلا</a:t>
            </a:r>
            <a:r>
              <a:rPr lang="en-US" sz="9600" b="1" kern="10" dirty="0">
                <a:ln w="9525">
                  <a:round/>
                  <a:headEnd/>
                  <a:tailEnd/>
                </a:ln>
                <a:solidFill>
                  <a:srgbClr val="FF0000"/>
                </a:solidFill>
                <a:latin typeface="Arial"/>
              </a:rPr>
              <a:t> </a:t>
            </a:r>
            <a:r>
              <a:rPr lang="bn-IN" sz="9600" b="1" kern="10" dirty="0">
                <a:ln w="9525">
                  <a:round/>
                  <a:headEnd/>
                  <a:tailEnd/>
                </a:ln>
                <a:solidFill>
                  <a:srgbClr val="FF0000"/>
                </a:solidFill>
                <a:latin typeface="NikoshBAN" pitchFamily="2" charset="0"/>
                <a:cs typeface="NikoshBAN" pitchFamily="2" charset="0"/>
              </a:rPr>
              <a:t>স্বাগতম</a:t>
            </a:r>
            <a:r>
              <a:rPr lang="bn-IN" sz="9600" b="1" kern="10" dirty="0">
                <a:ln w="9525">
                  <a:round/>
                  <a:headEnd/>
                  <a:tailEnd/>
                </a:ln>
                <a:solidFill>
                  <a:srgbClr val="FF0000"/>
                </a:solidFill>
                <a:latin typeface="Arial"/>
              </a:rPr>
              <a:t> </a:t>
            </a:r>
            <a:endParaRPr lang="en-US" sz="9600" b="1" dirty="0"/>
          </a:p>
        </p:txBody>
      </p:sp>
      <p:sp>
        <p:nvSpPr>
          <p:cNvPr id="7" name="Frame 6"/>
          <p:cNvSpPr/>
          <p:nvPr/>
        </p:nvSpPr>
        <p:spPr>
          <a:xfrm>
            <a:off x="0" y="1"/>
            <a:ext cx="12192000" cy="6858000"/>
          </a:xfrm>
          <a:prstGeom prst="frame">
            <a:avLst>
              <a:gd name="adj1" fmla="val 4167"/>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p14="http://schemas.microsoft.com/office/powerpoint/2010/main" val="3299780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heel(4)">
                                      <p:cBhvr>
                                        <p:cTn id="13" dur="20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4)">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3217" y="225084"/>
            <a:ext cx="11676185" cy="63023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Callout 3"/>
          <p:cNvSpPr/>
          <p:nvPr/>
        </p:nvSpPr>
        <p:spPr>
          <a:xfrm>
            <a:off x="1422400" y="152400"/>
            <a:ext cx="9448800" cy="1219200"/>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4800" dirty="0">
                <a:solidFill>
                  <a:schemeClr val="tx1"/>
                </a:solidFill>
              </a:rPr>
              <a:t> </a:t>
            </a:r>
            <a:r>
              <a:rPr lang="bn-IN" sz="4800" dirty="0">
                <a:solidFill>
                  <a:schemeClr val="tx1"/>
                </a:solidFill>
                <a:latin typeface="NikoshBAN" pitchFamily="2" charset="0"/>
                <a:cs typeface="NikoshBAN" pitchFamily="2" charset="0"/>
              </a:rPr>
              <a:t>জোড়ায় কাজঃ </a:t>
            </a:r>
            <a:r>
              <a:rPr lang="ar-SA" sz="4800" dirty="0">
                <a:solidFill>
                  <a:schemeClr val="tx1"/>
                </a:solidFill>
              </a:rPr>
              <a:t>الأعمال الزوج</a:t>
            </a:r>
            <a:endParaRPr lang="en-US" sz="4800" dirty="0">
              <a:solidFill>
                <a:schemeClr val="tx1"/>
              </a:solidFill>
            </a:endParaRPr>
          </a:p>
        </p:txBody>
      </p:sp>
      <p:sp>
        <p:nvSpPr>
          <p:cNvPr id="7" name="TextBox 6"/>
          <p:cNvSpPr txBox="1"/>
          <p:nvPr/>
        </p:nvSpPr>
        <p:spPr>
          <a:xfrm>
            <a:off x="304800" y="1447800"/>
            <a:ext cx="11074400" cy="461665"/>
          </a:xfrm>
          <a:prstGeom prst="rect">
            <a:avLst/>
          </a:prstGeom>
          <a:noFill/>
        </p:spPr>
        <p:txBody>
          <a:bodyPr wrap="square" rtlCol="0">
            <a:spAutoFit/>
          </a:bodyPr>
          <a:lstStyle/>
          <a:p>
            <a:pPr algn="r" rtl="1">
              <a:buFont typeface="Wingdings" pitchFamily="2" charset="2"/>
              <a:buChar char="v"/>
            </a:pPr>
            <a:r>
              <a:rPr lang="en-US" sz="2400" dirty="0"/>
              <a:t> </a:t>
            </a:r>
            <a:r>
              <a:rPr lang="ar-SA" sz="2400" b="1" dirty="0"/>
              <a:t>(ج)</a:t>
            </a:r>
            <a:r>
              <a:rPr lang="en-US" sz="2400" b="1" dirty="0"/>
              <a:t> </a:t>
            </a:r>
            <a:r>
              <a:rPr lang="ar-SA" sz="2400" u="sng" dirty="0"/>
              <a:t>اكتب (صحيح) اذاكانت العبارة صحيحة أو (خطأ) اذاكانت العبارة خاطئة مع تصحيح الخطأ:</a:t>
            </a:r>
            <a:endParaRPr lang="bn-IN" sz="2400" u="sng" dirty="0"/>
          </a:p>
        </p:txBody>
      </p:sp>
      <p:sp>
        <p:nvSpPr>
          <p:cNvPr id="8" name="TextBox 7"/>
          <p:cNvSpPr txBox="1"/>
          <p:nvPr/>
        </p:nvSpPr>
        <p:spPr>
          <a:xfrm>
            <a:off x="3938954" y="2060917"/>
            <a:ext cx="7237046" cy="461665"/>
          </a:xfrm>
          <a:prstGeom prst="rect">
            <a:avLst/>
          </a:prstGeom>
          <a:noFill/>
        </p:spPr>
        <p:txBody>
          <a:bodyPr wrap="square" rtlCol="0">
            <a:spAutoFit/>
          </a:bodyPr>
          <a:lstStyle/>
          <a:p>
            <a:pPr algn="r" rtl="1"/>
            <a:r>
              <a:rPr lang="ar-SA" sz="2400" dirty="0"/>
              <a:t>١ــ </a:t>
            </a:r>
            <a:r>
              <a:rPr lang="ar-SA" sz="2400" dirty="0">
                <a:latin typeface="NikoshBAN" panose="02000000000000000000" pitchFamily="2" charset="0"/>
                <a:cs typeface="NikoshBAN" panose="02000000000000000000" pitchFamily="2" charset="0"/>
              </a:rPr>
              <a:t>عائشة ربة المنزل، </a:t>
            </a:r>
            <a:endParaRPr lang="en-US" sz="2400" dirty="0"/>
          </a:p>
        </p:txBody>
      </p:sp>
      <p:sp>
        <p:nvSpPr>
          <p:cNvPr id="9" name="TextBox 8"/>
          <p:cNvSpPr txBox="1"/>
          <p:nvPr/>
        </p:nvSpPr>
        <p:spPr>
          <a:xfrm>
            <a:off x="3474719" y="2484121"/>
            <a:ext cx="7743483" cy="461665"/>
          </a:xfrm>
          <a:prstGeom prst="rect">
            <a:avLst/>
          </a:prstGeom>
          <a:noFill/>
        </p:spPr>
        <p:txBody>
          <a:bodyPr wrap="square" rtlCol="0">
            <a:spAutoFit/>
          </a:bodyPr>
          <a:lstStyle/>
          <a:p>
            <a:pPr algn="r" rtl="1"/>
            <a:r>
              <a:rPr lang="ar-SA" sz="2400" dirty="0"/>
              <a:t>٢ــ زوج عائشة مهندس .</a:t>
            </a:r>
            <a:endParaRPr lang="en-US" sz="2400" dirty="0"/>
          </a:p>
        </p:txBody>
      </p:sp>
      <p:sp>
        <p:nvSpPr>
          <p:cNvPr id="10" name="TextBox 9"/>
          <p:cNvSpPr txBox="1"/>
          <p:nvPr/>
        </p:nvSpPr>
        <p:spPr>
          <a:xfrm>
            <a:off x="4698609" y="2879189"/>
            <a:ext cx="6519594" cy="461665"/>
          </a:xfrm>
          <a:prstGeom prst="rect">
            <a:avLst/>
          </a:prstGeom>
          <a:noFill/>
        </p:spPr>
        <p:txBody>
          <a:bodyPr wrap="square" rtlCol="0">
            <a:spAutoFit/>
          </a:bodyPr>
          <a:lstStyle/>
          <a:p>
            <a:pPr algn="r" rtl="1"/>
            <a:r>
              <a:rPr lang="ar-SA" sz="2400" dirty="0"/>
              <a:t>٣ــ فاطمة تلميذة زكية.</a:t>
            </a:r>
            <a:endParaRPr lang="en-US" sz="2400" dirty="0"/>
          </a:p>
        </p:txBody>
      </p:sp>
      <p:sp>
        <p:nvSpPr>
          <p:cNvPr id="11" name="TextBox 10"/>
          <p:cNvSpPr txBox="1"/>
          <p:nvPr/>
        </p:nvSpPr>
        <p:spPr>
          <a:xfrm>
            <a:off x="4431322" y="3302391"/>
            <a:ext cx="6800947" cy="461665"/>
          </a:xfrm>
          <a:prstGeom prst="rect">
            <a:avLst/>
          </a:prstGeom>
          <a:noFill/>
        </p:spPr>
        <p:txBody>
          <a:bodyPr wrap="square" rtlCol="0">
            <a:spAutoFit/>
          </a:bodyPr>
          <a:lstStyle/>
          <a:p>
            <a:pPr algn="r" rtl="1"/>
            <a:r>
              <a:rPr lang="ar-SA" sz="2400" dirty="0"/>
              <a:t>٤ــ فاطمة تساعد أباها. </a:t>
            </a:r>
            <a:endParaRPr lang="en-US" sz="2400" dirty="0"/>
          </a:p>
        </p:txBody>
      </p:sp>
      <p:sp>
        <p:nvSpPr>
          <p:cNvPr id="12" name="TextBox 11"/>
          <p:cNvSpPr txBox="1"/>
          <p:nvPr/>
        </p:nvSpPr>
        <p:spPr>
          <a:xfrm>
            <a:off x="4768947" y="3725594"/>
            <a:ext cx="6477391" cy="461665"/>
          </a:xfrm>
          <a:prstGeom prst="rect">
            <a:avLst/>
          </a:prstGeom>
          <a:noFill/>
        </p:spPr>
        <p:txBody>
          <a:bodyPr wrap="square" rtlCol="0">
            <a:spAutoFit/>
          </a:bodyPr>
          <a:lstStyle/>
          <a:p>
            <a:pPr algn="r" rtl="1"/>
            <a:r>
              <a:rPr lang="ar-SA" sz="2400" dirty="0"/>
              <a:t>٥ــ عائشة مدرسة.</a:t>
            </a:r>
            <a:endParaRPr lang="en-US" sz="2400" dirty="0"/>
          </a:p>
        </p:txBody>
      </p:sp>
      <p:sp>
        <p:nvSpPr>
          <p:cNvPr id="13" name="TextBox 12"/>
          <p:cNvSpPr txBox="1"/>
          <p:nvPr/>
        </p:nvSpPr>
        <p:spPr>
          <a:xfrm>
            <a:off x="2616592" y="4465321"/>
            <a:ext cx="8517206" cy="461665"/>
          </a:xfrm>
          <a:prstGeom prst="rect">
            <a:avLst/>
          </a:prstGeom>
          <a:noFill/>
        </p:spPr>
        <p:txBody>
          <a:bodyPr wrap="square" rtlCol="0">
            <a:spAutoFit/>
          </a:bodyPr>
          <a:lstStyle/>
          <a:p>
            <a:pPr algn="r" rtl="1"/>
            <a:r>
              <a:rPr lang="ar-SA" sz="2400" dirty="0"/>
              <a:t>الجواب: ١ــ </a:t>
            </a:r>
            <a:r>
              <a:rPr lang="ar-SA" sz="2400" dirty="0">
                <a:solidFill>
                  <a:srgbClr val="002060"/>
                </a:solidFill>
              </a:rPr>
              <a:t>صحيح</a:t>
            </a:r>
            <a:r>
              <a:rPr lang="ar-SA" sz="2400" dirty="0"/>
              <a:t>.</a:t>
            </a:r>
            <a:endParaRPr lang="en-US" sz="2400" dirty="0">
              <a:solidFill>
                <a:srgbClr val="002060"/>
              </a:solidFill>
            </a:endParaRPr>
          </a:p>
        </p:txBody>
      </p:sp>
      <p:sp>
        <p:nvSpPr>
          <p:cNvPr id="14" name="TextBox 13"/>
          <p:cNvSpPr txBox="1"/>
          <p:nvPr/>
        </p:nvSpPr>
        <p:spPr>
          <a:xfrm>
            <a:off x="1828800" y="4854528"/>
            <a:ext cx="9347200" cy="461665"/>
          </a:xfrm>
          <a:prstGeom prst="rect">
            <a:avLst/>
          </a:prstGeom>
          <a:noFill/>
        </p:spPr>
        <p:txBody>
          <a:bodyPr wrap="square" rtlCol="0">
            <a:spAutoFit/>
          </a:bodyPr>
          <a:lstStyle/>
          <a:p>
            <a:pPr algn="r" rtl="1"/>
            <a:r>
              <a:rPr lang="ar-SA" sz="2400" dirty="0">
                <a:solidFill>
                  <a:srgbClr val="002060"/>
                </a:solidFill>
              </a:rPr>
              <a:t>الجواب: </a:t>
            </a:r>
            <a:r>
              <a:rPr lang="ar-SA" sz="2400" dirty="0"/>
              <a:t>٢ــ </a:t>
            </a:r>
            <a:r>
              <a:rPr lang="ar-SA" sz="2400" dirty="0">
                <a:solidFill>
                  <a:srgbClr val="002060"/>
                </a:solidFill>
              </a:rPr>
              <a:t>خطأ، الصحيح:</a:t>
            </a:r>
            <a:r>
              <a:rPr lang="en-US" sz="2400" dirty="0">
                <a:solidFill>
                  <a:srgbClr val="002060"/>
                </a:solidFill>
              </a:rPr>
              <a:t> </a:t>
            </a:r>
            <a:r>
              <a:rPr lang="ar-SA" sz="2400" dirty="0">
                <a:solidFill>
                  <a:srgbClr val="002060"/>
                </a:solidFill>
              </a:rPr>
              <a:t>زوج عائشة مدرس المدرسة. </a:t>
            </a:r>
            <a:endParaRPr lang="en-US" sz="2400" dirty="0">
              <a:solidFill>
                <a:srgbClr val="002060"/>
              </a:solidFill>
            </a:endParaRPr>
          </a:p>
        </p:txBody>
      </p:sp>
      <p:sp>
        <p:nvSpPr>
          <p:cNvPr id="15" name="TextBox 14"/>
          <p:cNvSpPr txBox="1"/>
          <p:nvPr/>
        </p:nvSpPr>
        <p:spPr>
          <a:xfrm>
            <a:off x="4501662" y="5215598"/>
            <a:ext cx="6674338" cy="461665"/>
          </a:xfrm>
          <a:prstGeom prst="rect">
            <a:avLst/>
          </a:prstGeom>
          <a:noFill/>
        </p:spPr>
        <p:txBody>
          <a:bodyPr wrap="square" rtlCol="0">
            <a:spAutoFit/>
          </a:bodyPr>
          <a:lstStyle/>
          <a:p>
            <a:pPr algn="r" rtl="1"/>
            <a:r>
              <a:rPr lang="ar-SA" sz="2400" dirty="0">
                <a:solidFill>
                  <a:srgbClr val="002060"/>
                </a:solidFill>
              </a:rPr>
              <a:t>الجواب: ٣ــ خطأ، الصحيح:</a:t>
            </a:r>
            <a:r>
              <a:rPr lang="en-US" sz="2400" dirty="0">
                <a:solidFill>
                  <a:srgbClr val="002060"/>
                </a:solidFill>
              </a:rPr>
              <a:t> </a:t>
            </a:r>
            <a:r>
              <a:rPr lang="ar-SA" sz="2400" dirty="0">
                <a:solidFill>
                  <a:srgbClr val="002060"/>
                </a:solidFill>
              </a:rPr>
              <a:t>فاطمة بنت شريفة وزكية. </a:t>
            </a:r>
            <a:endParaRPr lang="en-US" sz="2400" dirty="0">
              <a:solidFill>
                <a:srgbClr val="002060"/>
              </a:solidFill>
            </a:endParaRPr>
          </a:p>
        </p:txBody>
      </p:sp>
      <p:sp>
        <p:nvSpPr>
          <p:cNvPr id="16" name="TextBox 15"/>
          <p:cNvSpPr txBox="1"/>
          <p:nvPr/>
        </p:nvSpPr>
        <p:spPr>
          <a:xfrm>
            <a:off x="1125415" y="5562601"/>
            <a:ext cx="10152185" cy="461665"/>
          </a:xfrm>
          <a:prstGeom prst="rect">
            <a:avLst/>
          </a:prstGeom>
          <a:noFill/>
        </p:spPr>
        <p:txBody>
          <a:bodyPr wrap="square" rtlCol="0">
            <a:spAutoFit/>
          </a:bodyPr>
          <a:lstStyle/>
          <a:p>
            <a:pPr algn="r" rtl="1"/>
            <a:r>
              <a:rPr lang="en-US" sz="2400" dirty="0"/>
              <a:t> </a:t>
            </a:r>
            <a:r>
              <a:rPr lang="ar-SA" sz="2400" dirty="0"/>
              <a:t>الجواب: ٤ــ </a:t>
            </a:r>
            <a:r>
              <a:rPr lang="ar-SA" sz="2400" dirty="0">
                <a:solidFill>
                  <a:srgbClr val="002060"/>
                </a:solidFill>
              </a:rPr>
              <a:t>خطأ، الصحيح: فاطمة تساعد أمها.</a:t>
            </a:r>
            <a:r>
              <a:rPr lang="en-US" sz="2400" dirty="0">
                <a:solidFill>
                  <a:srgbClr val="002060"/>
                </a:solidFill>
              </a:rPr>
              <a:t> </a:t>
            </a:r>
          </a:p>
        </p:txBody>
      </p:sp>
      <p:sp>
        <p:nvSpPr>
          <p:cNvPr id="17" name="TextBox 16"/>
          <p:cNvSpPr txBox="1"/>
          <p:nvPr/>
        </p:nvSpPr>
        <p:spPr>
          <a:xfrm>
            <a:off x="2235200" y="5936566"/>
            <a:ext cx="8940800" cy="461665"/>
          </a:xfrm>
          <a:prstGeom prst="rect">
            <a:avLst/>
          </a:prstGeom>
          <a:noFill/>
        </p:spPr>
        <p:txBody>
          <a:bodyPr wrap="square" rtlCol="0">
            <a:spAutoFit/>
          </a:bodyPr>
          <a:lstStyle/>
          <a:p>
            <a:pPr algn="r" rtl="1"/>
            <a:r>
              <a:rPr lang="ar-SA" sz="2400" dirty="0">
                <a:solidFill>
                  <a:srgbClr val="002060"/>
                </a:solidFill>
              </a:rPr>
              <a:t>الجواب: ٥ــ خطأ، الصحيح:</a:t>
            </a:r>
            <a:r>
              <a:rPr lang="en-US" sz="2400" dirty="0">
                <a:solidFill>
                  <a:srgbClr val="002060"/>
                </a:solidFill>
              </a:rPr>
              <a:t> </a:t>
            </a:r>
            <a:r>
              <a:rPr lang="ar-SA" sz="2400" dirty="0">
                <a:solidFill>
                  <a:srgbClr val="002060"/>
                </a:solidFill>
                <a:latin typeface="NikoshBAN" panose="02000000000000000000" pitchFamily="2" charset="0"/>
                <a:cs typeface="NikoshBAN" panose="02000000000000000000" pitchFamily="2" charset="0"/>
              </a:rPr>
              <a:t>عائشة ربة المنزل</a:t>
            </a:r>
            <a:r>
              <a:rPr lang="ar-SA" sz="2400" dirty="0">
                <a:solidFill>
                  <a:srgbClr val="002060"/>
                </a:solidFill>
              </a:rPr>
              <a:t>.</a:t>
            </a:r>
            <a:endParaRPr lang="en-US" sz="2400" dirty="0">
              <a:solidFill>
                <a:srgbClr val="002060"/>
              </a:solidFill>
            </a:endParaRPr>
          </a:p>
        </p:txBody>
      </p:sp>
      <p:sp>
        <p:nvSpPr>
          <p:cNvPr id="19" name="Frame 18"/>
          <p:cNvSpPr/>
          <p:nvPr/>
        </p:nvSpPr>
        <p:spPr>
          <a:xfrm>
            <a:off x="1" y="0"/>
            <a:ext cx="12192000" cy="6857999"/>
          </a:xfrm>
          <a:prstGeom prst="frame">
            <a:avLst>
              <a:gd name="adj1" fmla="val 4167"/>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P spid="10" grpId="0"/>
      <p:bldP spid="11" grpId="0"/>
      <p:bldP spid="12" grpId="0"/>
      <p:bldP spid="13" grpId="0"/>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7267" y="295422"/>
            <a:ext cx="11785600" cy="65625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Callout 3"/>
          <p:cNvSpPr/>
          <p:nvPr/>
        </p:nvSpPr>
        <p:spPr>
          <a:xfrm>
            <a:off x="2630658" y="242667"/>
            <a:ext cx="7174524" cy="1371600"/>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bn-IN" sz="5400" dirty="0">
                <a:solidFill>
                  <a:schemeClr val="tx1"/>
                </a:solidFill>
                <a:latin typeface="NikoshBAN" pitchFamily="2" charset="0"/>
                <a:cs typeface="NikoshBAN" pitchFamily="2" charset="0"/>
              </a:rPr>
              <a:t>জোড়ায় কাজঃ </a:t>
            </a:r>
            <a:r>
              <a:rPr lang="en-US" sz="5400" dirty="0">
                <a:solidFill>
                  <a:schemeClr val="tx1"/>
                </a:solidFill>
                <a:latin typeface="NikoshBAN" pitchFamily="2" charset="0"/>
                <a:cs typeface="NikoshBAN" pitchFamily="2" charset="0"/>
              </a:rPr>
              <a:t>  </a:t>
            </a:r>
            <a:r>
              <a:rPr lang="ar-SA" sz="5400" dirty="0">
                <a:solidFill>
                  <a:schemeClr val="tx1"/>
                </a:solidFill>
              </a:rPr>
              <a:t>الأعمال الزوج</a:t>
            </a:r>
            <a:endParaRPr lang="en-US" sz="5400" dirty="0">
              <a:solidFill>
                <a:schemeClr val="tx1"/>
              </a:solidFill>
            </a:endParaRPr>
          </a:p>
        </p:txBody>
      </p:sp>
      <p:sp>
        <p:nvSpPr>
          <p:cNvPr id="6" name="TextBox 5"/>
          <p:cNvSpPr txBox="1"/>
          <p:nvPr/>
        </p:nvSpPr>
        <p:spPr>
          <a:xfrm>
            <a:off x="10241280" y="2362200"/>
            <a:ext cx="1266091" cy="523220"/>
          </a:xfrm>
          <a:prstGeom prst="rect">
            <a:avLst/>
          </a:prstGeom>
          <a:noFill/>
        </p:spPr>
        <p:txBody>
          <a:bodyPr wrap="square" rtlCol="0">
            <a:spAutoFit/>
          </a:bodyPr>
          <a:lstStyle/>
          <a:p>
            <a:pPr algn="r" rtl="1"/>
            <a:r>
              <a:rPr lang="ar-SA" sz="2800" b="1" dirty="0"/>
              <a:t>تَسْكُنُ :</a:t>
            </a:r>
            <a:endParaRPr lang="en-US" sz="2800" b="1" dirty="0"/>
          </a:p>
        </p:txBody>
      </p:sp>
      <p:sp>
        <p:nvSpPr>
          <p:cNvPr id="7" name="TextBox 6"/>
          <p:cNvSpPr txBox="1"/>
          <p:nvPr/>
        </p:nvSpPr>
        <p:spPr>
          <a:xfrm>
            <a:off x="10241280" y="3124200"/>
            <a:ext cx="1195754" cy="523220"/>
          </a:xfrm>
          <a:prstGeom prst="rect">
            <a:avLst/>
          </a:prstGeom>
          <a:noFill/>
        </p:spPr>
        <p:txBody>
          <a:bodyPr wrap="square" rtlCol="0">
            <a:spAutoFit/>
          </a:bodyPr>
          <a:lstStyle/>
          <a:p>
            <a:pPr algn="r" rtl="1"/>
            <a:r>
              <a:rPr lang="ar-SA" sz="2800" b="1" dirty="0"/>
              <a:t>تُرَبِّىْ :</a:t>
            </a:r>
            <a:endParaRPr lang="en-US" sz="2800" b="1" dirty="0"/>
          </a:p>
        </p:txBody>
      </p:sp>
      <p:sp>
        <p:nvSpPr>
          <p:cNvPr id="8" name="TextBox 7"/>
          <p:cNvSpPr txBox="1"/>
          <p:nvPr/>
        </p:nvSpPr>
        <p:spPr>
          <a:xfrm>
            <a:off x="10058399" y="3886200"/>
            <a:ext cx="1491175" cy="523220"/>
          </a:xfrm>
          <a:prstGeom prst="rect">
            <a:avLst/>
          </a:prstGeom>
          <a:noFill/>
        </p:spPr>
        <p:txBody>
          <a:bodyPr wrap="square" rtlCol="0">
            <a:spAutoFit/>
          </a:bodyPr>
          <a:lstStyle/>
          <a:p>
            <a:pPr algn="r" rtl="1"/>
            <a:r>
              <a:rPr lang="ar-SA" sz="2800" b="1" dirty="0"/>
              <a:t>تَتَنَاوَلُ :</a:t>
            </a:r>
            <a:endParaRPr lang="en-US" sz="2800" b="1" dirty="0"/>
          </a:p>
        </p:txBody>
      </p:sp>
      <p:sp>
        <p:nvSpPr>
          <p:cNvPr id="9" name="TextBox 8"/>
          <p:cNvSpPr txBox="1"/>
          <p:nvPr/>
        </p:nvSpPr>
        <p:spPr>
          <a:xfrm>
            <a:off x="9855199" y="4648200"/>
            <a:ext cx="1792850" cy="523220"/>
          </a:xfrm>
          <a:prstGeom prst="rect">
            <a:avLst/>
          </a:prstGeom>
          <a:noFill/>
        </p:spPr>
        <p:txBody>
          <a:bodyPr wrap="square" rtlCol="0">
            <a:spAutoFit/>
          </a:bodyPr>
          <a:lstStyle/>
          <a:p>
            <a:pPr algn="r" rtl="1"/>
            <a:r>
              <a:rPr lang="ar-SA" sz="2800" b="1" dirty="0"/>
              <a:t> تُصَلِّىْ :</a:t>
            </a:r>
            <a:endParaRPr lang="en-US" sz="2800" b="1" dirty="0"/>
          </a:p>
        </p:txBody>
      </p:sp>
      <p:sp>
        <p:nvSpPr>
          <p:cNvPr id="10" name="TextBox 9"/>
          <p:cNvSpPr txBox="1"/>
          <p:nvPr/>
        </p:nvSpPr>
        <p:spPr>
          <a:xfrm>
            <a:off x="9753600" y="5257800"/>
            <a:ext cx="1880382" cy="523220"/>
          </a:xfrm>
          <a:prstGeom prst="rect">
            <a:avLst/>
          </a:prstGeom>
          <a:noFill/>
        </p:spPr>
        <p:txBody>
          <a:bodyPr wrap="square" rtlCol="0">
            <a:spAutoFit/>
          </a:bodyPr>
          <a:lstStyle/>
          <a:p>
            <a:pPr algn="r" rtl="1"/>
            <a:r>
              <a:rPr lang="ar-SA" sz="2800" b="1" dirty="0"/>
              <a:t> تُسَاعِدُ </a:t>
            </a:r>
            <a:r>
              <a:rPr lang="en-US" sz="2800" b="1" dirty="0"/>
              <a:t> </a:t>
            </a:r>
            <a:r>
              <a:rPr lang="ar-SA" sz="2800" b="1" dirty="0"/>
              <a:t>:</a:t>
            </a:r>
            <a:endParaRPr lang="en-US" sz="2800" b="1" dirty="0"/>
          </a:p>
        </p:txBody>
      </p:sp>
      <p:sp>
        <p:nvSpPr>
          <p:cNvPr id="11" name="TextBox 10"/>
          <p:cNvSpPr txBox="1"/>
          <p:nvPr/>
        </p:nvSpPr>
        <p:spPr>
          <a:xfrm>
            <a:off x="5542670" y="2362200"/>
            <a:ext cx="4515729" cy="523220"/>
          </a:xfrm>
          <a:prstGeom prst="rect">
            <a:avLst/>
          </a:prstGeom>
          <a:noFill/>
        </p:spPr>
        <p:txBody>
          <a:bodyPr wrap="square" rtlCol="0">
            <a:spAutoFit/>
          </a:bodyPr>
          <a:lstStyle/>
          <a:p>
            <a:pPr algn="r" rtl="1"/>
            <a:r>
              <a:rPr lang="ar-SA" sz="2800" b="1" dirty="0">
                <a:solidFill>
                  <a:srgbClr val="0070C0"/>
                </a:solidFill>
              </a:rPr>
              <a:t>الفعل المضارع المثبت للمعروف.</a:t>
            </a:r>
            <a:endParaRPr lang="en-US" sz="2800" b="1" dirty="0">
              <a:solidFill>
                <a:srgbClr val="0070C0"/>
              </a:solidFill>
            </a:endParaRPr>
          </a:p>
        </p:txBody>
      </p:sp>
      <p:sp>
        <p:nvSpPr>
          <p:cNvPr id="12" name="TextBox 11"/>
          <p:cNvSpPr txBox="1"/>
          <p:nvPr/>
        </p:nvSpPr>
        <p:spPr>
          <a:xfrm>
            <a:off x="5148774" y="3124200"/>
            <a:ext cx="5011225" cy="523220"/>
          </a:xfrm>
          <a:prstGeom prst="rect">
            <a:avLst/>
          </a:prstGeom>
          <a:noFill/>
        </p:spPr>
        <p:txBody>
          <a:bodyPr wrap="square" rtlCol="0">
            <a:spAutoFit/>
          </a:bodyPr>
          <a:lstStyle/>
          <a:p>
            <a:pPr algn="r" rtl="1"/>
            <a:r>
              <a:rPr lang="ar-SA" sz="2800" b="1" dirty="0">
                <a:solidFill>
                  <a:srgbClr val="0070C0"/>
                </a:solidFill>
              </a:rPr>
              <a:t>الفعل المضارع المثبت للمعروف.</a:t>
            </a:r>
            <a:endParaRPr lang="en-US" sz="2800" b="1" dirty="0">
              <a:solidFill>
                <a:srgbClr val="0070C0"/>
              </a:solidFill>
            </a:endParaRPr>
          </a:p>
        </p:txBody>
      </p:sp>
      <p:sp>
        <p:nvSpPr>
          <p:cNvPr id="13" name="TextBox 12"/>
          <p:cNvSpPr txBox="1"/>
          <p:nvPr/>
        </p:nvSpPr>
        <p:spPr>
          <a:xfrm>
            <a:off x="5289452" y="3886200"/>
            <a:ext cx="4768948" cy="523220"/>
          </a:xfrm>
          <a:prstGeom prst="rect">
            <a:avLst/>
          </a:prstGeom>
          <a:noFill/>
        </p:spPr>
        <p:txBody>
          <a:bodyPr wrap="square" rtlCol="0">
            <a:spAutoFit/>
          </a:bodyPr>
          <a:lstStyle/>
          <a:p>
            <a:pPr algn="r" rtl="1"/>
            <a:r>
              <a:rPr lang="ar-SA" sz="2800" b="1" dirty="0">
                <a:solidFill>
                  <a:srgbClr val="0070C0"/>
                </a:solidFill>
              </a:rPr>
              <a:t>الفعل المضارع المثبت للمعروف.</a:t>
            </a:r>
            <a:endParaRPr lang="en-US" sz="2800" b="1" dirty="0">
              <a:solidFill>
                <a:srgbClr val="0070C0"/>
              </a:solidFill>
            </a:endParaRPr>
          </a:p>
        </p:txBody>
      </p:sp>
      <p:sp>
        <p:nvSpPr>
          <p:cNvPr id="14" name="TextBox 13"/>
          <p:cNvSpPr txBox="1"/>
          <p:nvPr/>
        </p:nvSpPr>
        <p:spPr>
          <a:xfrm>
            <a:off x="4923692" y="4648200"/>
            <a:ext cx="5236308" cy="523220"/>
          </a:xfrm>
          <a:prstGeom prst="rect">
            <a:avLst/>
          </a:prstGeom>
          <a:noFill/>
        </p:spPr>
        <p:txBody>
          <a:bodyPr wrap="square" rtlCol="0">
            <a:spAutoFit/>
          </a:bodyPr>
          <a:lstStyle/>
          <a:p>
            <a:pPr algn="r" rtl="1"/>
            <a:r>
              <a:rPr lang="ar-SA" sz="2800" b="1" dirty="0">
                <a:solidFill>
                  <a:srgbClr val="0070C0"/>
                </a:solidFill>
              </a:rPr>
              <a:t>الفعل المضارع المثبت للمعروف.</a:t>
            </a:r>
            <a:endParaRPr lang="en-US" sz="2800" b="1" dirty="0">
              <a:solidFill>
                <a:srgbClr val="0070C0"/>
              </a:solidFill>
            </a:endParaRPr>
          </a:p>
        </p:txBody>
      </p:sp>
      <p:sp>
        <p:nvSpPr>
          <p:cNvPr id="15" name="TextBox 14"/>
          <p:cNvSpPr txBox="1"/>
          <p:nvPr/>
        </p:nvSpPr>
        <p:spPr>
          <a:xfrm>
            <a:off x="4951828" y="5257800"/>
            <a:ext cx="5208172" cy="523220"/>
          </a:xfrm>
          <a:prstGeom prst="rect">
            <a:avLst/>
          </a:prstGeom>
          <a:noFill/>
        </p:spPr>
        <p:txBody>
          <a:bodyPr wrap="square" rtlCol="0">
            <a:spAutoFit/>
          </a:bodyPr>
          <a:lstStyle/>
          <a:p>
            <a:pPr algn="r" rtl="1"/>
            <a:r>
              <a:rPr lang="ar-SA" sz="2800" b="1" dirty="0">
                <a:solidFill>
                  <a:srgbClr val="0070C0"/>
                </a:solidFill>
              </a:rPr>
              <a:t>الفعل المضارع المثبت للمعروف.</a:t>
            </a:r>
            <a:endParaRPr lang="en-US" sz="2800" b="1" dirty="0">
              <a:solidFill>
                <a:srgbClr val="0070C0"/>
              </a:solidFill>
            </a:endParaRPr>
          </a:p>
        </p:txBody>
      </p:sp>
      <p:sp>
        <p:nvSpPr>
          <p:cNvPr id="16" name="TextBox 15"/>
          <p:cNvSpPr txBox="1"/>
          <p:nvPr/>
        </p:nvSpPr>
        <p:spPr>
          <a:xfrm>
            <a:off x="406400" y="1676400"/>
            <a:ext cx="11176000" cy="523220"/>
          </a:xfrm>
          <a:prstGeom prst="rect">
            <a:avLst/>
          </a:prstGeom>
          <a:noFill/>
        </p:spPr>
        <p:txBody>
          <a:bodyPr wrap="square" rtlCol="0">
            <a:spAutoFit/>
          </a:bodyPr>
          <a:lstStyle/>
          <a:p>
            <a:pPr algn="r" rtl="1">
              <a:buFont typeface="Wingdings" pitchFamily="2" charset="2"/>
              <a:buChar char="v"/>
            </a:pPr>
            <a:r>
              <a:rPr lang="en-US" sz="2800" b="1" dirty="0"/>
              <a:t> </a:t>
            </a:r>
            <a:r>
              <a:rPr lang="ar-SA" sz="2800" b="1" dirty="0"/>
              <a:t>(د)</a:t>
            </a:r>
            <a:r>
              <a:rPr lang="en-US" sz="2800" b="1" dirty="0"/>
              <a:t> </a:t>
            </a:r>
            <a:r>
              <a:rPr lang="ar-SA" sz="2800" b="1" u="sng" dirty="0"/>
              <a:t>استخرج خمسة افعال من النص ثم عين نوعها من حيث البحث:</a:t>
            </a:r>
            <a:endParaRPr lang="en-US" sz="2800" b="1" u="sng" dirty="0"/>
          </a:p>
        </p:txBody>
      </p:sp>
      <p:sp>
        <p:nvSpPr>
          <p:cNvPr id="18" name="Frame 17"/>
          <p:cNvSpPr/>
          <p:nvPr/>
        </p:nvSpPr>
        <p:spPr>
          <a:xfrm>
            <a:off x="1" y="0"/>
            <a:ext cx="12192000" cy="6857999"/>
          </a:xfrm>
          <a:prstGeom prst="frame">
            <a:avLst>
              <a:gd name="adj1" fmla="val 4167"/>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0" grpId="0"/>
      <p:bldP spid="11" grpId="0"/>
      <p:bldP spid="12" grpId="0"/>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3200" y="152400"/>
            <a:ext cx="11785600" cy="655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Callout 4"/>
          <p:cNvSpPr/>
          <p:nvPr/>
        </p:nvSpPr>
        <p:spPr>
          <a:xfrm>
            <a:off x="3149600" y="152400"/>
            <a:ext cx="6096000" cy="1295400"/>
          </a:xfrm>
          <a:prstGeom prst="downArrowCallout">
            <a:avLst/>
          </a:prstGeom>
          <a:gradFill>
            <a:gsLst>
              <a:gs pos="6000">
                <a:srgbClr val="00B050"/>
              </a:gs>
              <a:gs pos="56000">
                <a:srgbClr val="FF0000"/>
              </a:gs>
            </a:gsLst>
            <a:lin ang="5400000" scaled="1"/>
          </a:gradFill>
        </p:spPr>
        <p:style>
          <a:lnRef idx="1">
            <a:schemeClr val="dk1"/>
          </a:lnRef>
          <a:fillRef idx="2">
            <a:schemeClr val="dk1"/>
          </a:fillRef>
          <a:effectRef idx="1">
            <a:schemeClr val="dk1"/>
          </a:effectRef>
          <a:fontRef idx="minor">
            <a:schemeClr val="dk1"/>
          </a:fontRef>
        </p:style>
        <p:txBody>
          <a:bodyPr anchor="ctr"/>
          <a:lstStyle/>
          <a:p>
            <a:pPr algn="ctr"/>
            <a:r>
              <a:rPr lang="ar-SA" sz="5400" b="1" dirty="0">
                <a:solidFill>
                  <a:schemeClr val="bg1"/>
                </a:solidFill>
              </a:rPr>
              <a:t>الأعمال</a:t>
            </a:r>
            <a:r>
              <a:rPr lang="bn-BD" sz="5400" b="1" dirty="0">
                <a:solidFill>
                  <a:schemeClr val="bg1"/>
                </a:solidFill>
              </a:rPr>
              <a:t> الاجتماعيّة</a:t>
            </a:r>
          </a:p>
        </p:txBody>
      </p:sp>
      <p:graphicFrame>
        <p:nvGraphicFramePr>
          <p:cNvPr id="6" name="Table 5"/>
          <p:cNvGraphicFramePr>
            <a:graphicFrameLocks noGrp="1"/>
          </p:cNvGraphicFramePr>
          <p:nvPr/>
        </p:nvGraphicFramePr>
        <p:xfrm>
          <a:off x="6705600" y="1752601"/>
          <a:ext cx="4775200" cy="4648200"/>
        </p:xfrm>
        <a:graphic>
          <a:graphicData uri="http://schemas.openxmlformats.org/drawingml/2006/table">
            <a:tbl>
              <a:tblPr firstRow="1" bandRow="1">
                <a:tableStyleId>{5C22544A-7EE6-4342-B048-85BDC9FD1C3A}</a:tableStyleId>
              </a:tblPr>
              <a:tblGrid>
                <a:gridCol w="2247152">
                  <a:extLst>
                    <a:ext uri="{9D8B030D-6E8A-4147-A177-3AD203B41FA5}">
                      <a16:colId xmlns:a16="http://schemas.microsoft.com/office/drawing/2014/main" val="20000"/>
                    </a:ext>
                  </a:extLst>
                </a:gridCol>
                <a:gridCol w="2528048">
                  <a:extLst>
                    <a:ext uri="{9D8B030D-6E8A-4147-A177-3AD203B41FA5}">
                      <a16:colId xmlns:a16="http://schemas.microsoft.com/office/drawing/2014/main" val="20001"/>
                    </a:ext>
                  </a:extLst>
                </a:gridCol>
              </a:tblGrid>
              <a:tr h="976134">
                <a:tc gridSpan="2">
                  <a:txBody>
                    <a:bodyPr/>
                    <a:lstStyle/>
                    <a:p>
                      <a:endParaRPr lang="en-US" dirty="0"/>
                    </a:p>
                  </a:txBody>
                  <a:tcPr marL="121920" marR="121920"/>
                </a:tc>
                <a:tc hMerge="1">
                  <a:txBody>
                    <a:bodyPr/>
                    <a:lstStyle/>
                    <a:p>
                      <a:endParaRPr lang="en-US" dirty="0"/>
                    </a:p>
                  </a:txBody>
                  <a:tcPr/>
                </a:tc>
                <a:extLst>
                  <a:ext uri="{0D108BD9-81ED-4DB2-BD59-A6C34878D82A}">
                    <a16:rowId xmlns:a16="http://schemas.microsoft.com/office/drawing/2014/main" val="10000"/>
                  </a:ext>
                </a:extLst>
              </a:tr>
              <a:tr h="637726">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1"/>
                  </a:ext>
                </a:extLst>
              </a:tr>
              <a:tr h="606868">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2"/>
                  </a:ext>
                </a:extLst>
              </a:tr>
              <a:tr h="606868">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3"/>
                  </a:ext>
                </a:extLst>
              </a:tr>
              <a:tr h="606868">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4"/>
                  </a:ext>
                </a:extLst>
              </a:tr>
              <a:tr h="606868">
                <a:tc>
                  <a:txBody>
                    <a:bodyPr/>
                    <a:lstStyle/>
                    <a:p>
                      <a:endParaRPr lang="en-US"/>
                    </a:p>
                  </a:txBody>
                  <a:tcPr marL="121920" marR="121920"/>
                </a:tc>
                <a:tc>
                  <a:txBody>
                    <a:bodyPr/>
                    <a:lstStyle/>
                    <a:p>
                      <a:endParaRPr lang="en-US" dirty="0"/>
                    </a:p>
                  </a:txBody>
                  <a:tcPr marL="121920" marR="121920"/>
                </a:tc>
                <a:extLst>
                  <a:ext uri="{0D108BD9-81ED-4DB2-BD59-A6C34878D82A}">
                    <a16:rowId xmlns:a16="http://schemas.microsoft.com/office/drawing/2014/main" val="10005"/>
                  </a:ext>
                </a:extLst>
              </a:tr>
              <a:tr h="606868">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6"/>
                  </a:ext>
                </a:extLst>
              </a:tr>
            </a:tbl>
          </a:graphicData>
        </a:graphic>
      </p:graphicFrame>
      <p:graphicFrame>
        <p:nvGraphicFramePr>
          <p:cNvPr id="7" name="Table 6"/>
          <p:cNvGraphicFramePr>
            <a:graphicFrameLocks noGrp="1"/>
          </p:cNvGraphicFramePr>
          <p:nvPr/>
        </p:nvGraphicFramePr>
        <p:xfrm>
          <a:off x="812800" y="1752599"/>
          <a:ext cx="4876800" cy="4648200"/>
        </p:xfrm>
        <a:graphic>
          <a:graphicData uri="http://schemas.openxmlformats.org/drawingml/2006/table">
            <a:tbl>
              <a:tblPr firstRow="1" bandRow="1">
                <a:tableStyleId>{5C22544A-7EE6-4342-B048-85BDC9FD1C3A}</a:tableStyleId>
              </a:tblPr>
              <a:tblGrid>
                <a:gridCol w="2786741">
                  <a:extLst>
                    <a:ext uri="{9D8B030D-6E8A-4147-A177-3AD203B41FA5}">
                      <a16:colId xmlns:a16="http://schemas.microsoft.com/office/drawing/2014/main" val="20000"/>
                    </a:ext>
                  </a:extLst>
                </a:gridCol>
                <a:gridCol w="2090059">
                  <a:extLst>
                    <a:ext uri="{9D8B030D-6E8A-4147-A177-3AD203B41FA5}">
                      <a16:colId xmlns:a16="http://schemas.microsoft.com/office/drawing/2014/main" val="20001"/>
                    </a:ext>
                  </a:extLst>
                </a:gridCol>
              </a:tblGrid>
              <a:tr h="980178">
                <a:tc gridSpan="2">
                  <a:txBody>
                    <a:bodyPr/>
                    <a:lstStyle/>
                    <a:p>
                      <a:endParaRPr lang="en-US" dirty="0"/>
                    </a:p>
                  </a:txBody>
                  <a:tcPr marL="121920" marR="121920"/>
                </a:tc>
                <a:tc hMerge="1">
                  <a:txBody>
                    <a:bodyPr/>
                    <a:lstStyle/>
                    <a:p>
                      <a:endParaRPr lang="en-US" dirty="0"/>
                    </a:p>
                  </a:txBody>
                  <a:tcPr/>
                </a:tc>
                <a:extLst>
                  <a:ext uri="{0D108BD9-81ED-4DB2-BD59-A6C34878D82A}">
                    <a16:rowId xmlns:a16="http://schemas.microsoft.com/office/drawing/2014/main" val="10000"/>
                  </a:ext>
                </a:extLst>
              </a:tr>
              <a:tr h="611337">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1"/>
                  </a:ext>
                </a:extLst>
              </a:tr>
              <a:tr h="611337">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2"/>
                  </a:ext>
                </a:extLst>
              </a:tr>
              <a:tr h="611337">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3"/>
                  </a:ext>
                </a:extLst>
              </a:tr>
              <a:tr h="611337">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4"/>
                  </a:ext>
                </a:extLst>
              </a:tr>
              <a:tr h="611337">
                <a:tc>
                  <a:txBody>
                    <a:bodyPr/>
                    <a:lstStyle/>
                    <a:p>
                      <a:endParaRPr lang="en-US"/>
                    </a:p>
                  </a:txBody>
                  <a:tcPr marL="121920" marR="121920"/>
                </a:tc>
                <a:tc>
                  <a:txBody>
                    <a:bodyPr/>
                    <a:lstStyle/>
                    <a:p>
                      <a:endParaRPr lang="en-US" dirty="0"/>
                    </a:p>
                  </a:txBody>
                  <a:tcPr marL="121920" marR="121920"/>
                </a:tc>
                <a:extLst>
                  <a:ext uri="{0D108BD9-81ED-4DB2-BD59-A6C34878D82A}">
                    <a16:rowId xmlns:a16="http://schemas.microsoft.com/office/drawing/2014/main" val="10005"/>
                  </a:ext>
                </a:extLst>
              </a:tr>
              <a:tr h="611337">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6"/>
                  </a:ext>
                </a:extLst>
              </a:tr>
            </a:tbl>
          </a:graphicData>
        </a:graphic>
      </p:graphicFrame>
      <p:sp>
        <p:nvSpPr>
          <p:cNvPr id="9" name="TextBox 8"/>
          <p:cNvSpPr txBox="1"/>
          <p:nvPr/>
        </p:nvSpPr>
        <p:spPr>
          <a:xfrm>
            <a:off x="6705600" y="1905001"/>
            <a:ext cx="4632960" cy="584775"/>
          </a:xfrm>
          <a:prstGeom prst="rect">
            <a:avLst/>
          </a:prstGeom>
          <a:noFill/>
        </p:spPr>
        <p:txBody>
          <a:bodyPr wrap="square" rtlCol="0">
            <a:spAutoFit/>
          </a:bodyPr>
          <a:lstStyle/>
          <a:p>
            <a:pPr algn="r" rtl="1"/>
            <a:r>
              <a:rPr lang="ar-SA" sz="3200" dirty="0"/>
              <a:t>(ه) هات المرادف الكلمات الأتية:</a:t>
            </a:r>
            <a:endParaRPr lang="en-US" sz="3600" dirty="0"/>
          </a:p>
        </p:txBody>
      </p:sp>
      <p:sp>
        <p:nvSpPr>
          <p:cNvPr id="10" name="TextBox 9"/>
          <p:cNvSpPr txBox="1"/>
          <p:nvPr/>
        </p:nvSpPr>
        <p:spPr>
          <a:xfrm>
            <a:off x="609600" y="1905000"/>
            <a:ext cx="4919003" cy="584775"/>
          </a:xfrm>
          <a:prstGeom prst="rect">
            <a:avLst/>
          </a:prstGeom>
          <a:noFill/>
        </p:spPr>
        <p:txBody>
          <a:bodyPr wrap="square" rtlCol="0">
            <a:spAutoFit/>
          </a:bodyPr>
          <a:lstStyle/>
          <a:p>
            <a:pPr algn="r" rtl="1"/>
            <a:r>
              <a:rPr lang="ar-SA" sz="2800" dirty="0"/>
              <a:t>(و) </a:t>
            </a:r>
            <a:r>
              <a:rPr lang="ar-SA" sz="3200" dirty="0"/>
              <a:t>هات المتضادة الكلمات الأتية:</a:t>
            </a:r>
            <a:endParaRPr lang="en-US" sz="3200" dirty="0"/>
          </a:p>
        </p:txBody>
      </p:sp>
      <p:sp>
        <p:nvSpPr>
          <p:cNvPr id="12" name="TextBox 11"/>
          <p:cNvSpPr txBox="1"/>
          <p:nvPr/>
        </p:nvSpPr>
        <p:spPr>
          <a:xfrm>
            <a:off x="9448799" y="3352800"/>
            <a:ext cx="1397391" cy="584775"/>
          </a:xfrm>
          <a:prstGeom prst="rect">
            <a:avLst/>
          </a:prstGeom>
          <a:noFill/>
        </p:spPr>
        <p:txBody>
          <a:bodyPr wrap="square" rtlCol="0">
            <a:spAutoFit/>
          </a:bodyPr>
          <a:lstStyle/>
          <a:p>
            <a:pPr algn="r" rtl="1"/>
            <a:r>
              <a:rPr lang="ar-SA" sz="3200" dirty="0"/>
              <a:t>منزل </a:t>
            </a:r>
            <a:endParaRPr lang="en-US" sz="3200" dirty="0"/>
          </a:p>
        </p:txBody>
      </p:sp>
      <p:sp>
        <p:nvSpPr>
          <p:cNvPr id="13" name="TextBox 12"/>
          <p:cNvSpPr txBox="1"/>
          <p:nvPr/>
        </p:nvSpPr>
        <p:spPr>
          <a:xfrm>
            <a:off x="6738425" y="3352800"/>
            <a:ext cx="1800663" cy="584775"/>
          </a:xfrm>
          <a:prstGeom prst="rect">
            <a:avLst/>
          </a:prstGeom>
          <a:noFill/>
        </p:spPr>
        <p:txBody>
          <a:bodyPr wrap="square" rtlCol="0">
            <a:spAutoFit/>
          </a:bodyPr>
          <a:lstStyle/>
          <a:p>
            <a:pPr algn="r" rtl="1"/>
            <a:r>
              <a:rPr lang="ar-SA" sz="3200" b="1" dirty="0">
                <a:solidFill>
                  <a:srgbClr val="0070C0"/>
                </a:solidFill>
              </a:rPr>
              <a:t> بيت</a:t>
            </a:r>
            <a:endParaRPr lang="en-US" sz="3200" b="1" dirty="0">
              <a:solidFill>
                <a:srgbClr val="0070C0"/>
              </a:solidFill>
            </a:endParaRPr>
          </a:p>
        </p:txBody>
      </p:sp>
      <p:sp>
        <p:nvSpPr>
          <p:cNvPr id="14" name="TextBox 13"/>
          <p:cNvSpPr txBox="1"/>
          <p:nvPr/>
        </p:nvSpPr>
        <p:spPr>
          <a:xfrm>
            <a:off x="9678572" y="3962400"/>
            <a:ext cx="1125416" cy="584775"/>
          </a:xfrm>
          <a:prstGeom prst="rect">
            <a:avLst/>
          </a:prstGeom>
          <a:noFill/>
        </p:spPr>
        <p:txBody>
          <a:bodyPr wrap="square" rtlCol="0">
            <a:spAutoFit/>
          </a:bodyPr>
          <a:lstStyle/>
          <a:p>
            <a:pPr algn="r" rtl="1"/>
            <a:r>
              <a:rPr lang="ar-SA" sz="3200" dirty="0"/>
              <a:t>تسكن  </a:t>
            </a:r>
            <a:endParaRPr lang="en-US" sz="3200" dirty="0"/>
          </a:p>
        </p:txBody>
      </p:sp>
      <p:sp>
        <p:nvSpPr>
          <p:cNvPr id="15" name="TextBox 14"/>
          <p:cNvSpPr txBox="1"/>
          <p:nvPr/>
        </p:nvSpPr>
        <p:spPr>
          <a:xfrm>
            <a:off x="7244862" y="3962400"/>
            <a:ext cx="1289538" cy="584775"/>
          </a:xfrm>
          <a:prstGeom prst="rect">
            <a:avLst/>
          </a:prstGeom>
          <a:noFill/>
        </p:spPr>
        <p:txBody>
          <a:bodyPr wrap="square" rtlCol="0">
            <a:spAutoFit/>
          </a:bodyPr>
          <a:lstStyle/>
          <a:p>
            <a:pPr algn="r" rtl="1"/>
            <a:r>
              <a:rPr lang="ar-SA" sz="3200" b="1" dirty="0">
                <a:solidFill>
                  <a:srgbClr val="0070C0"/>
                </a:solidFill>
              </a:rPr>
              <a:t> تعيش </a:t>
            </a:r>
            <a:endParaRPr lang="en-US" sz="3200" b="1" dirty="0">
              <a:solidFill>
                <a:srgbClr val="0070C0"/>
              </a:solidFill>
            </a:endParaRPr>
          </a:p>
        </p:txBody>
      </p:sp>
      <p:sp>
        <p:nvSpPr>
          <p:cNvPr id="16" name="TextBox 15"/>
          <p:cNvSpPr txBox="1"/>
          <p:nvPr/>
        </p:nvSpPr>
        <p:spPr>
          <a:xfrm>
            <a:off x="9347200" y="4572000"/>
            <a:ext cx="1541194" cy="646331"/>
          </a:xfrm>
          <a:prstGeom prst="rect">
            <a:avLst/>
          </a:prstGeom>
          <a:noFill/>
        </p:spPr>
        <p:txBody>
          <a:bodyPr wrap="square" rtlCol="0">
            <a:spAutoFit/>
          </a:bodyPr>
          <a:lstStyle/>
          <a:p>
            <a:pPr algn="r" rtl="1"/>
            <a:r>
              <a:rPr lang="ar-SA" sz="3600" dirty="0"/>
              <a:t>مدرس </a:t>
            </a:r>
            <a:endParaRPr lang="en-US" sz="3600" dirty="0"/>
          </a:p>
        </p:txBody>
      </p:sp>
      <p:sp>
        <p:nvSpPr>
          <p:cNvPr id="17" name="TextBox 16"/>
          <p:cNvSpPr txBox="1"/>
          <p:nvPr/>
        </p:nvSpPr>
        <p:spPr>
          <a:xfrm>
            <a:off x="7213600" y="4572000"/>
            <a:ext cx="1297354" cy="584775"/>
          </a:xfrm>
          <a:prstGeom prst="rect">
            <a:avLst/>
          </a:prstGeom>
          <a:noFill/>
        </p:spPr>
        <p:txBody>
          <a:bodyPr wrap="square" rtlCol="0">
            <a:spAutoFit/>
          </a:bodyPr>
          <a:lstStyle/>
          <a:p>
            <a:pPr algn="r" rtl="1"/>
            <a:r>
              <a:rPr lang="ar-SA" sz="3200" b="1" dirty="0">
                <a:solidFill>
                  <a:srgbClr val="0070C0"/>
                </a:solidFill>
              </a:rPr>
              <a:t>معلم </a:t>
            </a:r>
            <a:endParaRPr lang="en-US" sz="3200" b="1" dirty="0">
              <a:solidFill>
                <a:srgbClr val="0070C0"/>
              </a:solidFill>
            </a:endParaRPr>
          </a:p>
        </p:txBody>
      </p:sp>
      <p:sp>
        <p:nvSpPr>
          <p:cNvPr id="18" name="TextBox 17"/>
          <p:cNvSpPr txBox="1"/>
          <p:nvPr/>
        </p:nvSpPr>
        <p:spPr>
          <a:xfrm>
            <a:off x="9448800" y="5181600"/>
            <a:ext cx="1425526" cy="584775"/>
          </a:xfrm>
          <a:prstGeom prst="rect">
            <a:avLst/>
          </a:prstGeom>
          <a:noFill/>
        </p:spPr>
        <p:txBody>
          <a:bodyPr wrap="square" rtlCol="0">
            <a:spAutoFit/>
          </a:bodyPr>
          <a:lstStyle/>
          <a:p>
            <a:pPr algn="r" rtl="1"/>
            <a:r>
              <a:rPr lang="ar-SA" sz="3200" dirty="0"/>
              <a:t>تنظف </a:t>
            </a:r>
            <a:endParaRPr lang="en-US" sz="3200" dirty="0"/>
          </a:p>
        </p:txBody>
      </p:sp>
      <p:sp>
        <p:nvSpPr>
          <p:cNvPr id="19" name="TextBox 18"/>
          <p:cNvSpPr txBox="1"/>
          <p:nvPr/>
        </p:nvSpPr>
        <p:spPr>
          <a:xfrm>
            <a:off x="6738425" y="5181600"/>
            <a:ext cx="1772529" cy="584775"/>
          </a:xfrm>
          <a:prstGeom prst="rect">
            <a:avLst/>
          </a:prstGeom>
          <a:noFill/>
        </p:spPr>
        <p:txBody>
          <a:bodyPr wrap="square" rtlCol="0">
            <a:spAutoFit/>
          </a:bodyPr>
          <a:lstStyle/>
          <a:p>
            <a:pPr algn="r" rtl="1"/>
            <a:r>
              <a:rPr lang="ar-SA" sz="3200" b="1" dirty="0">
                <a:solidFill>
                  <a:srgbClr val="0070C0"/>
                </a:solidFill>
              </a:rPr>
              <a:t>تطهر </a:t>
            </a:r>
            <a:endParaRPr lang="en-US" sz="3200" b="1" dirty="0">
              <a:solidFill>
                <a:srgbClr val="0070C0"/>
              </a:solidFill>
            </a:endParaRPr>
          </a:p>
        </p:txBody>
      </p:sp>
      <p:sp>
        <p:nvSpPr>
          <p:cNvPr id="20" name="TextBox 19"/>
          <p:cNvSpPr txBox="1"/>
          <p:nvPr/>
        </p:nvSpPr>
        <p:spPr>
          <a:xfrm>
            <a:off x="9245600" y="5791200"/>
            <a:ext cx="1642794" cy="584775"/>
          </a:xfrm>
          <a:prstGeom prst="rect">
            <a:avLst/>
          </a:prstGeom>
          <a:noFill/>
        </p:spPr>
        <p:txBody>
          <a:bodyPr wrap="square" rtlCol="0">
            <a:spAutoFit/>
          </a:bodyPr>
          <a:lstStyle/>
          <a:p>
            <a:pPr algn="r" rtl="1"/>
            <a:r>
              <a:rPr lang="ar-SA" sz="3200" dirty="0"/>
              <a:t>ذ</a:t>
            </a:r>
            <a:r>
              <a:rPr lang="en-US" sz="3200" dirty="0"/>
              <a:t> </a:t>
            </a:r>
            <a:r>
              <a:rPr lang="ar-SA" sz="3200" dirty="0"/>
              <a:t>كية</a:t>
            </a:r>
            <a:endParaRPr lang="en-US" sz="3200" dirty="0"/>
          </a:p>
        </p:txBody>
      </p:sp>
      <p:sp>
        <p:nvSpPr>
          <p:cNvPr id="21" name="TextBox 20"/>
          <p:cNvSpPr txBox="1"/>
          <p:nvPr/>
        </p:nvSpPr>
        <p:spPr>
          <a:xfrm>
            <a:off x="7010400" y="5791200"/>
            <a:ext cx="1613095" cy="584775"/>
          </a:xfrm>
          <a:prstGeom prst="rect">
            <a:avLst/>
          </a:prstGeom>
          <a:noFill/>
        </p:spPr>
        <p:txBody>
          <a:bodyPr wrap="square" rtlCol="0">
            <a:spAutoFit/>
          </a:bodyPr>
          <a:lstStyle/>
          <a:p>
            <a:pPr algn="r" rtl="1"/>
            <a:r>
              <a:rPr lang="en-US" sz="3200" b="1" dirty="0">
                <a:solidFill>
                  <a:srgbClr val="0070C0"/>
                </a:solidFill>
              </a:rPr>
              <a:t> </a:t>
            </a:r>
            <a:r>
              <a:rPr lang="ar-SA" sz="3200" b="1" dirty="0">
                <a:solidFill>
                  <a:srgbClr val="0070C0"/>
                </a:solidFill>
              </a:rPr>
              <a:t>ذهينة </a:t>
            </a:r>
            <a:endParaRPr lang="en-US" sz="3200" b="1" dirty="0">
              <a:solidFill>
                <a:srgbClr val="0070C0"/>
              </a:solidFill>
            </a:endParaRPr>
          </a:p>
        </p:txBody>
      </p:sp>
      <p:sp>
        <p:nvSpPr>
          <p:cNvPr id="22" name="TextBox 21"/>
          <p:cNvSpPr txBox="1"/>
          <p:nvPr/>
        </p:nvSpPr>
        <p:spPr>
          <a:xfrm>
            <a:off x="9425355" y="2715064"/>
            <a:ext cx="1463040" cy="584775"/>
          </a:xfrm>
          <a:prstGeom prst="rect">
            <a:avLst/>
          </a:prstGeom>
          <a:noFill/>
        </p:spPr>
        <p:txBody>
          <a:bodyPr wrap="square" rtlCol="0">
            <a:spAutoFit/>
          </a:bodyPr>
          <a:lstStyle/>
          <a:p>
            <a:pPr algn="r" rtl="1"/>
            <a:r>
              <a:rPr lang="ar-SA" sz="3200" b="1" dirty="0"/>
              <a:t>االكلمة</a:t>
            </a:r>
            <a:endParaRPr lang="en-US" sz="3200" b="1" dirty="0"/>
          </a:p>
        </p:txBody>
      </p:sp>
      <p:sp>
        <p:nvSpPr>
          <p:cNvPr id="23" name="TextBox 22"/>
          <p:cNvSpPr txBox="1"/>
          <p:nvPr/>
        </p:nvSpPr>
        <p:spPr>
          <a:xfrm>
            <a:off x="7061982" y="2729132"/>
            <a:ext cx="1353624" cy="584775"/>
          </a:xfrm>
          <a:prstGeom prst="rect">
            <a:avLst/>
          </a:prstGeom>
          <a:noFill/>
        </p:spPr>
        <p:txBody>
          <a:bodyPr wrap="square" rtlCol="0">
            <a:spAutoFit/>
          </a:bodyPr>
          <a:lstStyle/>
          <a:p>
            <a:pPr algn="r" rtl="1"/>
            <a:r>
              <a:rPr lang="ar-SA" sz="3200" b="1" dirty="0"/>
              <a:t>مرادفها</a:t>
            </a:r>
            <a:endParaRPr lang="en-US" sz="3200" b="1" dirty="0"/>
          </a:p>
        </p:txBody>
      </p:sp>
      <p:sp>
        <p:nvSpPr>
          <p:cNvPr id="24" name="TextBox 23"/>
          <p:cNvSpPr txBox="1"/>
          <p:nvPr/>
        </p:nvSpPr>
        <p:spPr>
          <a:xfrm>
            <a:off x="3657600" y="2729132"/>
            <a:ext cx="1422400" cy="584775"/>
          </a:xfrm>
          <a:prstGeom prst="rect">
            <a:avLst/>
          </a:prstGeom>
          <a:noFill/>
        </p:spPr>
        <p:txBody>
          <a:bodyPr wrap="square" rtlCol="0">
            <a:spAutoFit/>
          </a:bodyPr>
          <a:lstStyle/>
          <a:p>
            <a:pPr algn="r" rtl="1"/>
            <a:r>
              <a:rPr lang="ar-SA" sz="3200" b="1" dirty="0"/>
              <a:t>الكلمة</a:t>
            </a:r>
            <a:endParaRPr lang="en-US" sz="3200" b="1" dirty="0"/>
          </a:p>
        </p:txBody>
      </p:sp>
      <p:sp>
        <p:nvSpPr>
          <p:cNvPr id="25" name="TextBox 24"/>
          <p:cNvSpPr txBox="1"/>
          <p:nvPr/>
        </p:nvSpPr>
        <p:spPr>
          <a:xfrm>
            <a:off x="900332" y="2729132"/>
            <a:ext cx="1842868" cy="584775"/>
          </a:xfrm>
          <a:prstGeom prst="rect">
            <a:avLst/>
          </a:prstGeom>
          <a:noFill/>
        </p:spPr>
        <p:txBody>
          <a:bodyPr wrap="square" rtlCol="0">
            <a:spAutoFit/>
          </a:bodyPr>
          <a:lstStyle/>
          <a:p>
            <a:pPr algn="r" rtl="1"/>
            <a:r>
              <a:rPr lang="ar-SA" sz="3200" b="1" dirty="0"/>
              <a:t>المتضادتها</a:t>
            </a:r>
            <a:endParaRPr lang="en-US" sz="3200" b="1" dirty="0"/>
          </a:p>
        </p:txBody>
      </p:sp>
      <p:sp>
        <p:nvSpPr>
          <p:cNvPr id="26" name="TextBox 25"/>
          <p:cNvSpPr txBox="1"/>
          <p:nvPr/>
        </p:nvSpPr>
        <p:spPr>
          <a:xfrm>
            <a:off x="3759199" y="3429000"/>
            <a:ext cx="1277035" cy="584775"/>
          </a:xfrm>
          <a:prstGeom prst="rect">
            <a:avLst/>
          </a:prstGeom>
          <a:noFill/>
        </p:spPr>
        <p:txBody>
          <a:bodyPr wrap="square" rtlCol="0">
            <a:spAutoFit/>
          </a:bodyPr>
          <a:lstStyle/>
          <a:p>
            <a:pPr algn="r" rtl="1"/>
            <a:r>
              <a:rPr lang="ar-SA" sz="3200" dirty="0"/>
              <a:t>زوج</a:t>
            </a:r>
            <a:endParaRPr lang="en-US" sz="3200" dirty="0"/>
          </a:p>
        </p:txBody>
      </p:sp>
      <p:sp>
        <p:nvSpPr>
          <p:cNvPr id="27" name="TextBox 26"/>
          <p:cNvSpPr txBox="1"/>
          <p:nvPr/>
        </p:nvSpPr>
        <p:spPr>
          <a:xfrm>
            <a:off x="1219200" y="3429000"/>
            <a:ext cx="1312985" cy="584775"/>
          </a:xfrm>
          <a:prstGeom prst="rect">
            <a:avLst/>
          </a:prstGeom>
          <a:noFill/>
        </p:spPr>
        <p:txBody>
          <a:bodyPr wrap="square" rtlCol="0">
            <a:spAutoFit/>
          </a:bodyPr>
          <a:lstStyle/>
          <a:p>
            <a:pPr algn="r" rtl="1"/>
            <a:r>
              <a:rPr lang="ar-SA" sz="3200" b="1" dirty="0">
                <a:solidFill>
                  <a:srgbClr val="0070C0"/>
                </a:solidFill>
              </a:rPr>
              <a:t>زوجة   </a:t>
            </a:r>
            <a:endParaRPr lang="en-US" sz="3200" b="1" dirty="0">
              <a:solidFill>
                <a:srgbClr val="0070C0"/>
              </a:solidFill>
            </a:endParaRPr>
          </a:p>
        </p:txBody>
      </p:sp>
      <p:sp>
        <p:nvSpPr>
          <p:cNvPr id="28" name="TextBox 27"/>
          <p:cNvSpPr txBox="1"/>
          <p:nvPr/>
        </p:nvSpPr>
        <p:spPr>
          <a:xfrm>
            <a:off x="3657600" y="4038600"/>
            <a:ext cx="1378634" cy="584775"/>
          </a:xfrm>
          <a:prstGeom prst="rect">
            <a:avLst/>
          </a:prstGeom>
          <a:noFill/>
        </p:spPr>
        <p:txBody>
          <a:bodyPr wrap="square" rtlCol="0">
            <a:spAutoFit/>
          </a:bodyPr>
          <a:lstStyle/>
          <a:p>
            <a:pPr algn="r" rtl="1"/>
            <a:r>
              <a:rPr lang="ar-SA" sz="3200" dirty="0"/>
              <a:t>مدينة</a:t>
            </a:r>
            <a:endParaRPr lang="en-US" sz="3200" dirty="0"/>
          </a:p>
        </p:txBody>
      </p:sp>
      <p:sp>
        <p:nvSpPr>
          <p:cNvPr id="29" name="TextBox 28"/>
          <p:cNvSpPr txBox="1"/>
          <p:nvPr/>
        </p:nvSpPr>
        <p:spPr>
          <a:xfrm>
            <a:off x="1139484" y="4038600"/>
            <a:ext cx="1294228" cy="584775"/>
          </a:xfrm>
          <a:prstGeom prst="rect">
            <a:avLst/>
          </a:prstGeom>
          <a:noFill/>
        </p:spPr>
        <p:txBody>
          <a:bodyPr wrap="square" rtlCol="0">
            <a:spAutoFit/>
          </a:bodyPr>
          <a:lstStyle/>
          <a:p>
            <a:pPr algn="r" rtl="1"/>
            <a:r>
              <a:rPr lang="ar-SA" sz="3200" b="1" dirty="0">
                <a:solidFill>
                  <a:srgbClr val="0070C0"/>
                </a:solidFill>
              </a:rPr>
              <a:t>قرية  </a:t>
            </a:r>
            <a:endParaRPr lang="en-US" sz="3200" b="1" dirty="0">
              <a:solidFill>
                <a:srgbClr val="0070C0"/>
              </a:solidFill>
            </a:endParaRPr>
          </a:p>
        </p:txBody>
      </p:sp>
      <p:sp>
        <p:nvSpPr>
          <p:cNvPr id="30" name="TextBox 29"/>
          <p:cNvSpPr txBox="1"/>
          <p:nvPr/>
        </p:nvSpPr>
        <p:spPr>
          <a:xfrm>
            <a:off x="3657601" y="4600135"/>
            <a:ext cx="1350498" cy="584775"/>
          </a:xfrm>
          <a:prstGeom prst="rect">
            <a:avLst/>
          </a:prstGeom>
          <a:noFill/>
        </p:spPr>
        <p:txBody>
          <a:bodyPr wrap="square" rtlCol="0">
            <a:spAutoFit/>
          </a:bodyPr>
          <a:lstStyle/>
          <a:p>
            <a:pPr algn="r" rtl="1"/>
            <a:r>
              <a:rPr lang="ar-SA" sz="3200" dirty="0"/>
              <a:t>بنت</a:t>
            </a:r>
            <a:endParaRPr lang="en-US" sz="3200" dirty="0"/>
          </a:p>
        </p:txBody>
      </p:sp>
      <p:sp>
        <p:nvSpPr>
          <p:cNvPr id="31" name="TextBox 30"/>
          <p:cNvSpPr txBox="1"/>
          <p:nvPr/>
        </p:nvSpPr>
        <p:spPr>
          <a:xfrm>
            <a:off x="1219200" y="4614203"/>
            <a:ext cx="1298917" cy="584775"/>
          </a:xfrm>
          <a:prstGeom prst="rect">
            <a:avLst/>
          </a:prstGeom>
          <a:noFill/>
        </p:spPr>
        <p:txBody>
          <a:bodyPr wrap="square" rtlCol="0">
            <a:spAutoFit/>
          </a:bodyPr>
          <a:lstStyle/>
          <a:p>
            <a:pPr algn="r" rtl="1"/>
            <a:r>
              <a:rPr lang="ar-SA" sz="3200" b="1" dirty="0">
                <a:solidFill>
                  <a:srgbClr val="0070C0"/>
                </a:solidFill>
              </a:rPr>
              <a:t>ابن</a:t>
            </a:r>
            <a:endParaRPr lang="en-US" sz="3200" b="1" dirty="0">
              <a:solidFill>
                <a:srgbClr val="0070C0"/>
              </a:solidFill>
            </a:endParaRPr>
          </a:p>
        </p:txBody>
      </p:sp>
      <p:sp>
        <p:nvSpPr>
          <p:cNvPr id="32" name="TextBox 31"/>
          <p:cNvSpPr txBox="1"/>
          <p:nvPr/>
        </p:nvSpPr>
        <p:spPr>
          <a:xfrm>
            <a:off x="3967088" y="5257800"/>
            <a:ext cx="1112911" cy="584775"/>
          </a:xfrm>
          <a:prstGeom prst="rect">
            <a:avLst/>
          </a:prstGeom>
          <a:noFill/>
        </p:spPr>
        <p:txBody>
          <a:bodyPr wrap="square" rtlCol="0">
            <a:spAutoFit/>
          </a:bodyPr>
          <a:lstStyle/>
          <a:p>
            <a:pPr algn="r" rtl="1"/>
            <a:r>
              <a:rPr lang="ar-SA" sz="3200" dirty="0"/>
              <a:t>مدرس</a:t>
            </a:r>
            <a:endParaRPr lang="en-US" sz="3200" dirty="0"/>
          </a:p>
        </p:txBody>
      </p:sp>
      <p:sp>
        <p:nvSpPr>
          <p:cNvPr id="33" name="TextBox 32"/>
          <p:cNvSpPr txBox="1"/>
          <p:nvPr/>
        </p:nvSpPr>
        <p:spPr>
          <a:xfrm>
            <a:off x="998806" y="5243733"/>
            <a:ext cx="1533379" cy="584775"/>
          </a:xfrm>
          <a:prstGeom prst="rect">
            <a:avLst/>
          </a:prstGeom>
          <a:noFill/>
        </p:spPr>
        <p:txBody>
          <a:bodyPr wrap="square" rtlCol="0">
            <a:spAutoFit/>
          </a:bodyPr>
          <a:lstStyle/>
          <a:p>
            <a:pPr algn="r" rtl="1"/>
            <a:r>
              <a:rPr lang="ar-SA" sz="3200" b="1" dirty="0">
                <a:solidFill>
                  <a:srgbClr val="0070C0"/>
                </a:solidFill>
              </a:rPr>
              <a:t>مدرسة</a:t>
            </a:r>
            <a:endParaRPr lang="en-US" sz="3200" b="1" dirty="0">
              <a:solidFill>
                <a:srgbClr val="0070C0"/>
              </a:solidFill>
            </a:endParaRPr>
          </a:p>
        </p:txBody>
      </p:sp>
      <p:sp>
        <p:nvSpPr>
          <p:cNvPr id="34" name="TextBox 33"/>
          <p:cNvSpPr txBox="1"/>
          <p:nvPr/>
        </p:nvSpPr>
        <p:spPr>
          <a:xfrm>
            <a:off x="3773268" y="5811129"/>
            <a:ext cx="1248898" cy="584775"/>
          </a:xfrm>
          <a:prstGeom prst="rect">
            <a:avLst/>
          </a:prstGeom>
          <a:noFill/>
        </p:spPr>
        <p:txBody>
          <a:bodyPr wrap="square" rtlCol="0">
            <a:spAutoFit/>
          </a:bodyPr>
          <a:lstStyle/>
          <a:p>
            <a:pPr algn="r" rtl="1"/>
            <a:r>
              <a:rPr lang="ar-SA" sz="3200" dirty="0"/>
              <a:t>أم</a:t>
            </a:r>
            <a:endParaRPr lang="en-US" sz="3200" dirty="0"/>
          </a:p>
        </p:txBody>
      </p:sp>
      <p:sp>
        <p:nvSpPr>
          <p:cNvPr id="35" name="TextBox 34"/>
          <p:cNvSpPr txBox="1"/>
          <p:nvPr/>
        </p:nvSpPr>
        <p:spPr>
          <a:xfrm>
            <a:off x="1219200" y="5795889"/>
            <a:ext cx="1284849" cy="584775"/>
          </a:xfrm>
          <a:prstGeom prst="rect">
            <a:avLst/>
          </a:prstGeom>
          <a:noFill/>
        </p:spPr>
        <p:txBody>
          <a:bodyPr wrap="square" rtlCol="0">
            <a:spAutoFit/>
          </a:bodyPr>
          <a:lstStyle/>
          <a:p>
            <a:pPr algn="r" rtl="1"/>
            <a:r>
              <a:rPr lang="ar-SA" sz="3200" b="1" dirty="0">
                <a:solidFill>
                  <a:srgbClr val="0070C0"/>
                </a:solidFill>
              </a:rPr>
              <a:t> اب  </a:t>
            </a:r>
            <a:endParaRPr lang="en-US" sz="3200" b="1" dirty="0">
              <a:solidFill>
                <a:srgbClr val="0070C0"/>
              </a:solidFill>
            </a:endParaRPr>
          </a:p>
        </p:txBody>
      </p:sp>
      <p:sp>
        <p:nvSpPr>
          <p:cNvPr id="36" name="Frame 35"/>
          <p:cNvSpPr/>
          <p:nvPr/>
        </p:nvSpPr>
        <p:spPr>
          <a:xfrm>
            <a:off x="1" y="0"/>
            <a:ext cx="12192000" cy="6857999"/>
          </a:xfrm>
          <a:prstGeom prst="frame">
            <a:avLst>
              <a:gd name="adj1" fmla="val 4167"/>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ppt_x"/>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 fill="hold"/>
                                        <p:tgtEl>
                                          <p:spTgt spid="21"/>
                                        </p:tgtEl>
                                        <p:attrNameLst>
                                          <p:attrName>ppt_x</p:attrName>
                                        </p:attrNameLst>
                                      </p:cBhvr>
                                      <p:tavLst>
                                        <p:tav tm="0">
                                          <p:val>
                                            <p:strVal val="#ppt_x"/>
                                          </p:val>
                                        </p:tav>
                                        <p:tav tm="100000">
                                          <p:val>
                                            <p:strVal val="#ppt_x"/>
                                          </p:val>
                                        </p:tav>
                                      </p:tavLst>
                                    </p:anim>
                                    <p:anim calcmode="lin" valueType="num">
                                      <p:cBhvr additive="base">
                                        <p:cTn id="9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7"/>
                                        </p:tgtEl>
                                        <p:attrNameLst>
                                          <p:attrName>style.visibility</p:attrName>
                                        </p:attrNameLst>
                                      </p:cBhvr>
                                      <p:to>
                                        <p:strVal val="visible"/>
                                      </p:to>
                                    </p:set>
                                    <p:anim calcmode="lin" valueType="num">
                                      <p:cBhvr additive="base">
                                        <p:cTn id="97" dur="500" fill="hold"/>
                                        <p:tgtEl>
                                          <p:spTgt spid="7"/>
                                        </p:tgtEl>
                                        <p:attrNameLst>
                                          <p:attrName>ppt_x</p:attrName>
                                        </p:attrNameLst>
                                      </p:cBhvr>
                                      <p:tavLst>
                                        <p:tav tm="0">
                                          <p:val>
                                            <p:strVal val="#ppt_x"/>
                                          </p:val>
                                        </p:tav>
                                        <p:tav tm="100000">
                                          <p:val>
                                            <p:strVal val="#ppt_x"/>
                                          </p:val>
                                        </p:tav>
                                      </p:tavLst>
                                    </p:anim>
                                    <p:anim calcmode="lin" valueType="num">
                                      <p:cBhvr additive="base">
                                        <p:cTn id="9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0"/>
                                        </p:tgtEl>
                                        <p:attrNameLst>
                                          <p:attrName>style.visibility</p:attrName>
                                        </p:attrNameLst>
                                      </p:cBhvr>
                                      <p:to>
                                        <p:strVal val="visible"/>
                                      </p:to>
                                    </p:set>
                                    <p:anim calcmode="lin" valueType="num">
                                      <p:cBhvr additive="base">
                                        <p:cTn id="103" dur="500" fill="hold"/>
                                        <p:tgtEl>
                                          <p:spTgt spid="10"/>
                                        </p:tgtEl>
                                        <p:attrNameLst>
                                          <p:attrName>ppt_x</p:attrName>
                                        </p:attrNameLst>
                                      </p:cBhvr>
                                      <p:tavLst>
                                        <p:tav tm="0">
                                          <p:val>
                                            <p:strVal val="#ppt_x"/>
                                          </p:val>
                                        </p:tav>
                                        <p:tav tm="100000">
                                          <p:val>
                                            <p:strVal val="#ppt_x"/>
                                          </p:val>
                                        </p:tav>
                                      </p:tavLst>
                                    </p:anim>
                                    <p:anim calcmode="lin" valueType="num">
                                      <p:cBhvr additive="base">
                                        <p:cTn id="10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500" fill="hold"/>
                                        <p:tgtEl>
                                          <p:spTgt spid="24"/>
                                        </p:tgtEl>
                                        <p:attrNameLst>
                                          <p:attrName>ppt_x</p:attrName>
                                        </p:attrNameLst>
                                      </p:cBhvr>
                                      <p:tavLst>
                                        <p:tav tm="0">
                                          <p:val>
                                            <p:strVal val="#ppt_x"/>
                                          </p:val>
                                        </p:tav>
                                        <p:tav tm="100000">
                                          <p:val>
                                            <p:strVal val="#ppt_x"/>
                                          </p:val>
                                        </p:tav>
                                      </p:tavLst>
                                    </p:anim>
                                    <p:anim calcmode="lin" valueType="num">
                                      <p:cBhvr additive="base">
                                        <p:cTn id="11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5"/>
                                        </p:tgtEl>
                                        <p:attrNameLst>
                                          <p:attrName>style.visibility</p:attrName>
                                        </p:attrNameLst>
                                      </p:cBhvr>
                                      <p:to>
                                        <p:strVal val="visible"/>
                                      </p:to>
                                    </p:set>
                                    <p:anim calcmode="lin" valueType="num">
                                      <p:cBhvr additive="base">
                                        <p:cTn id="115" dur="500" fill="hold"/>
                                        <p:tgtEl>
                                          <p:spTgt spid="25"/>
                                        </p:tgtEl>
                                        <p:attrNameLst>
                                          <p:attrName>ppt_x</p:attrName>
                                        </p:attrNameLst>
                                      </p:cBhvr>
                                      <p:tavLst>
                                        <p:tav tm="0">
                                          <p:val>
                                            <p:strVal val="#ppt_x"/>
                                          </p:val>
                                        </p:tav>
                                        <p:tav tm="100000">
                                          <p:val>
                                            <p:strVal val="#ppt_x"/>
                                          </p:val>
                                        </p:tav>
                                      </p:tavLst>
                                    </p:anim>
                                    <p:anim calcmode="lin" valueType="num">
                                      <p:cBhvr additive="base">
                                        <p:cTn id="1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6"/>
                                        </p:tgtEl>
                                        <p:attrNameLst>
                                          <p:attrName>style.visibility</p:attrName>
                                        </p:attrNameLst>
                                      </p:cBhvr>
                                      <p:to>
                                        <p:strVal val="visible"/>
                                      </p:to>
                                    </p:set>
                                    <p:anim calcmode="lin" valueType="num">
                                      <p:cBhvr additive="base">
                                        <p:cTn id="121" dur="500" fill="hold"/>
                                        <p:tgtEl>
                                          <p:spTgt spid="26"/>
                                        </p:tgtEl>
                                        <p:attrNameLst>
                                          <p:attrName>ppt_x</p:attrName>
                                        </p:attrNameLst>
                                      </p:cBhvr>
                                      <p:tavLst>
                                        <p:tav tm="0">
                                          <p:val>
                                            <p:strVal val="#ppt_x"/>
                                          </p:val>
                                        </p:tav>
                                        <p:tav tm="100000">
                                          <p:val>
                                            <p:strVal val="#ppt_x"/>
                                          </p:val>
                                        </p:tav>
                                      </p:tavLst>
                                    </p:anim>
                                    <p:anim calcmode="lin" valueType="num">
                                      <p:cBhvr additive="base">
                                        <p:cTn id="12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additive="base">
                                        <p:cTn id="127" dur="500" fill="hold"/>
                                        <p:tgtEl>
                                          <p:spTgt spid="27"/>
                                        </p:tgtEl>
                                        <p:attrNameLst>
                                          <p:attrName>ppt_x</p:attrName>
                                        </p:attrNameLst>
                                      </p:cBhvr>
                                      <p:tavLst>
                                        <p:tav tm="0">
                                          <p:val>
                                            <p:strVal val="#ppt_x"/>
                                          </p:val>
                                        </p:tav>
                                        <p:tav tm="100000">
                                          <p:val>
                                            <p:strVal val="#ppt_x"/>
                                          </p:val>
                                        </p:tav>
                                      </p:tavLst>
                                    </p:anim>
                                    <p:anim calcmode="lin" valueType="num">
                                      <p:cBhvr additive="base">
                                        <p:cTn id="12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28"/>
                                        </p:tgtEl>
                                        <p:attrNameLst>
                                          <p:attrName>style.visibility</p:attrName>
                                        </p:attrNameLst>
                                      </p:cBhvr>
                                      <p:to>
                                        <p:strVal val="visible"/>
                                      </p:to>
                                    </p:set>
                                    <p:anim calcmode="lin" valueType="num">
                                      <p:cBhvr additive="base">
                                        <p:cTn id="133" dur="500" fill="hold"/>
                                        <p:tgtEl>
                                          <p:spTgt spid="28"/>
                                        </p:tgtEl>
                                        <p:attrNameLst>
                                          <p:attrName>ppt_x</p:attrName>
                                        </p:attrNameLst>
                                      </p:cBhvr>
                                      <p:tavLst>
                                        <p:tav tm="0">
                                          <p:val>
                                            <p:strVal val="#ppt_x"/>
                                          </p:val>
                                        </p:tav>
                                        <p:tav tm="100000">
                                          <p:val>
                                            <p:strVal val="#ppt_x"/>
                                          </p:val>
                                        </p:tav>
                                      </p:tavLst>
                                    </p:anim>
                                    <p:anim calcmode="lin" valueType="num">
                                      <p:cBhvr additive="base">
                                        <p:cTn id="13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29"/>
                                        </p:tgtEl>
                                        <p:attrNameLst>
                                          <p:attrName>style.visibility</p:attrName>
                                        </p:attrNameLst>
                                      </p:cBhvr>
                                      <p:to>
                                        <p:strVal val="visible"/>
                                      </p:to>
                                    </p:set>
                                    <p:anim calcmode="lin" valueType="num">
                                      <p:cBhvr additive="base">
                                        <p:cTn id="139" dur="500" fill="hold"/>
                                        <p:tgtEl>
                                          <p:spTgt spid="29"/>
                                        </p:tgtEl>
                                        <p:attrNameLst>
                                          <p:attrName>ppt_x</p:attrName>
                                        </p:attrNameLst>
                                      </p:cBhvr>
                                      <p:tavLst>
                                        <p:tav tm="0">
                                          <p:val>
                                            <p:strVal val="#ppt_x"/>
                                          </p:val>
                                        </p:tav>
                                        <p:tav tm="100000">
                                          <p:val>
                                            <p:strVal val="#ppt_x"/>
                                          </p:val>
                                        </p:tav>
                                      </p:tavLst>
                                    </p:anim>
                                    <p:anim calcmode="lin" valueType="num">
                                      <p:cBhvr additive="base">
                                        <p:cTn id="14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30"/>
                                        </p:tgtEl>
                                        <p:attrNameLst>
                                          <p:attrName>style.visibility</p:attrName>
                                        </p:attrNameLst>
                                      </p:cBhvr>
                                      <p:to>
                                        <p:strVal val="visible"/>
                                      </p:to>
                                    </p:set>
                                    <p:anim calcmode="lin" valueType="num">
                                      <p:cBhvr additive="base">
                                        <p:cTn id="145" dur="500" fill="hold"/>
                                        <p:tgtEl>
                                          <p:spTgt spid="30"/>
                                        </p:tgtEl>
                                        <p:attrNameLst>
                                          <p:attrName>ppt_x</p:attrName>
                                        </p:attrNameLst>
                                      </p:cBhvr>
                                      <p:tavLst>
                                        <p:tav tm="0">
                                          <p:val>
                                            <p:strVal val="#ppt_x"/>
                                          </p:val>
                                        </p:tav>
                                        <p:tav tm="100000">
                                          <p:val>
                                            <p:strVal val="#ppt_x"/>
                                          </p:val>
                                        </p:tav>
                                      </p:tavLst>
                                    </p:anim>
                                    <p:anim calcmode="lin" valueType="num">
                                      <p:cBhvr additive="base">
                                        <p:cTn id="14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31"/>
                                        </p:tgtEl>
                                        <p:attrNameLst>
                                          <p:attrName>style.visibility</p:attrName>
                                        </p:attrNameLst>
                                      </p:cBhvr>
                                      <p:to>
                                        <p:strVal val="visible"/>
                                      </p:to>
                                    </p:set>
                                    <p:anim calcmode="lin" valueType="num">
                                      <p:cBhvr additive="base">
                                        <p:cTn id="151" dur="500" fill="hold"/>
                                        <p:tgtEl>
                                          <p:spTgt spid="31"/>
                                        </p:tgtEl>
                                        <p:attrNameLst>
                                          <p:attrName>ppt_x</p:attrName>
                                        </p:attrNameLst>
                                      </p:cBhvr>
                                      <p:tavLst>
                                        <p:tav tm="0">
                                          <p:val>
                                            <p:strVal val="#ppt_x"/>
                                          </p:val>
                                        </p:tav>
                                        <p:tav tm="100000">
                                          <p:val>
                                            <p:strVal val="#ppt_x"/>
                                          </p:val>
                                        </p:tav>
                                      </p:tavLst>
                                    </p:anim>
                                    <p:anim calcmode="lin" valueType="num">
                                      <p:cBhvr additive="base">
                                        <p:cTn id="15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32"/>
                                        </p:tgtEl>
                                        <p:attrNameLst>
                                          <p:attrName>style.visibility</p:attrName>
                                        </p:attrNameLst>
                                      </p:cBhvr>
                                      <p:to>
                                        <p:strVal val="visible"/>
                                      </p:to>
                                    </p:set>
                                    <p:anim calcmode="lin" valueType="num">
                                      <p:cBhvr additive="base">
                                        <p:cTn id="157" dur="500" fill="hold"/>
                                        <p:tgtEl>
                                          <p:spTgt spid="32"/>
                                        </p:tgtEl>
                                        <p:attrNameLst>
                                          <p:attrName>ppt_x</p:attrName>
                                        </p:attrNameLst>
                                      </p:cBhvr>
                                      <p:tavLst>
                                        <p:tav tm="0">
                                          <p:val>
                                            <p:strVal val="#ppt_x"/>
                                          </p:val>
                                        </p:tav>
                                        <p:tav tm="100000">
                                          <p:val>
                                            <p:strVal val="#ppt_x"/>
                                          </p:val>
                                        </p:tav>
                                      </p:tavLst>
                                    </p:anim>
                                    <p:anim calcmode="lin" valueType="num">
                                      <p:cBhvr additive="base">
                                        <p:cTn id="15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33"/>
                                        </p:tgtEl>
                                        <p:attrNameLst>
                                          <p:attrName>style.visibility</p:attrName>
                                        </p:attrNameLst>
                                      </p:cBhvr>
                                      <p:to>
                                        <p:strVal val="visible"/>
                                      </p:to>
                                    </p:set>
                                    <p:anim calcmode="lin" valueType="num">
                                      <p:cBhvr additive="base">
                                        <p:cTn id="163" dur="500" fill="hold"/>
                                        <p:tgtEl>
                                          <p:spTgt spid="33"/>
                                        </p:tgtEl>
                                        <p:attrNameLst>
                                          <p:attrName>ppt_x</p:attrName>
                                        </p:attrNameLst>
                                      </p:cBhvr>
                                      <p:tavLst>
                                        <p:tav tm="0">
                                          <p:val>
                                            <p:strVal val="#ppt_x"/>
                                          </p:val>
                                        </p:tav>
                                        <p:tav tm="100000">
                                          <p:val>
                                            <p:strVal val="#ppt_x"/>
                                          </p:val>
                                        </p:tav>
                                      </p:tavLst>
                                    </p:anim>
                                    <p:anim calcmode="lin" valueType="num">
                                      <p:cBhvr additive="base">
                                        <p:cTn id="16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34"/>
                                        </p:tgtEl>
                                        <p:attrNameLst>
                                          <p:attrName>style.visibility</p:attrName>
                                        </p:attrNameLst>
                                      </p:cBhvr>
                                      <p:to>
                                        <p:strVal val="visible"/>
                                      </p:to>
                                    </p:set>
                                    <p:anim calcmode="lin" valueType="num">
                                      <p:cBhvr additive="base">
                                        <p:cTn id="169" dur="500" fill="hold"/>
                                        <p:tgtEl>
                                          <p:spTgt spid="34"/>
                                        </p:tgtEl>
                                        <p:attrNameLst>
                                          <p:attrName>ppt_x</p:attrName>
                                        </p:attrNameLst>
                                      </p:cBhvr>
                                      <p:tavLst>
                                        <p:tav tm="0">
                                          <p:val>
                                            <p:strVal val="#ppt_x"/>
                                          </p:val>
                                        </p:tav>
                                        <p:tav tm="100000">
                                          <p:val>
                                            <p:strVal val="#ppt_x"/>
                                          </p:val>
                                        </p:tav>
                                      </p:tavLst>
                                    </p:anim>
                                    <p:anim calcmode="lin" valueType="num">
                                      <p:cBhvr additive="base">
                                        <p:cTn id="17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nodeType="clickEffect">
                                  <p:stCondLst>
                                    <p:cond delay="0"/>
                                  </p:stCondLst>
                                  <p:childTnLst>
                                    <p:set>
                                      <p:cBhvr>
                                        <p:cTn id="174" dur="1" fill="hold">
                                          <p:stCondLst>
                                            <p:cond delay="0"/>
                                          </p:stCondLst>
                                        </p:cTn>
                                        <p:tgtEl>
                                          <p:spTgt spid="35">
                                            <p:txEl>
                                              <p:pRg st="0" end="0"/>
                                            </p:txEl>
                                          </p:spTgt>
                                        </p:tgtEl>
                                        <p:attrNameLst>
                                          <p:attrName>style.visibility</p:attrName>
                                        </p:attrNameLst>
                                      </p:cBhvr>
                                      <p:to>
                                        <p:strVal val="visible"/>
                                      </p:to>
                                    </p:set>
                                    <p:anim calcmode="lin" valueType="num">
                                      <p:cBhvr additive="base">
                                        <p:cTn id="175"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76"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3200" y="152400"/>
            <a:ext cx="11785600" cy="655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Callout 4"/>
          <p:cNvSpPr/>
          <p:nvPr/>
        </p:nvSpPr>
        <p:spPr>
          <a:xfrm>
            <a:off x="3149600" y="152400"/>
            <a:ext cx="6096000" cy="1295400"/>
          </a:xfrm>
          <a:prstGeom prst="downArrowCallout">
            <a:avLst/>
          </a:prstGeom>
          <a:gradFill>
            <a:gsLst>
              <a:gs pos="6000">
                <a:srgbClr val="00B050"/>
              </a:gs>
              <a:gs pos="56000">
                <a:srgbClr val="FF0000"/>
              </a:gs>
            </a:gsLst>
            <a:lin ang="5400000" scaled="1"/>
          </a:gradFill>
        </p:spPr>
        <p:style>
          <a:lnRef idx="1">
            <a:schemeClr val="dk1"/>
          </a:lnRef>
          <a:fillRef idx="2">
            <a:schemeClr val="dk1"/>
          </a:fillRef>
          <a:effectRef idx="1">
            <a:schemeClr val="dk1"/>
          </a:effectRef>
          <a:fontRef idx="minor">
            <a:schemeClr val="dk1"/>
          </a:fontRef>
        </p:style>
        <p:txBody>
          <a:bodyPr anchor="ctr"/>
          <a:lstStyle/>
          <a:p>
            <a:pPr algn="ctr"/>
            <a:r>
              <a:rPr lang="ar-SA" sz="5400" b="1" dirty="0">
                <a:solidFill>
                  <a:schemeClr val="bg1"/>
                </a:solidFill>
              </a:rPr>
              <a:t>الأعمال</a:t>
            </a:r>
            <a:r>
              <a:rPr lang="bn-BD" sz="5400" b="1" dirty="0">
                <a:solidFill>
                  <a:schemeClr val="bg1"/>
                </a:solidFill>
              </a:rPr>
              <a:t> الاجتماعيّة</a:t>
            </a:r>
          </a:p>
        </p:txBody>
      </p:sp>
      <p:graphicFrame>
        <p:nvGraphicFramePr>
          <p:cNvPr id="8" name="Table 7"/>
          <p:cNvGraphicFramePr>
            <a:graphicFrameLocks noGrp="1"/>
          </p:cNvGraphicFramePr>
          <p:nvPr/>
        </p:nvGraphicFramePr>
        <p:xfrm>
          <a:off x="609599" y="1676399"/>
          <a:ext cx="5411373" cy="4499319"/>
        </p:xfrm>
        <a:graphic>
          <a:graphicData uri="http://schemas.openxmlformats.org/drawingml/2006/table">
            <a:tbl>
              <a:tblPr firstRow="1" bandRow="1">
                <a:tableStyleId>{5C22544A-7EE6-4342-B048-85BDC9FD1C3A}</a:tableStyleId>
              </a:tblPr>
              <a:tblGrid>
                <a:gridCol w="2919763">
                  <a:extLst>
                    <a:ext uri="{9D8B030D-6E8A-4147-A177-3AD203B41FA5}">
                      <a16:colId xmlns:a16="http://schemas.microsoft.com/office/drawing/2014/main" val="20000"/>
                    </a:ext>
                  </a:extLst>
                </a:gridCol>
                <a:gridCol w="2491610">
                  <a:extLst>
                    <a:ext uri="{9D8B030D-6E8A-4147-A177-3AD203B41FA5}">
                      <a16:colId xmlns:a16="http://schemas.microsoft.com/office/drawing/2014/main" val="20001"/>
                    </a:ext>
                  </a:extLst>
                </a:gridCol>
              </a:tblGrid>
              <a:tr h="860733">
                <a:tc gridSpan="2">
                  <a:txBody>
                    <a:bodyPr/>
                    <a:lstStyle/>
                    <a:p>
                      <a:endParaRPr lang="en-US" dirty="0"/>
                    </a:p>
                  </a:txBody>
                  <a:tcPr marL="121920" marR="121920"/>
                </a:tc>
                <a:tc hMerge="1">
                  <a:txBody>
                    <a:bodyPr/>
                    <a:lstStyle/>
                    <a:p>
                      <a:endParaRPr lang="en-US" dirty="0"/>
                    </a:p>
                  </a:txBody>
                  <a:tcPr/>
                </a:tc>
                <a:extLst>
                  <a:ext uri="{0D108BD9-81ED-4DB2-BD59-A6C34878D82A}">
                    <a16:rowId xmlns:a16="http://schemas.microsoft.com/office/drawing/2014/main" val="10000"/>
                  </a:ext>
                </a:extLst>
              </a:tr>
              <a:tr h="606431">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1"/>
                  </a:ext>
                </a:extLst>
              </a:tr>
              <a:tr h="606431">
                <a:tc>
                  <a:txBody>
                    <a:bodyPr/>
                    <a:lstStyle/>
                    <a:p>
                      <a:endParaRPr lang="en-US" dirty="0"/>
                    </a:p>
                  </a:txBody>
                  <a:tcPr marL="121920" marR="121920"/>
                </a:tc>
                <a:tc>
                  <a:txBody>
                    <a:bodyPr/>
                    <a:lstStyle/>
                    <a:p>
                      <a:endParaRPr lang="en-US" b="1" dirty="0"/>
                    </a:p>
                  </a:txBody>
                  <a:tcPr marL="121920" marR="121920"/>
                </a:tc>
                <a:extLst>
                  <a:ext uri="{0D108BD9-81ED-4DB2-BD59-A6C34878D82A}">
                    <a16:rowId xmlns:a16="http://schemas.microsoft.com/office/drawing/2014/main" val="10002"/>
                  </a:ext>
                </a:extLst>
              </a:tr>
              <a:tr h="606431">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3"/>
                  </a:ext>
                </a:extLst>
              </a:tr>
              <a:tr h="606431">
                <a:tc>
                  <a:txBody>
                    <a:bodyPr/>
                    <a:lstStyle/>
                    <a:p>
                      <a:endParaRPr lang="en-US"/>
                    </a:p>
                  </a:txBody>
                  <a:tcPr marL="121920" marR="121920"/>
                </a:tc>
                <a:tc>
                  <a:txBody>
                    <a:bodyPr/>
                    <a:lstStyle/>
                    <a:p>
                      <a:endParaRPr lang="en-US" dirty="0"/>
                    </a:p>
                  </a:txBody>
                  <a:tcPr marL="121920" marR="121920"/>
                </a:tc>
                <a:extLst>
                  <a:ext uri="{0D108BD9-81ED-4DB2-BD59-A6C34878D82A}">
                    <a16:rowId xmlns:a16="http://schemas.microsoft.com/office/drawing/2014/main" val="10004"/>
                  </a:ext>
                </a:extLst>
              </a:tr>
              <a:tr h="606431">
                <a:tc>
                  <a:txBody>
                    <a:bodyPr/>
                    <a:lstStyle/>
                    <a:p>
                      <a:endParaRPr lang="en-US"/>
                    </a:p>
                  </a:txBody>
                  <a:tcPr marL="121920" marR="121920"/>
                </a:tc>
                <a:tc>
                  <a:txBody>
                    <a:bodyPr/>
                    <a:lstStyle/>
                    <a:p>
                      <a:endParaRPr lang="en-US" dirty="0"/>
                    </a:p>
                  </a:txBody>
                  <a:tcPr marL="121920" marR="121920"/>
                </a:tc>
                <a:extLst>
                  <a:ext uri="{0D108BD9-81ED-4DB2-BD59-A6C34878D82A}">
                    <a16:rowId xmlns:a16="http://schemas.microsoft.com/office/drawing/2014/main" val="10005"/>
                  </a:ext>
                </a:extLst>
              </a:tr>
              <a:tr h="606431">
                <a:tc>
                  <a:txBody>
                    <a:bodyPr/>
                    <a:lstStyle/>
                    <a:p>
                      <a:endParaRPr lang="en-US"/>
                    </a:p>
                  </a:txBody>
                  <a:tcPr marL="121920" marR="121920"/>
                </a:tc>
                <a:tc>
                  <a:txBody>
                    <a:bodyPr/>
                    <a:lstStyle/>
                    <a:p>
                      <a:endParaRPr lang="en-US" dirty="0"/>
                    </a:p>
                  </a:txBody>
                  <a:tcPr marL="121920" marR="121920"/>
                </a:tc>
                <a:extLst>
                  <a:ext uri="{0D108BD9-81ED-4DB2-BD59-A6C34878D82A}">
                    <a16:rowId xmlns:a16="http://schemas.microsoft.com/office/drawing/2014/main" val="10006"/>
                  </a:ext>
                </a:extLst>
              </a:tr>
            </a:tbl>
          </a:graphicData>
        </a:graphic>
      </p:graphicFrame>
      <p:sp>
        <p:nvSpPr>
          <p:cNvPr id="37" name="TextBox 36"/>
          <p:cNvSpPr txBox="1"/>
          <p:nvPr/>
        </p:nvSpPr>
        <p:spPr>
          <a:xfrm>
            <a:off x="508000" y="1676401"/>
            <a:ext cx="5442634" cy="954107"/>
          </a:xfrm>
          <a:prstGeom prst="rect">
            <a:avLst/>
          </a:prstGeom>
          <a:noFill/>
        </p:spPr>
        <p:txBody>
          <a:bodyPr wrap="square" rtlCol="0">
            <a:spAutoFit/>
          </a:bodyPr>
          <a:lstStyle/>
          <a:p>
            <a:pPr algn="r" rtl="1"/>
            <a:r>
              <a:rPr lang="ar-SA" sz="2800" dirty="0"/>
              <a:t>(ح)</a:t>
            </a:r>
            <a:r>
              <a:rPr lang="en-US" sz="2800" dirty="0"/>
              <a:t> </a:t>
            </a:r>
            <a:r>
              <a:rPr lang="ar-SA" sz="2800" dirty="0"/>
              <a:t>استخرج الأسماء المشتقة من النص</a:t>
            </a:r>
            <a:r>
              <a:rPr lang="en-US" sz="2800" dirty="0"/>
              <a:t> </a:t>
            </a:r>
            <a:r>
              <a:rPr lang="ar-SA" sz="2800" dirty="0"/>
              <a:t>ثم عين نوعها:</a:t>
            </a:r>
            <a:endParaRPr lang="en-US" sz="2800" dirty="0"/>
          </a:p>
        </p:txBody>
      </p:sp>
      <p:sp>
        <p:nvSpPr>
          <p:cNvPr id="38" name="TextBox 37"/>
          <p:cNvSpPr txBox="1"/>
          <p:nvPr/>
        </p:nvSpPr>
        <p:spPr>
          <a:xfrm>
            <a:off x="3752947" y="2554459"/>
            <a:ext cx="2014807" cy="461665"/>
          </a:xfrm>
          <a:prstGeom prst="rect">
            <a:avLst/>
          </a:prstGeom>
          <a:noFill/>
        </p:spPr>
        <p:txBody>
          <a:bodyPr wrap="square" rtlCol="0">
            <a:spAutoFit/>
          </a:bodyPr>
          <a:lstStyle/>
          <a:p>
            <a:pPr algn="r" rtl="1"/>
            <a:r>
              <a:rPr lang="ar-SA" sz="2400" b="1" dirty="0"/>
              <a:t>الأسماء المشتقة</a:t>
            </a:r>
            <a:endParaRPr lang="en-US" sz="2400" b="1" dirty="0"/>
          </a:p>
        </p:txBody>
      </p:sp>
      <p:sp>
        <p:nvSpPr>
          <p:cNvPr id="39" name="TextBox 38"/>
          <p:cNvSpPr txBox="1"/>
          <p:nvPr/>
        </p:nvSpPr>
        <p:spPr>
          <a:xfrm>
            <a:off x="1220763" y="2554460"/>
            <a:ext cx="1422400" cy="461665"/>
          </a:xfrm>
          <a:prstGeom prst="rect">
            <a:avLst/>
          </a:prstGeom>
          <a:noFill/>
        </p:spPr>
        <p:txBody>
          <a:bodyPr wrap="square" rtlCol="0">
            <a:spAutoFit/>
          </a:bodyPr>
          <a:lstStyle/>
          <a:p>
            <a:pPr algn="r" rtl="1"/>
            <a:r>
              <a:rPr lang="ar-SA" sz="2400" b="1" dirty="0"/>
              <a:t>انواعها</a:t>
            </a:r>
            <a:endParaRPr lang="en-US" sz="2400" b="1" dirty="0"/>
          </a:p>
        </p:txBody>
      </p:sp>
      <p:sp>
        <p:nvSpPr>
          <p:cNvPr id="40" name="TextBox 39"/>
          <p:cNvSpPr txBox="1"/>
          <p:nvPr/>
        </p:nvSpPr>
        <p:spPr>
          <a:xfrm>
            <a:off x="3956148" y="3135922"/>
            <a:ext cx="1600590" cy="523220"/>
          </a:xfrm>
          <a:prstGeom prst="rect">
            <a:avLst/>
          </a:prstGeom>
          <a:noFill/>
        </p:spPr>
        <p:txBody>
          <a:bodyPr wrap="square" rtlCol="0">
            <a:spAutoFit/>
          </a:bodyPr>
          <a:lstStyle/>
          <a:p>
            <a:pPr algn="r" rtl="1"/>
            <a:r>
              <a:rPr lang="ar-SA" sz="2800" dirty="0"/>
              <a:t>ااَلْمَنْزِلُ</a:t>
            </a:r>
            <a:endParaRPr lang="en-US" sz="2800" dirty="0"/>
          </a:p>
        </p:txBody>
      </p:sp>
      <p:sp>
        <p:nvSpPr>
          <p:cNvPr id="41" name="TextBox 40"/>
          <p:cNvSpPr txBox="1"/>
          <p:nvPr/>
        </p:nvSpPr>
        <p:spPr>
          <a:xfrm>
            <a:off x="708074" y="3121855"/>
            <a:ext cx="2063261" cy="523220"/>
          </a:xfrm>
          <a:prstGeom prst="rect">
            <a:avLst/>
          </a:prstGeom>
          <a:noFill/>
        </p:spPr>
        <p:txBody>
          <a:bodyPr wrap="square" rtlCol="0">
            <a:spAutoFit/>
          </a:bodyPr>
          <a:lstStyle/>
          <a:p>
            <a:pPr algn="r" rtl="1"/>
            <a:r>
              <a:rPr lang="ar-SA" sz="2800" b="1" dirty="0">
                <a:solidFill>
                  <a:srgbClr val="0070C0"/>
                </a:solidFill>
              </a:rPr>
              <a:t>اسم الظرف </a:t>
            </a:r>
            <a:endParaRPr lang="en-US" sz="2800" b="1" dirty="0">
              <a:solidFill>
                <a:srgbClr val="0070C0"/>
              </a:solidFill>
            </a:endParaRPr>
          </a:p>
        </p:txBody>
      </p:sp>
      <p:sp>
        <p:nvSpPr>
          <p:cNvPr id="42" name="TextBox 41"/>
          <p:cNvSpPr txBox="1"/>
          <p:nvPr/>
        </p:nvSpPr>
        <p:spPr>
          <a:xfrm>
            <a:off x="3660726" y="3765452"/>
            <a:ext cx="2008554" cy="523220"/>
          </a:xfrm>
          <a:prstGeom prst="rect">
            <a:avLst/>
          </a:prstGeom>
          <a:noFill/>
        </p:spPr>
        <p:txBody>
          <a:bodyPr wrap="square" rtlCol="0">
            <a:spAutoFit/>
          </a:bodyPr>
          <a:lstStyle/>
          <a:p>
            <a:pPr algn="r" rtl="1"/>
            <a:r>
              <a:rPr lang="ar-SA" sz="2800" dirty="0"/>
              <a:t> مُدَرِّسُ</a:t>
            </a:r>
            <a:endParaRPr lang="en-US" sz="2800" dirty="0"/>
          </a:p>
        </p:txBody>
      </p:sp>
      <p:sp>
        <p:nvSpPr>
          <p:cNvPr id="43" name="TextBox 42"/>
          <p:cNvSpPr txBox="1"/>
          <p:nvPr/>
        </p:nvSpPr>
        <p:spPr>
          <a:xfrm>
            <a:off x="795607" y="3765452"/>
            <a:ext cx="2032000" cy="523220"/>
          </a:xfrm>
          <a:prstGeom prst="rect">
            <a:avLst/>
          </a:prstGeom>
          <a:noFill/>
        </p:spPr>
        <p:txBody>
          <a:bodyPr wrap="square" rtlCol="0">
            <a:spAutoFit/>
          </a:bodyPr>
          <a:lstStyle/>
          <a:p>
            <a:pPr algn="r" rtl="1"/>
            <a:r>
              <a:rPr lang="ar-SA" sz="2800" b="1" dirty="0">
                <a:solidFill>
                  <a:srgbClr val="0070C0"/>
                </a:solidFill>
              </a:rPr>
              <a:t>اسم الفاعل</a:t>
            </a:r>
            <a:endParaRPr lang="en-US" sz="2800" b="1" dirty="0">
              <a:solidFill>
                <a:srgbClr val="0070C0"/>
              </a:solidFill>
            </a:endParaRPr>
          </a:p>
        </p:txBody>
      </p:sp>
      <p:sp>
        <p:nvSpPr>
          <p:cNvPr id="45" name="TextBox 44"/>
          <p:cNvSpPr txBox="1"/>
          <p:nvPr/>
        </p:nvSpPr>
        <p:spPr>
          <a:xfrm>
            <a:off x="4178102" y="4360985"/>
            <a:ext cx="1448975" cy="523220"/>
          </a:xfrm>
          <a:prstGeom prst="rect">
            <a:avLst/>
          </a:prstGeom>
          <a:noFill/>
        </p:spPr>
        <p:txBody>
          <a:bodyPr wrap="square" rtlCol="0">
            <a:spAutoFit/>
          </a:bodyPr>
          <a:lstStyle/>
          <a:p>
            <a:pPr algn="r" rtl="1"/>
            <a:r>
              <a:rPr lang="ar-SA" sz="2800" dirty="0"/>
              <a:t> اَلْمَدْرَسَةُ</a:t>
            </a:r>
            <a:endParaRPr lang="en-US" sz="2800" dirty="0"/>
          </a:p>
        </p:txBody>
      </p:sp>
      <p:sp>
        <p:nvSpPr>
          <p:cNvPr id="46" name="TextBox 45"/>
          <p:cNvSpPr txBox="1"/>
          <p:nvPr/>
        </p:nvSpPr>
        <p:spPr>
          <a:xfrm>
            <a:off x="736209" y="4360984"/>
            <a:ext cx="2035127" cy="523220"/>
          </a:xfrm>
          <a:prstGeom prst="rect">
            <a:avLst/>
          </a:prstGeom>
          <a:noFill/>
        </p:spPr>
        <p:txBody>
          <a:bodyPr wrap="square" rtlCol="0">
            <a:spAutoFit/>
          </a:bodyPr>
          <a:lstStyle/>
          <a:p>
            <a:pPr algn="r" rtl="1"/>
            <a:r>
              <a:rPr lang="ar-SA" sz="2800" b="1" dirty="0">
                <a:solidFill>
                  <a:srgbClr val="0070C0"/>
                </a:solidFill>
              </a:rPr>
              <a:t>اسم الظرف </a:t>
            </a:r>
            <a:endParaRPr lang="en-US" sz="2800" b="1" dirty="0">
              <a:solidFill>
                <a:srgbClr val="0070C0"/>
              </a:solidFill>
            </a:endParaRPr>
          </a:p>
        </p:txBody>
      </p:sp>
      <p:graphicFrame>
        <p:nvGraphicFramePr>
          <p:cNvPr id="61" name="Table 60"/>
          <p:cNvGraphicFramePr>
            <a:graphicFrameLocks noGrp="1"/>
          </p:cNvGraphicFramePr>
          <p:nvPr/>
        </p:nvGraphicFramePr>
        <p:xfrm>
          <a:off x="6414868" y="1676400"/>
          <a:ext cx="5167531" cy="4443045"/>
        </p:xfrm>
        <a:graphic>
          <a:graphicData uri="http://schemas.openxmlformats.org/drawingml/2006/table">
            <a:tbl>
              <a:tblPr firstRow="1" bandRow="1">
                <a:tableStyleId>{5C22544A-7EE6-4342-B048-85BDC9FD1C3A}</a:tableStyleId>
              </a:tblPr>
              <a:tblGrid>
                <a:gridCol w="4032684">
                  <a:extLst>
                    <a:ext uri="{9D8B030D-6E8A-4147-A177-3AD203B41FA5}">
                      <a16:colId xmlns:a16="http://schemas.microsoft.com/office/drawing/2014/main" val="20000"/>
                    </a:ext>
                  </a:extLst>
                </a:gridCol>
                <a:gridCol w="1134847">
                  <a:extLst>
                    <a:ext uri="{9D8B030D-6E8A-4147-A177-3AD203B41FA5}">
                      <a16:colId xmlns:a16="http://schemas.microsoft.com/office/drawing/2014/main" val="20001"/>
                    </a:ext>
                  </a:extLst>
                </a:gridCol>
              </a:tblGrid>
              <a:tr h="819685">
                <a:tc gridSpan="2">
                  <a:txBody>
                    <a:bodyPr/>
                    <a:lstStyle/>
                    <a:p>
                      <a:endParaRPr lang="en-US" dirty="0"/>
                    </a:p>
                  </a:txBody>
                  <a:tcPr marL="121920" marR="121920"/>
                </a:tc>
                <a:tc hMerge="1">
                  <a:txBody>
                    <a:bodyPr/>
                    <a:lstStyle/>
                    <a:p>
                      <a:endParaRPr lang="en-US" dirty="0"/>
                    </a:p>
                  </a:txBody>
                  <a:tcPr/>
                </a:tc>
                <a:extLst>
                  <a:ext uri="{0D108BD9-81ED-4DB2-BD59-A6C34878D82A}">
                    <a16:rowId xmlns:a16="http://schemas.microsoft.com/office/drawing/2014/main" val="10000"/>
                  </a:ext>
                </a:extLst>
              </a:tr>
              <a:tr h="776656">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1"/>
                  </a:ext>
                </a:extLst>
              </a:tr>
              <a:tr h="711676">
                <a:tc>
                  <a:txBody>
                    <a:bodyPr/>
                    <a:lstStyle/>
                    <a:p>
                      <a:endParaRPr lang="en-US" dirty="0"/>
                    </a:p>
                  </a:txBody>
                  <a:tcPr marL="121920" marR="121920"/>
                </a:tc>
                <a:tc>
                  <a:txBody>
                    <a:bodyPr/>
                    <a:lstStyle/>
                    <a:p>
                      <a:endParaRPr lang="en-US" b="1" dirty="0"/>
                    </a:p>
                  </a:txBody>
                  <a:tcPr marL="121920" marR="121920"/>
                </a:tc>
                <a:extLst>
                  <a:ext uri="{0D108BD9-81ED-4DB2-BD59-A6C34878D82A}">
                    <a16:rowId xmlns:a16="http://schemas.microsoft.com/office/drawing/2014/main" val="10002"/>
                  </a:ext>
                </a:extLst>
              </a:tr>
              <a:tr h="711676">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3"/>
                  </a:ext>
                </a:extLst>
              </a:tr>
              <a:tr h="711676">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4"/>
                  </a:ext>
                </a:extLst>
              </a:tr>
              <a:tr h="711676">
                <a:tc>
                  <a:txBody>
                    <a:bodyPr/>
                    <a:lstStyle/>
                    <a:p>
                      <a:endParaRPr lang="en-US" dirty="0"/>
                    </a:p>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5"/>
                  </a:ext>
                </a:extLst>
              </a:tr>
            </a:tbl>
          </a:graphicData>
        </a:graphic>
      </p:graphicFrame>
      <p:sp>
        <p:nvSpPr>
          <p:cNvPr id="62" name="TextBox 61"/>
          <p:cNvSpPr txBox="1"/>
          <p:nvPr/>
        </p:nvSpPr>
        <p:spPr>
          <a:xfrm>
            <a:off x="5384800" y="1752601"/>
            <a:ext cx="6197600" cy="523220"/>
          </a:xfrm>
          <a:prstGeom prst="rect">
            <a:avLst/>
          </a:prstGeom>
          <a:noFill/>
        </p:spPr>
        <p:txBody>
          <a:bodyPr wrap="square" rtlCol="0">
            <a:spAutoFit/>
          </a:bodyPr>
          <a:lstStyle/>
          <a:p>
            <a:pPr algn="r" rtl="1"/>
            <a:r>
              <a:rPr lang="ar-SA" sz="2800" dirty="0"/>
              <a:t> (ز)</a:t>
            </a:r>
            <a:r>
              <a:rPr lang="en-US" sz="2800" dirty="0"/>
              <a:t> </a:t>
            </a:r>
            <a:r>
              <a:rPr lang="ar-SA" sz="2800" dirty="0"/>
              <a:t>استخراج الاسماء المرفوعة من النص: </a:t>
            </a:r>
            <a:endParaRPr lang="en-US" sz="2800" dirty="0"/>
          </a:p>
        </p:txBody>
      </p:sp>
      <p:sp>
        <p:nvSpPr>
          <p:cNvPr id="63" name="TextBox 62"/>
          <p:cNvSpPr txBox="1"/>
          <p:nvPr/>
        </p:nvSpPr>
        <p:spPr>
          <a:xfrm>
            <a:off x="6682154" y="2546252"/>
            <a:ext cx="3432516" cy="523220"/>
          </a:xfrm>
          <a:prstGeom prst="rect">
            <a:avLst/>
          </a:prstGeom>
          <a:noFill/>
        </p:spPr>
        <p:txBody>
          <a:bodyPr wrap="square" rtlCol="0">
            <a:spAutoFit/>
          </a:bodyPr>
          <a:lstStyle/>
          <a:p>
            <a:pPr algn="r" rtl="1"/>
            <a:r>
              <a:rPr lang="ar-SA" sz="2800" dirty="0"/>
              <a:t>مرفوع من اَلْإبْتِدَاءُ </a:t>
            </a:r>
            <a:endParaRPr lang="en-US" sz="2800" dirty="0"/>
          </a:p>
        </p:txBody>
      </p:sp>
      <p:sp>
        <p:nvSpPr>
          <p:cNvPr id="64" name="TextBox 63"/>
          <p:cNvSpPr txBox="1"/>
          <p:nvPr/>
        </p:nvSpPr>
        <p:spPr>
          <a:xfrm>
            <a:off x="6850965" y="3274257"/>
            <a:ext cx="3249637" cy="523220"/>
          </a:xfrm>
          <a:prstGeom prst="rect">
            <a:avLst/>
          </a:prstGeom>
          <a:noFill/>
        </p:spPr>
        <p:txBody>
          <a:bodyPr wrap="square" rtlCol="0">
            <a:spAutoFit/>
          </a:bodyPr>
          <a:lstStyle/>
          <a:p>
            <a:pPr algn="r" rtl="1"/>
            <a:r>
              <a:rPr lang="ar-SA" sz="2800" dirty="0"/>
              <a:t>مرفوع من اَلْمُبْتَدَاءُ</a:t>
            </a:r>
            <a:endParaRPr lang="en-US" sz="2800" dirty="0"/>
          </a:p>
        </p:txBody>
      </p:sp>
      <p:sp>
        <p:nvSpPr>
          <p:cNvPr id="65" name="TextBox 64"/>
          <p:cNvSpPr txBox="1"/>
          <p:nvPr/>
        </p:nvSpPr>
        <p:spPr>
          <a:xfrm>
            <a:off x="6766559" y="3979985"/>
            <a:ext cx="3319975" cy="523220"/>
          </a:xfrm>
          <a:prstGeom prst="rect">
            <a:avLst/>
          </a:prstGeom>
          <a:noFill/>
        </p:spPr>
        <p:txBody>
          <a:bodyPr wrap="square" rtlCol="0">
            <a:spAutoFit/>
          </a:bodyPr>
          <a:lstStyle/>
          <a:p>
            <a:pPr algn="r" rtl="1"/>
            <a:r>
              <a:rPr lang="ar-SA" sz="2800" dirty="0"/>
              <a:t>مرفوع من اَلْإبْتِدَاءُ </a:t>
            </a:r>
            <a:endParaRPr lang="en-US" sz="2800" dirty="0"/>
          </a:p>
        </p:txBody>
      </p:sp>
      <p:sp>
        <p:nvSpPr>
          <p:cNvPr id="66" name="TextBox 65"/>
          <p:cNvSpPr txBox="1"/>
          <p:nvPr/>
        </p:nvSpPr>
        <p:spPr>
          <a:xfrm>
            <a:off x="6907236" y="4730262"/>
            <a:ext cx="3221501" cy="584775"/>
          </a:xfrm>
          <a:prstGeom prst="rect">
            <a:avLst/>
          </a:prstGeom>
          <a:noFill/>
        </p:spPr>
        <p:txBody>
          <a:bodyPr wrap="square" rtlCol="0">
            <a:spAutoFit/>
          </a:bodyPr>
          <a:lstStyle/>
          <a:p>
            <a:pPr algn="r" rtl="1"/>
            <a:r>
              <a:rPr lang="ar-SA" sz="3200" dirty="0"/>
              <a:t> مرفوع من اَلْمُبْتَدَاءُ </a:t>
            </a:r>
            <a:endParaRPr lang="en-US" sz="3200" dirty="0"/>
          </a:p>
        </p:txBody>
      </p:sp>
      <p:sp>
        <p:nvSpPr>
          <p:cNvPr id="68" name="TextBox 67"/>
          <p:cNvSpPr txBox="1"/>
          <p:nvPr/>
        </p:nvSpPr>
        <p:spPr>
          <a:xfrm>
            <a:off x="10156873" y="2518117"/>
            <a:ext cx="1294227" cy="523220"/>
          </a:xfrm>
          <a:prstGeom prst="rect">
            <a:avLst/>
          </a:prstGeom>
          <a:noFill/>
        </p:spPr>
        <p:txBody>
          <a:bodyPr wrap="square" rtlCol="0">
            <a:spAutoFit/>
          </a:bodyPr>
          <a:lstStyle/>
          <a:p>
            <a:pPr algn="r" rtl="1"/>
            <a:r>
              <a:rPr lang="ar-SA" sz="2800" dirty="0"/>
              <a:t>عَائِشَةُ</a:t>
            </a:r>
            <a:endParaRPr lang="en-US" sz="2800" dirty="0"/>
          </a:p>
        </p:txBody>
      </p:sp>
      <p:sp>
        <p:nvSpPr>
          <p:cNvPr id="69" name="TextBox 68"/>
          <p:cNvSpPr txBox="1"/>
          <p:nvPr/>
        </p:nvSpPr>
        <p:spPr>
          <a:xfrm>
            <a:off x="10185010" y="3288324"/>
            <a:ext cx="1209822" cy="523220"/>
          </a:xfrm>
          <a:prstGeom prst="rect">
            <a:avLst/>
          </a:prstGeom>
          <a:noFill/>
        </p:spPr>
        <p:txBody>
          <a:bodyPr wrap="square" rtlCol="0">
            <a:spAutoFit/>
          </a:bodyPr>
          <a:lstStyle/>
          <a:p>
            <a:pPr algn="r" rtl="1"/>
            <a:r>
              <a:rPr lang="ar-SA" sz="2800" dirty="0"/>
              <a:t>رَبَّةُ</a:t>
            </a:r>
            <a:endParaRPr lang="en-US" sz="2800" dirty="0"/>
          </a:p>
        </p:txBody>
      </p:sp>
      <p:sp>
        <p:nvSpPr>
          <p:cNvPr id="70" name="TextBox 69"/>
          <p:cNvSpPr txBox="1"/>
          <p:nvPr/>
        </p:nvSpPr>
        <p:spPr>
          <a:xfrm>
            <a:off x="10030264" y="4036256"/>
            <a:ext cx="1422400" cy="523220"/>
          </a:xfrm>
          <a:prstGeom prst="rect">
            <a:avLst/>
          </a:prstGeom>
          <a:noFill/>
        </p:spPr>
        <p:txBody>
          <a:bodyPr wrap="square" rtlCol="0">
            <a:spAutoFit/>
          </a:bodyPr>
          <a:lstStyle/>
          <a:p>
            <a:pPr algn="r" rtl="1"/>
            <a:r>
              <a:rPr lang="ar-SA" sz="2800" dirty="0"/>
              <a:t>زَوْجُ </a:t>
            </a:r>
            <a:endParaRPr lang="en-US" sz="2800" dirty="0"/>
          </a:p>
        </p:txBody>
      </p:sp>
      <p:sp>
        <p:nvSpPr>
          <p:cNvPr id="71" name="TextBox 70"/>
          <p:cNvSpPr txBox="1"/>
          <p:nvPr/>
        </p:nvSpPr>
        <p:spPr>
          <a:xfrm>
            <a:off x="9819249" y="4730262"/>
            <a:ext cx="1603717" cy="523220"/>
          </a:xfrm>
          <a:prstGeom prst="rect">
            <a:avLst/>
          </a:prstGeom>
          <a:noFill/>
        </p:spPr>
        <p:txBody>
          <a:bodyPr wrap="square" rtlCol="0">
            <a:spAutoFit/>
          </a:bodyPr>
          <a:lstStyle/>
          <a:p>
            <a:pPr algn="r" rtl="1"/>
            <a:r>
              <a:rPr lang="ar-SA" sz="2800" dirty="0"/>
              <a:t>مُدَرِّسُ </a:t>
            </a:r>
            <a:endParaRPr lang="en-US" sz="2800" dirty="0"/>
          </a:p>
        </p:txBody>
      </p:sp>
      <p:sp>
        <p:nvSpPr>
          <p:cNvPr id="31" name="Frame 30"/>
          <p:cNvSpPr/>
          <p:nvPr/>
        </p:nvSpPr>
        <p:spPr>
          <a:xfrm>
            <a:off x="0" y="-1"/>
            <a:ext cx="12192000" cy="6858001"/>
          </a:xfrm>
          <a:prstGeom prst="frame">
            <a:avLst>
              <a:gd name="adj1" fmla="val 4167"/>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7" name="TextBox 26"/>
          <p:cNvSpPr txBox="1"/>
          <p:nvPr/>
        </p:nvSpPr>
        <p:spPr>
          <a:xfrm>
            <a:off x="9875520" y="5444197"/>
            <a:ext cx="1575582" cy="523220"/>
          </a:xfrm>
          <a:prstGeom prst="rect">
            <a:avLst/>
          </a:prstGeom>
          <a:noFill/>
        </p:spPr>
        <p:txBody>
          <a:bodyPr wrap="square" rtlCol="0">
            <a:spAutoFit/>
          </a:bodyPr>
          <a:lstStyle/>
          <a:p>
            <a:pPr algn="r" rtl="1"/>
            <a:r>
              <a:rPr lang="ar-SA" sz="2800" dirty="0"/>
              <a:t>اَلْإِابْنُ </a:t>
            </a:r>
            <a:endParaRPr lang="en-US" sz="2800" dirty="0"/>
          </a:p>
        </p:txBody>
      </p:sp>
      <p:sp>
        <p:nvSpPr>
          <p:cNvPr id="28" name="TextBox 27"/>
          <p:cNvSpPr txBox="1"/>
          <p:nvPr/>
        </p:nvSpPr>
        <p:spPr>
          <a:xfrm>
            <a:off x="6443003" y="5458265"/>
            <a:ext cx="3657600" cy="523220"/>
          </a:xfrm>
          <a:prstGeom prst="rect">
            <a:avLst/>
          </a:prstGeom>
          <a:noFill/>
        </p:spPr>
        <p:txBody>
          <a:bodyPr wrap="square" rtlCol="0">
            <a:spAutoFit/>
          </a:bodyPr>
          <a:lstStyle/>
          <a:p>
            <a:pPr algn="r" rtl="1"/>
            <a:r>
              <a:rPr lang="ar-SA" sz="2800" dirty="0"/>
              <a:t>مرفوع من اَلْإبْتِدَاءُ </a:t>
            </a:r>
            <a:endParaRPr lang="en-US" sz="2800" dirty="0"/>
          </a:p>
        </p:txBody>
      </p:sp>
      <p:sp>
        <p:nvSpPr>
          <p:cNvPr id="29" name="TextBox 28"/>
          <p:cNvSpPr txBox="1"/>
          <p:nvPr/>
        </p:nvSpPr>
        <p:spPr>
          <a:xfrm>
            <a:off x="3784209" y="4994031"/>
            <a:ext cx="1885071" cy="523220"/>
          </a:xfrm>
          <a:prstGeom prst="rect">
            <a:avLst/>
          </a:prstGeom>
          <a:noFill/>
        </p:spPr>
        <p:txBody>
          <a:bodyPr wrap="square" rtlCol="0">
            <a:spAutoFit/>
          </a:bodyPr>
          <a:lstStyle/>
          <a:p>
            <a:pPr algn="r" rtl="1"/>
            <a:r>
              <a:rPr lang="ar-SA" sz="2800" dirty="0"/>
              <a:t> اَلْكَبِيْرُ </a:t>
            </a:r>
            <a:endParaRPr lang="en-US" sz="2800" dirty="0"/>
          </a:p>
        </p:txBody>
      </p:sp>
      <p:sp>
        <p:nvSpPr>
          <p:cNvPr id="30" name="TextBox 29"/>
          <p:cNvSpPr txBox="1"/>
          <p:nvPr/>
        </p:nvSpPr>
        <p:spPr>
          <a:xfrm>
            <a:off x="3826412" y="5613009"/>
            <a:ext cx="1744394" cy="523220"/>
          </a:xfrm>
          <a:prstGeom prst="rect">
            <a:avLst/>
          </a:prstGeom>
          <a:noFill/>
        </p:spPr>
        <p:txBody>
          <a:bodyPr wrap="square" rtlCol="0">
            <a:spAutoFit/>
          </a:bodyPr>
          <a:lstStyle/>
          <a:p>
            <a:pPr algn="r" rtl="1"/>
            <a:r>
              <a:rPr lang="ar-SA" sz="2800" dirty="0"/>
              <a:t>اَلصَّغيْرُ </a:t>
            </a:r>
            <a:endParaRPr lang="en-US" sz="2800" dirty="0"/>
          </a:p>
        </p:txBody>
      </p:sp>
      <p:sp>
        <p:nvSpPr>
          <p:cNvPr id="32" name="TextBox 31"/>
          <p:cNvSpPr txBox="1"/>
          <p:nvPr/>
        </p:nvSpPr>
        <p:spPr>
          <a:xfrm>
            <a:off x="1181686" y="5036234"/>
            <a:ext cx="1645920" cy="523220"/>
          </a:xfrm>
          <a:prstGeom prst="rect">
            <a:avLst/>
          </a:prstGeom>
          <a:noFill/>
        </p:spPr>
        <p:txBody>
          <a:bodyPr wrap="square" rtlCol="0">
            <a:spAutoFit/>
          </a:bodyPr>
          <a:lstStyle/>
          <a:p>
            <a:pPr algn="r" rtl="1"/>
            <a:r>
              <a:rPr lang="ar-SA" sz="2800" b="1" dirty="0">
                <a:solidFill>
                  <a:srgbClr val="0070C0"/>
                </a:solidFill>
              </a:rPr>
              <a:t>اسم الفاعل</a:t>
            </a:r>
            <a:endParaRPr lang="en-US" sz="2800" b="1" dirty="0">
              <a:solidFill>
                <a:srgbClr val="0070C0"/>
              </a:solidFill>
            </a:endParaRPr>
          </a:p>
        </p:txBody>
      </p:sp>
      <p:sp>
        <p:nvSpPr>
          <p:cNvPr id="33" name="TextBox 32"/>
          <p:cNvSpPr txBox="1"/>
          <p:nvPr/>
        </p:nvSpPr>
        <p:spPr>
          <a:xfrm>
            <a:off x="1041009" y="5613009"/>
            <a:ext cx="1814733" cy="523220"/>
          </a:xfrm>
          <a:prstGeom prst="rect">
            <a:avLst/>
          </a:prstGeom>
          <a:noFill/>
        </p:spPr>
        <p:txBody>
          <a:bodyPr wrap="square" rtlCol="0">
            <a:spAutoFit/>
          </a:bodyPr>
          <a:lstStyle/>
          <a:p>
            <a:pPr algn="r" rtl="1"/>
            <a:r>
              <a:rPr lang="ar-SA" sz="2800" b="1" dirty="0">
                <a:solidFill>
                  <a:srgbClr val="0070C0"/>
                </a:solidFill>
              </a:rPr>
              <a:t>اسم الفاعل</a:t>
            </a:r>
            <a:endParaRPr lang="en-US" sz="2800" b="1" dirty="0">
              <a:solidFill>
                <a:srgbClr val="0070C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additive="base">
                                        <p:cTn id="13" dur="500" fill="hold"/>
                                        <p:tgtEl>
                                          <p:spTgt spid="61"/>
                                        </p:tgtEl>
                                        <p:attrNameLst>
                                          <p:attrName>ppt_x</p:attrName>
                                        </p:attrNameLst>
                                      </p:cBhvr>
                                      <p:tavLst>
                                        <p:tav tm="0">
                                          <p:val>
                                            <p:strVal val="#ppt_x"/>
                                          </p:val>
                                        </p:tav>
                                        <p:tav tm="100000">
                                          <p:val>
                                            <p:strVal val="#ppt_x"/>
                                          </p:val>
                                        </p:tav>
                                      </p:tavLst>
                                    </p:anim>
                                    <p:anim calcmode="lin" valueType="num">
                                      <p:cBhvr additive="base">
                                        <p:cTn id="1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8"/>
                                        </p:tgtEl>
                                        <p:attrNameLst>
                                          <p:attrName>style.visibility</p:attrName>
                                        </p:attrNameLst>
                                      </p:cBhvr>
                                      <p:to>
                                        <p:strVal val="visible"/>
                                      </p:to>
                                    </p:set>
                                    <p:anim calcmode="lin" valueType="num">
                                      <p:cBhvr additive="base">
                                        <p:cTn id="25" dur="500" fill="hold"/>
                                        <p:tgtEl>
                                          <p:spTgt spid="68"/>
                                        </p:tgtEl>
                                        <p:attrNameLst>
                                          <p:attrName>ppt_x</p:attrName>
                                        </p:attrNameLst>
                                      </p:cBhvr>
                                      <p:tavLst>
                                        <p:tav tm="0">
                                          <p:val>
                                            <p:strVal val="#ppt_x"/>
                                          </p:val>
                                        </p:tav>
                                        <p:tav tm="100000">
                                          <p:val>
                                            <p:strVal val="#ppt_x"/>
                                          </p:val>
                                        </p:tav>
                                      </p:tavLst>
                                    </p:anim>
                                    <p:anim calcmode="lin" valueType="num">
                                      <p:cBhvr additive="base">
                                        <p:cTn id="26"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500" fill="hold"/>
                                        <p:tgtEl>
                                          <p:spTgt spid="63"/>
                                        </p:tgtEl>
                                        <p:attrNameLst>
                                          <p:attrName>ppt_x</p:attrName>
                                        </p:attrNameLst>
                                      </p:cBhvr>
                                      <p:tavLst>
                                        <p:tav tm="0">
                                          <p:val>
                                            <p:strVal val="#ppt_x"/>
                                          </p:val>
                                        </p:tav>
                                        <p:tav tm="100000">
                                          <p:val>
                                            <p:strVal val="#ppt_x"/>
                                          </p:val>
                                        </p:tav>
                                      </p:tavLst>
                                    </p:anim>
                                    <p:anim calcmode="lin" valueType="num">
                                      <p:cBhvr additive="base">
                                        <p:cTn id="32"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9"/>
                                        </p:tgtEl>
                                        <p:attrNameLst>
                                          <p:attrName>style.visibility</p:attrName>
                                        </p:attrNameLst>
                                      </p:cBhvr>
                                      <p:to>
                                        <p:strVal val="visible"/>
                                      </p:to>
                                    </p:set>
                                    <p:anim calcmode="lin" valueType="num">
                                      <p:cBhvr additive="base">
                                        <p:cTn id="37" dur="500" fill="hold"/>
                                        <p:tgtEl>
                                          <p:spTgt spid="69"/>
                                        </p:tgtEl>
                                        <p:attrNameLst>
                                          <p:attrName>ppt_x</p:attrName>
                                        </p:attrNameLst>
                                      </p:cBhvr>
                                      <p:tavLst>
                                        <p:tav tm="0">
                                          <p:val>
                                            <p:strVal val="#ppt_x"/>
                                          </p:val>
                                        </p:tav>
                                        <p:tav tm="100000">
                                          <p:val>
                                            <p:strVal val="#ppt_x"/>
                                          </p:val>
                                        </p:tav>
                                      </p:tavLst>
                                    </p:anim>
                                    <p:anim calcmode="lin" valueType="num">
                                      <p:cBhvr additive="base">
                                        <p:cTn id="38"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anim calcmode="lin" valueType="num">
                                      <p:cBhvr additive="base">
                                        <p:cTn id="43" dur="500" fill="hold"/>
                                        <p:tgtEl>
                                          <p:spTgt spid="64"/>
                                        </p:tgtEl>
                                        <p:attrNameLst>
                                          <p:attrName>ppt_x</p:attrName>
                                        </p:attrNameLst>
                                      </p:cBhvr>
                                      <p:tavLst>
                                        <p:tav tm="0">
                                          <p:val>
                                            <p:strVal val="#ppt_x"/>
                                          </p:val>
                                        </p:tav>
                                        <p:tav tm="100000">
                                          <p:val>
                                            <p:strVal val="#ppt_x"/>
                                          </p:val>
                                        </p:tav>
                                      </p:tavLst>
                                    </p:anim>
                                    <p:anim calcmode="lin" valueType="num">
                                      <p:cBhvr additive="base">
                                        <p:cTn id="4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ppt_x"/>
                                          </p:val>
                                        </p:tav>
                                        <p:tav tm="100000">
                                          <p:val>
                                            <p:strVal val="#ppt_x"/>
                                          </p:val>
                                        </p:tav>
                                      </p:tavLst>
                                    </p:anim>
                                    <p:anim calcmode="lin" valueType="num">
                                      <p:cBhvr additive="base">
                                        <p:cTn id="50"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5"/>
                                        </p:tgtEl>
                                        <p:attrNameLst>
                                          <p:attrName>style.visibility</p:attrName>
                                        </p:attrNameLst>
                                      </p:cBhvr>
                                      <p:to>
                                        <p:strVal val="visible"/>
                                      </p:to>
                                    </p:set>
                                    <p:anim calcmode="lin" valueType="num">
                                      <p:cBhvr additive="base">
                                        <p:cTn id="55" dur="500" fill="hold"/>
                                        <p:tgtEl>
                                          <p:spTgt spid="65"/>
                                        </p:tgtEl>
                                        <p:attrNameLst>
                                          <p:attrName>ppt_x</p:attrName>
                                        </p:attrNameLst>
                                      </p:cBhvr>
                                      <p:tavLst>
                                        <p:tav tm="0">
                                          <p:val>
                                            <p:strVal val="#ppt_x"/>
                                          </p:val>
                                        </p:tav>
                                        <p:tav tm="100000">
                                          <p:val>
                                            <p:strVal val="#ppt_x"/>
                                          </p:val>
                                        </p:tav>
                                      </p:tavLst>
                                    </p:anim>
                                    <p:anim calcmode="lin" valueType="num">
                                      <p:cBhvr additive="base">
                                        <p:cTn id="56"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1"/>
                                        </p:tgtEl>
                                        <p:attrNameLst>
                                          <p:attrName>style.visibility</p:attrName>
                                        </p:attrNameLst>
                                      </p:cBhvr>
                                      <p:to>
                                        <p:strVal val="visible"/>
                                      </p:to>
                                    </p:set>
                                    <p:anim calcmode="lin" valueType="num">
                                      <p:cBhvr additive="base">
                                        <p:cTn id="61" dur="500" fill="hold"/>
                                        <p:tgtEl>
                                          <p:spTgt spid="71"/>
                                        </p:tgtEl>
                                        <p:attrNameLst>
                                          <p:attrName>ppt_x</p:attrName>
                                        </p:attrNameLst>
                                      </p:cBhvr>
                                      <p:tavLst>
                                        <p:tav tm="0">
                                          <p:val>
                                            <p:strVal val="#ppt_x"/>
                                          </p:val>
                                        </p:tav>
                                        <p:tav tm="100000">
                                          <p:val>
                                            <p:strVal val="#ppt_x"/>
                                          </p:val>
                                        </p:tav>
                                      </p:tavLst>
                                    </p:anim>
                                    <p:anim calcmode="lin" valueType="num">
                                      <p:cBhvr additive="base">
                                        <p:cTn id="62"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additive="base">
                                        <p:cTn id="73" dur="500" fill="hold"/>
                                        <p:tgtEl>
                                          <p:spTgt spid="27"/>
                                        </p:tgtEl>
                                        <p:attrNameLst>
                                          <p:attrName>ppt_x</p:attrName>
                                        </p:attrNameLst>
                                      </p:cBhvr>
                                      <p:tavLst>
                                        <p:tav tm="0">
                                          <p:val>
                                            <p:strVal val="#ppt_x"/>
                                          </p:val>
                                        </p:tav>
                                        <p:tav tm="100000">
                                          <p:val>
                                            <p:strVal val="#ppt_x"/>
                                          </p:val>
                                        </p:tav>
                                      </p:tavLst>
                                    </p:anim>
                                    <p:anim calcmode="lin" valueType="num">
                                      <p:cBhvr additive="base">
                                        <p:cTn id="7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ppt_x"/>
                                          </p:val>
                                        </p:tav>
                                        <p:tav tm="100000">
                                          <p:val>
                                            <p:strVal val="#ppt_x"/>
                                          </p:val>
                                        </p:tav>
                                      </p:tavLst>
                                    </p:anim>
                                    <p:anim calcmode="lin" valueType="num">
                                      <p:cBhvr additive="base">
                                        <p:cTn id="8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additive="base">
                                        <p:cTn id="85" dur="500" fill="hold"/>
                                        <p:tgtEl>
                                          <p:spTgt spid="8"/>
                                        </p:tgtEl>
                                        <p:attrNameLst>
                                          <p:attrName>ppt_x</p:attrName>
                                        </p:attrNameLst>
                                      </p:cBhvr>
                                      <p:tavLst>
                                        <p:tav tm="0">
                                          <p:val>
                                            <p:strVal val="#ppt_x"/>
                                          </p:val>
                                        </p:tav>
                                        <p:tav tm="100000">
                                          <p:val>
                                            <p:strVal val="#ppt_x"/>
                                          </p:val>
                                        </p:tav>
                                      </p:tavLst>
                                    </p:anim>
                                    <p:anim calcmode="lin" valueType="num">
                                      <p:cBhvr additive="base">
                                        <p:cTn id="8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additive="base">
                                        <p:cTn id="91" dur="500" fill="hold"/>
                                        <p:tgtEl>
                                          <p:spTgt spid="37"/>
                                        </p:tgtEl>
                                        <p:attrNameLst>
                                          <p:attrName>ppt_x</p:attrName>
                                        </p:attrNameLst>
                                      </p:cBhvr>
                                      <p:tavLst>
                                        <p:tav tm="0">
                                          <p:val>
                                            <p:strVal val="#ppt_x"/>
                                          </p:val>
                                        </p:tav>
                                        <p:tav tm="100000">
                                          <p:val>
                                            <p:strVal val="#ppt_x"/>
                                          </p:val>
                                        </p:tav>
                                      </p:tavLst>
                                    </p:anim>
                                    <p:anim calcmode="lin" valueType="num">
                                      <p:cBhvr additive="base">
                                        <p:cTn id="9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additive="base">
                                        <p:cTn id="97" dur="500" fill="hold"/>
                                        <p:tgtEl>
                                          <p:spTgt spid="38"/>
                                        </p:tgtEl>
                                        <p:attrNameLst>
                                          <p:attrName>ppt_x</p:attrName>
                                        </p:attrNameLst>
                                      </p:cBhvr>
                                      <p:tavLst>
                                        <p:tav tm="0">
                                          <p:val>
                                            <p:strVal val="#ppt_x"/>
                                          </p:val>
                                        </p:tav>
                                        <p:tav tm="100000">
                                          <p:val>
                                            <p:strVal val="#ppt_x"/>
                                          </p:val>
                                        </p:tav>
                                      </p:tavLst>
                                    </p:anim>
                                    <p:anim calcmode="lin" valueType="num">
                                      <p:cBhvr additive="base">
                                        <p:cTn id="9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additive="base">
                                        <p:cTn id="103" dur="500" fill="hold"/>
                                        <p:tgtEl>
                                          <p:spTgt spid="39"/>
                                        </p:tgtEl>
                                        <p:attrNameLst>
                                          <p:attrName>ppt_x</p:attrName>
                                        </p:attrNameLst>
                                      </p:cBhvr>
                                      <p:tavLst>
                                        <p:tav tm="0">
                                          <p:val>
                                            <p:strVal val="#ppt_x"/>
                                          </p:val>
                                        </p:tav>
                                        <p:tav tm="100000">
                                          <p:val>
                                            <p:strVal val="#ppt_x"/>
                                          </p:val>
                                        </p:tav>
                                      </p:tavLst>
                                    </p:anim>
                                    <p:anim calcmode="lin" valueType="num">
                                      <p:cBhvr additive="base">
                                        <p:cTn id="10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40"/>
                                        </p:tgtEl>
                                        <p:attrNameLst>
                                          <p:attrName>style.visibility</p:attrName>
                                        </p:attrNameLst>
                                      </p:cBhvr>
                                      <p:to>
                                        <p:strVal val="visible"/>
                                      </p:to>
                                    </p:set>
                                    <p:anim calcmode="lin" valueType="num">
                                      <p:cBhvr additive="base">
                                        <p:cTn id="109" dur="500" fill="hold"/>
                                        <p:tgtEl>
                                          <p:spTgt spid="40"/>
                                        </p:tgtEl>
                                        <p:attrNameLst>
                                          <p:attrName>ppt_x</p:attrName>
                                        </p:attrNameLst>
                                      </p:cBhvr>
                                      <p:tavLst>
                                        <p:tav tm="0">
                                          <p:val>
                                            <p:strVal val="#ppt_x"/>
                                          </p:val>
                                        </p:tav>
                                        <p:tav tm="100000">
                                          <p:val>
                                            <p:strVal val="#ppt_x"/>
                                          </p:val>
                                        </p:tav>
                                      </p:tavLst>
                                    </p:anim>
                                    <p:anim calcmode="lin" valueType="num">
                                      <p:cBhvr additive="base">
                                        <p:cTn id="11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500" fill="hold"/>
                                        <p:tgtEl>
                                          <p:spTgt spid="41"/>
                                        </p:tgtEl>
                                        <p:attrNameLst>
                                          <p:attrName>ppt_x</p:attrName>
                                        </p:attrNameLst>
                                      </p:cBhvr>
                                      <p:tavLst>
                                        <p:tav tm="0">
                                          <p:val>
                                            <p:strVal val="#ppt_x"/>
                                          </p:val>
                                        </p:tav>
                                        <p:tav tm="100000">
                                          <p:val>
                                            <p:strVal val="#ppt_x"/>
                                          </p:val>
                                        </p:tav>
                                      </p:tavLst>
                                    </p:anim>
                                    <p:anim calcmode="lin" valueType="num">
                                      <p:cBhvr additive="base">
                                        <p:cTn id="11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42"/>
                                        </p:tgtEl>
                                        <p:attrNameLst>
                                          <p:attrName>style.visibility</p:attrName>
                                        </p:attrNameLst>
                                      </p:cBhvr>
                                      <p:to>
                                        <p:strVal val="visible"/>
                                      </p:to>
                                    </p:set>
                                    <p:anim calcmode="lin" valueType="num">
                                      <p:cBhvr additive="base">
                                        <p:cTn id="121" dur="500" fill="hold"/>
                                        <p:tgtEl>
                                          <p:spTgt spid="42"/>
                                        </p:tgtEl>
                                        <p:attrNameLst>
                                          <p:attrName>ppt_x</p:attrName>
                                        </p:attrNameLst>
                                      </p:cBhvr>
                                      <p:tavLst>
                                        <p:tav tm="0">
                                          <p:val>
                                            <p:strVal val="#ppt_x"/>
                                          </p:val>
                                        </p:tav>
                                        <p:tav tm="100000">
                                          <p:val>
                                            <p:strVal val="#ppt_x"/>
                                          </p:val>
                                        </p:tav>
                                      </p:tavLst>
                                    </p:anim>
                                    <p:anim calcmode="lin" valueType="num">
                                      <p:cBhvr additive="base">
                                        <p:cTn id="12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43"/>
                                        </p:tgtEl>
                                        <p:attrNameLst>
                                          <p:attrName>style.visibility</p:attrName>
                                        </p:attrNameLst>
                                      </p:cBhvr>
                                      <p:to>
                                        <p:strVal val="visible"/>
                                      </p:to>
                                    </p:set>
                                    <p:anim calcmode="lin" valueType="num">
                                      <p:cBhvr additive="base">
                                        <p:cTn id="127" dur="500" fill="hold"/>
                                        <p:tgtEl>
                                          <p:spTgt spid="43"/>
                                        </p:tgtEl>
                                        <p:attrNameLst>
                                          <p:attrName>ppt_x</p:attrName>
                                        </p:attrNameLst>
                                      </p:cBhvr>
                                      <p:tavLst>
                                        <p:tav tm="0">
                                          <p:val>
                                            <p:strVal val="#ppt_x"/>
                                          </p:val>
                                        </p:tav>
                                        <p:tav tm="100000">
                                          <p:val>
                                            <p:strVal val="#ppt_x"/>
                                          </p:val>
                                        </p:tav>
                                      </p:tavLst>
                                    </p:anim>
                                    <p:anim calcmode="lin" valueType="num">
                                      <p:cBhvr additive="base">
                                        <p:cTn id="12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45"/>
                                        </p:tgtEl>
                                        <p:attrNameLst>
                                          <p:attrName>style.visibility</p:attrName>
                                        </p:attrNameLst>
                                      </p:cBhvr>
                                      <p:to>
                                        <p:strVal val="visible"/>
                                      </p:to>
                                    </p:set>
                                    <p:anim calcmode="lin" valueType="num">
                                      <p:cBhvr additive="base">
                                        <p:cTn id="133" dur="500" fill="hold"/>
                                        <p:tgtEl>
                                          <p:spTgt spid="45"/>
                                        </p:tgtEl>
                                        <p:attrNameLst>
                                          <p:attrName>ppt_x</p:attrName>
                                        </p:attrNameLst>
                                      </p:cBhvr>
                                      <p:tavLst>
                                        <p:tav tm="0">
                                          <p:val>
                                            <p:strVal val="#ppt_x"/>
                                          </p:val>
                                        </p:tav>
                                        <p:tav tm="100000">
                                          <p:val>
                                            <p:strVal val="#ppt_x"/>
                                          </p:val>
                                        </p:tav>
                                      </p:tavLst>
                                    </p:anim>
                                    <p:anim calcmode="lin" valueType="num">
                                      <p:cBhvr additive="base">
                                        <p:cTn id="13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additive="base">
                                        <p:cTn id="139" dur="500" fill="hold"/>
                                        <p:tgtEl>
                                          <p:spTgt spid="46"/>
                                        </p:tgtEl>
                                        <p:attrNameLst>
                                          <p:attrName>ppt_x</p:attrName>
                                        </p:attrNameLst>
                                      </p:cBhvr>
                                      <p:tavLst>
                                        <p:tav tm="0">
                                          <p:val>
                                            <p:strVal val="#ppt_x"/>
                                          </p:val>
                                        </p:tav>
                                        <p:tav tm="100000">
                                          <p:val>
                                            <p:strVal val="#ppt_x"/>
                                          </p:val>
                                        </p:tav>
                                      </p:tavLst>
                                    </p:anim>
                                    <p:anim calcmode="lin" valueType="num">
                                      <p:cBhvr additive="base">
                                        <p:cTn id="14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29"/>
                                        </p:tgtEl>
                                        <p:attrNameLst>
                                          <p:attrName>style.visibility</p:attrName>
                                        </p:attrNameLst>
                                      </p:cBhvr>
                                      <p:to>
                                        <p:strVal val="visible"/>
                                      </p:to>
                                    </p:set>
                                    <p:anim calcmode="lin" valueType="num">
                                      <p:cBhvr additive="base">
                                        <p:cTn id="145" dur="500" fill="hold"/>
                                        <p:tgtEl>
                                          <p:spTgt spid="29"/>
                                        </p:tgtEl>
                                        <p:attrNameLst>
                                          <p:attrName>ppt_x</p:attrName>
                                        </p:attrNameLst>
                                      </p:cBhvr>
                                      <p:tavLst>
                                        <p:tav tm="0">
                                          <p:val>
                                            <p:strVal val="#ppt_x"/>
                                          </p:val>
                                        </p:tav>
                                        <p:tav tm="100000">
                                          <p:val>
                                            <p:strVal val="#ppt_x"/>
                                          </p:val>
                                        </p:tav>
                                      </p:tavLst>
                                    </p:anim>
                                    <p:anim calcmode="lin" valueType="num">
                                      <p:cBhvr additive="base">
                                        <p:cTn id="14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32"/>
                                        </p:tgtEl>
                                        <p:attrNameLst>
                                          <p:attrName>style.visibility</p:attrName>
                                        </p:attrNameLst>
                                      </p:cBhvr>
                                      <p:to>
                                        <p:strVal val="visible"/>
                                      </p:to>
                                    </p:set>
                                    <p:anim calcmode="lin" valueType="num">
                                      <p:cBhvr additive="base">
                                        <p:cTn id="151" dur="500" fill="hold"/>
                                        <p:tgtEl>
                                          <p:spTgt spid="32"/>
                                        </p:tgtEl>
                                        <p:attrNameLst>
                                          <p:attrName>ppt_x</p:attrName>
                                        </p:attrNameLst>
                                      </p:cBhvr>
                                      <p:tavLst>
                                        <p:tav tm="0">
                                          <p:val>
                                            <p:strVal val="#ppt_x"/>
                                          </p:val>
                                        </p:tav>
                                        <p:tav tm="100000">
                                          <p:val>
                                            <p:strVal val="#ppt_x"/>
                                          </p:val>
                                        </p:tav>
                                      </p:tavLst>
                                    </p:anim>
                                    <p:anim calcmode="lin" valueType="num">
                                      <p:cBhvr additive="base">
                                        <p:cTn id="15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30"/>
                                        </p:tgtEl>
                                        <p:attrNameLst>
                                          <p:attrName>style.visibility</p:attrName>
                                        </p:attrNameLst>
                                      </p:cBhvr>
                                      <p:to>
                                        <p:strVal val="visible"/>
                                      </p:to>
                                    </p:set>
                                    <p:anim calcmode="lin" valueType="num">
                                      <p:cBhvr additive="base">
                                        <p:cTn id="157" dur="500" fill="hold"/>
                                        <p:tgtEl>
                                          <p:spTgt spid="30"/>
                                        </p:tgtEl>
                                        <p:attrNameLst>
                                          <p:attrName>ppt_x</p:attrName>
                                        </p:attrNameLst>
                                      </p:cBhvr>
                                      <p:tavLst>
                                        <p:tav tm="0">
                                          <p:val>
                                            <p:strVal val="#ppt_x"/>
                                          </p:val>
                                        </p:tav>
                                        <p:tav tm="100000">
                                          <p:val>
                                            <p:strVal val="#ppt_x"/>
                                          </p:val>
                                        </p:tav>
                                      </p:tavLst>
                                    </p:anim>
                                    <p:anim calcmode="lin" valueType="num">
                                      <p:cBhvr additive="base">
                                        <p:cTn id="15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33"/>
                                        </p:tgtEl>
                                        <p:attrNameLst>
                                          <p:attrName>style.visibility</p:attrName>
                                        </p:attrNameLst>
                                      </p:cBhvr>
                                      <p:to>
                                        <p:strVal val="visible"/>
                                      </p:to>
                                    </p:set>
                                    <p:anim calcmode="lin" valueType="num">
                                      <p:cBhvr additive="base">
                                        <p:cTn id="163" dur="500" fill="hold"/>
                                        <p:tgtEl>
                                          <p:spTgt spid="33"/>
                                        </p:tgtEl>
                                        <p:attrNameLst>
                                          <p:attrName>ppt_x</p:attrName>
                                        </p:attrNameLst>
                                      </p:cBhvr>
                                      <p:tavLst>
                                        <p:tav tm="0">
                                          <p:val>
                                            <p:strVal val="#ppt_x"/>
                                          </p:val>
                                        </p:tav>
                                        <p:tav tm="100000">
                                          <p:val>
                                            <p:strVal val="#ppt_x"/>
                                          </p:val>
                                        </p:tav>
                                      </p:tavLst>
                                    </p:anim>
                                    <p:anim calcmode="lin" valueType="num">
                                      <p:cBhvr additive="base">
                                        <p:cTn id="16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7" grpId="0"/>
      <p:bldP spid="38" grpId="0"/>
      <p:bldP spid="39" grpId="0"/>
      <p:bldP spid="40" grpId="0"/>
      <p:bldP spid="41" grpId="0"/>
      <p:bldP spid="42" grpId="0"/>
      <p:bldP spid="43" grpId="0"/>
      <p:bldP spid="45" grpId="0"/>
      <p:bldP spid="46" grpId="0"/>
      <p:bldP spid="62" grpId="0"/>
      <p:bldP spid="63" grpId="0"/>
      <p:bldP spid="64" grpId="0"/>
      <p:bldP spid="65" grpId="0"/>
      <p:bldP spid="66" grpId="0"/>
      <p:bldP spid="68" grpId="0"/>
      <p:bldP spid="69" grpId="0"/>
      <p:bldP spid="70" grpId="0"/>
      <p:bldP spid="71" grpId="0"/>
      <p:bldP spid="27" grpId="0"/>
      <p:bldP spid="28" grpId="0"/>
      <p:bldP spid="29" grpId="0"/>
      <p:bldP spid="30"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1"/>
            <a:ext cx="12192000" cy="6858001"/>
          </a:xfrm>
          <a:prstGeom prst="frame">
            <a:avLst>
              <a:gd name="adj1" fmla="val 4167"/>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Rounded Rectangle 7"/>
          <p:cNvSpPr/>
          <p:nvPr/>
        </p:nvSpPr>
        <p:spPr>
          <a:xfrm>
            <a:off x="3460653" y="269513"/>
            <a:ext cx="5205652" cy="93227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7200" dirty="0">
                <a:solidFill>
                  <a:srgbClr val="002060"/>
                </a:solidFill>
              </a:rPr>
              <a:t> </a:t>
            </a:r>
            <a:r>
              <a:rPr lang="bn-IN" sz="6600" dirty="0">
                <a:solidFill>
                  <a:srgbClr val="002060"/>
                </a:solidFill>
                <a:latin typeface="NikoshBAN" pitchFamily="2" charset="0"/>
                <a:cs typeface="NikoshBAN" pitchFamily="2" charset="0"/>
              </a:rPr>
              <a:t>মূল্যায়ন-</a:t>
            </a:r>
            <a:r>
              <a:rPr lang="bn-IN" sz="7200" dirty="0">
                <a:solidFill>
                  <a:srgbClr val="002060"/>
                </a:solidFill>
                <a:latin typeface="NikoshBAN" pitchFamily="2" charset="0"/>
                <a:cs typeface="NikoshBAN" pitchFamily="2" charset="0"/>
              </a:rPr>
              <a:t> </a:t>
            </a:r>
            <a:r>
              <a:rPr lang="ar-SA" sz="7200" dirty="0">
                <a:solidFill>
                  <a:srgbClr val="002060"/>
                </a:solidFill>
              </a:rPr>
              <a:t>تقييم</a:t>
            </a:r>
            <a:endParaRPr lang="en-US" sz="7200" dirty="0">
              <a:solidFill>
                <a:srgbClr val="002060"/>
              </a:solidFill>
            </a:endParaRPr>
          </a:p>
        </p:txBody>
      </p:sp>
      <p:sp>
        <p:nvSpPr>
          <p:cNvPr id="11" name="TextBox 10"/>
          <p:cNvSpPr txBox="1"/>
          <p:nvPr/>
        </p:nvSpPr>
        <p:spPr>
          <a:xfrm>
            <a:off x="1702191" y="1744394"/>
            <a:ext cx="9073661" cy="707886"/>
          </a:xfrm>
          <a:prstGeom prst="rect">
            <a:avLst/>
          </a:prstGeom>
          <a:noFill/>
        </p:spPr>
        <p:txBody>
          <a:bodyPr wrap="square" rtlCol="0">
            <a:spAutoFit/>
          </a:bodyPr>
          <a:lstStyle/>
          <a:p>
            <a:pPr algn="r" rtl="1"/>
            <a:r>
              <a:rPr lang="ar-SA" sz="4000" dirty="0"/>
              <a:t>السوال:١ــ اين تسكن عائشة؟</a:t>
            </a:r>
          </a:p>
        </p:txBody>
      </p:sp>
      <p:sp>
        <p:nvSpPr>
          <p:cNvPr id="12" name="TextBox 11"/>
          <p:cNvSpPr txBox="1"/>
          <p:nvPr/>
        </p:nvSpPr>
        <p:spPr>
          <a:xfrm>
            <a:off x="1842869" y="2588455"/>
            <a:ext cx="8961120" cy="707886"/>
          </a:xfrm>
          <a:prstGeom prst="rect">
            <a:avLst/>
          </a:prstGeom>
          <a:noFill/>
        </p:spPr>
        <p:txBody>
          <a:bodyPr wrap="square" rtlCol="0">
            <a:spAutoFit/>
          </a:bodyPr>
          <a:lstStyle/>
          <a:p>
            <a:pPr algn="r" rtl="1"/>
            <a:r>
              <a:rPr lang="ar-SA" sz="4000" dirty="0">
                <a:solidFill>
                  <a:srgbClr val="00B050"/>
                </a:solidFill>
              </a:rPr>
              <a:t>السوال: ٢ــ  كم اخ فاطمة؟</a:t>
            </a:r>
            <a:endParaRPr lang="en-US" sz="4000" dirty="0">
              <a:solidFill>
                <a:srgbClr val="00B050"/>
              </a:solidFill>
            </a:endParaRPr>
          </a:p>
        </p:txBody>
      </p:sp>
      <p:sp>
        <p:nvSpPr>
          <p:cNvPr id="13" name="TextBox 12"/>
          <p:cNvSpPr txBox="1"/>
          <p:nvPr/>
        </p:nvSpPr>
        <p:spPr>
          <a:xfrm>
            <a:off x="1814734" y="3362178"/>
            <a:ext cx="9059593" cy="707886"/>
          </a:xfrm>
          <a:prstGeom prst="rect">
            <a:avLst/>
          </a:prstGeom>
          <a:noFill/>
        </p:spPr>
        <p:txBody>
          <a:bodyPr wrap="square" rtlCol="0">
            <a:spAutoFit/>
          </a:bodyPr>
          <a:lstStyle/>
          <a:p>
            <a:pPr algn="r" rtl="1"/>
            <a:r>
              <a:rPr lang="ar-SA" sz="4000" dirty="0">
                <a:solidFill>
                  <a:srgbClr val="002060"/>
                </a:solidFill>
              </a:rPr>
              <a:t>السوال: ٣ــ اين تدرس فاطمة؟ </a:t>
            </a:r>
            <a:endParaRPr lang="en-US" sz="4000" dirty="0">
              <a:solidFill>
                <a:srgbClr val="002060"/>
              </a:solidFill>
            </a:endParaRPr>
          </a:p>
        </p:txBody>
      </p:sp>
      <p:sp>
        <p:nvSpPr>
          <p:cNvPr id="16" name="TextBox 15"/>
          <p:cNvSpPr txBox="1"/>
          <p:nvPr/>
        </p:nvSpPr>
        <p:spPr>
          <a:xfrm>
            <a:off x="1561513" y="4051493"/>
            <a:ext cx="9298745" cy="769441"/>
          </a:xfrm>
          <a:prstGeom prst="rect">
            <a:avLst/>
          </a:prstGeom>
          <a:noFill/>
        </p:spPr>
        <p:txBody>
          <a:bodyPr wrap="square" rtlCol="0">
            <a:spAutoFit/>
          </a:bodyPr>
          <a:lstStyle/>
          <a:p>
            <a:pPr algn="r" rtl="1"/>
            <a:r>
              <a:rPr lang="ar-SA" sz="4000" dirty="0">
                <a:solidFill>
                  <a:srgbClr val="0070C0"/>
                </a:solidFill>
              </a:rPr>
              <a:t>السوال:</a:t>
            </a:r>
            <a:r>
              <a:rPr lang="ar-SA" sz="4400" dirty="0">
                <a:solidFill>
                  <a:srgbClr val="0070C0"/>
                </a:solidFill>
              </a:rPr>
              <a:t>٤</a:t>
            </a:r>
            <a:r>
              <a:rPr lang="ar-SA" sz="4000" dirty="0">
                <a:solidFill>
                  <a:srgbClr val="0070C0"/>
                </a:solidFill>
              </a:rPr>
              <a:t>ــ فى اى صف تدرس فاطمة؟ </a:t>
            </a:r>
            <a:endParaRPr lang="en-US" sz="4000" dirty="0">
              <a:solidFill>
                <a:srgbClr val="0070C0"/>
              </a:solidFill>
            </a:endParaRPr>
          </a:p>
        </p:txBody>
      </p:sp>
      <p:sp>
        <p:nvSpPr>
          <p:cNvPr id="17" name="TextBox 16"/>
          <p:cNvSpPr txBox="1"/>
          <p:nvPr/>
        </p:nvSpPr>
        <p:spPr>
          <a:xfrm>
            <a:off x="2250831" y="4839287"/>
            <a:ext cx="8623495" cy="707886"/>
          </a:xfrm>
          <a:prstGeom prst="rect">
            <a:avLst/>
          </a:prstGeom>
          <a:noFill/>
        </p:spPr>
        <p:txBody>
          <a:bodyPr wrap="square" rtlCol="0">
            <a:spAutoFit/>
          </a:bodyPr>
          <a:lstStyle/>
          <a:p>
            <a:pPr algn="r" rtl="1"/>
            <a:r>
              <a:rPr lang="ar-SA" sz="4000" dirty="0">
                <a:solidFill>
                  <a:srgbClr val="C00000"/>
                </a:solidFill>
              </a:rPr>
              <a:t>السوال: ٥ــ فى اى وقت تساعد فاطمة أمها؟ </a:t>
            </a:r>
            <a:endParaRPr lang="en-US" sz="4000" dirty="0">
              <a:solidFill>
                <a:srgbClr val="C00000"/>
              </a:solidFill>
            </a:endParaRPr>
          </a:p>
        </p:txBody>
      </p:sp>
    </p:spTree>
    <p:extLst>
      <p:ext uri="{BB962C8B-B14F-4D97-AF65-F5344CB8AC3E}">
        <p14:creationId xmlns:p14="http://schemas.microsoft.com/office/powerpoint/2010/main" val="283675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p:bldP spid="13"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4167"/>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5" name="Picture 6"/>
          <p:cNvPicPr>
            <a:picLocks noChangeAspect="1"/>
          </p:cNvPicPr>
          <p:nvPr/>
        </p:nvPicPr>
        <p:blipFill>
          <a:blip r:embed="rId2"/>
          <a:srcRect/>
          <a:stretch>
            <a:fillRect/>
          </a:stretch>
        </p:blipFill>
        <p:spPr bwMode="auto">
          <a:xfrm>
            <a:off x="759655" y="404949"/>
            <a:ext cx="10621107" cy="3004457"/>
          </a:xfrm>
          <a:prstGeom prst="rect">
            <a:avLst/>
          </a:prstGeom>
          <a:noFill/>
          <a:ln w="9525">
            <a:noFill/>
            <a:miter lim="800000"/>
            <a:headEnd/>
            <a:tailEnd/>
          </a:ln>
        </p:spPr>
      </p:pic>
      <p:sp>
        <p:nvSpPr>
          <p:cNvPr id="16" name="TextBox 15"/>
          <p:cNvSpPr txBox="1"/>
          <p:nvPr/>
        </p:nvSpPr>
        <p:spPr>
          <a:xfrm>
            <a:off x="1125417" y="3474721"/>
            <a:ext cx="10269414" cy="646331"/>
          </a:xfrm>
          <a:prstGeom prst="rect">
            <a:avLst/>
          </a:prstGeom>
          <a:noFill/>
        </p:spPr>
        <p:txBody>
          <a:bodyPr wrap="square" rtlCol="0">
            <a:spAutoFit/>
          </a:bodyPr>
          <a:lstStyle/>
          <a:p>
            <a:pPr algn="r" rtl="1"/>
            <a:r>
              <a:rPr lang="ar-SA" sz="3600" dirty="0"/>
              <a:t>السوال:١ــ من هى ربة المنزل؟ </a:t>
            </a:r>
            <a:endParaRPr lang="en-US" sz="3600" dirty="0"/>
          </a:p>
        </p:txBody>
      </p:sp>
      <p:sp>
        <p:nvSpPr>
          <p:cNvPr id="17" name="TextBox 16"/>
          <p:cNvSpPr txBox="1"/>
          <p:nvPr/>
        </p:nvSpPr>
        <p:spPr>
          <a:xfrm>
            <a:off x="2124220" y="4037428"/>
            <a:ext cx="9340949" cy="646331"/>
          </a:xfrm>
          <a:prstGeom prst="rect">
            <a:avLst/>
          </a:prstGeom>
          <a:noFill/>
        </p:spPr>
        <p:txBody>
          <a:bodyPr wrap="square" rtlCol="0">
            <a:spAutoFit/>
          </a:bodyPr>
          <a:lstStyle/>
          <a:p>
            <a:pPr algn="r" rtl="1"/>
            <a:r>
              <a:rPr lang="ar-SA" sz="3600" dirty="0"/>
              <a:t>السوال:٢ــ  اين يسكن زوج عائشة؟ </a:t>
            </a:r>
            <a:endParaRPr lang="en-US" sz="3600" dirty="0"/>
          </a:p>
        </p:txBody>
      </p:sp>
      <p:sp>
        <p:nvSpPr>
          <p:cNvPr id="18" name="TextBox 17"/>
          <p:cNvSpPr txBox="1"/>
          <p:nvPr/>
        </p:nvSpPr>
        <p:spPr>
          <a:xfrm>
            <a:off x="2504049" y="5128457"/>
            <a:ext cx="9017390" cy="707886"/>
          </a:xfrm>
          <a:prstGeom prst="rect">
            <a:avLst/>
          </a:prstGeom>
          <a:noFill/>
        </p:spPr>
        <p:txBody>
          <a:bodyPr wrap="square" rtlCol="0">
            <a:spAutoFit/>
          </a:bodyPr>
          <a:lstStyle/>
          <a:p>
            <a:pPr algn="r" rtl="1"/>
            <a:r>
              <a:rPr lang="ar-SA" sz="3600" dirty="0"/>
              <a:t>السوال:</a:t>
            </a:r>
            <a:r>
              <a:rPr lang="ar-SA" sz="4000" dirty="0"/>
              <a:t>٤</a:t>
            </a:r>
            <a:r>
              <a:rPr lang="ar-SA" sz="3600" dirty="0"/>
              <a:t>ــ ماذا تعمل فاطمة كل يوم؟</a:t>
            </a:r>
            <a:endParaRPr lang="en-US" sz="3600" dirty="0"/>
          </a:p>
        </p:txBody>
      </p:sp>
      <p:sp>
        <p:nvSpPr>
          <p:cNvPr id="11" name="TextBox 10"/>
          <p:cNvSpPr txBox="1"/>
          <p:nvPr/>
        </p:nvSpPr>
        <p:spPr>
          <a:xfrm>
            <a:off x="1674056" y="4583724"/>
            <a:ext cx="9777046" cy="646331"/>
          </a:xfrm>
          <a:prstGeom prst="rect">
            <a:avLst/>
          </a:prstGeom>
          <a:noFill/>
        </p:spPr>
        <p:txBody>
          <a:bodyPr wrap="square" rtlCol="0">
            <a:spAutoFit/>
          </a:bodyPr>
          <a:lstStyle/>
          <a:p>
            <a:pPr algn="r" rtl="1"/>
            <a:r>
              <a:rPr lang="ar-SA" sz="3600" dirty="0"/>
              <a:t>السوال:٣ــ</a:t>
            </a:r>
            <a:r>
              <a:rPr lang="en-US" sz="3600" dirty="0"/>
              <a:t> </a:t>
            </a:r>
            <a:r>
              <a:rPr lang="ar-SA" sz="3600" dirty="0"/>
              <a:t>ماذا تعمل عائشة ؟ </a:t>
            </a:r>
            <a:endParaRPr lang="en-US" sz="3600" dirty="0"/>
          </a:p>
        </p:txBody>
      </p:sp>
      <p:sp>
        <p:nvSpPr>
          <p:cNvPr id="10" name="Rectangle 9"/>
          <p:cNvSpPr/>
          <p:nvPr/>
        </p:nvSpPr>
        <p:spPr>
          <a:xfrm>
            <a:off x="3314745" y="2358070"/>
            <a:ext cx="6567824" cy="1015663"/>
          </a:xfrm>
          <a:prstGeom prst="rect">
            <a:avLst/>
          </a:prstGeom>
        </p:spPr>
        <p:txBody>
          <a:bodyPr wrap="none">
            <a:spAutoFit/>
          </a:bodyPr>
          <a:lstStyle/>
          <a:p>
            <a:r>
              <a:rPr lang="ar-SA" sz="6000" dirty="0">
                <a:solidFill>
                  <a:schemeClr val="bg1"/>
                </a:solidFill>
              </a:rPr>
              <a:t>واجب المنزلي</a:t>
            </a:r>
            <a:r>
              <a:rPr lang="bn-IN" sz="6000" dirty="0">
                <a:solidFill>
                  <a:schemeClr val="bg1"/>
                </a:solidFill>
              </a:rPr>
              <a:t> </a:t>
            </a:r>
            <a:r>
              <a:rPr lang="bn-BD" sz="6000" dirty="0">
                <a:solidFill>
                  <a:schemeClr val="bg1"/>
                </a:solidFill>
                <a:latin typeface="NikoshBAN" panose="02000000000000000000" pitchFamily="2" charset="0"/>
                <a:cs typeface="NikoshBAN" panose="02000000000000000000" pitchFamily="2" charset="0"/>
              </a:rPr>
              <a:t>বাড়ির কাজ</a:t>
            </a:r>
            <a:endParaRPr lang="en-US" sz="6000" dirty="0">
              <a:solidFill>
                <a:schemeClr val="bg1"/>
              </a:solidFill>
            </a:endParaRPr>
          </a:p>
        </p:txBody>
      </p:sp>
      <p:sp>
        <p:nvSpPr>
          <p:cNvPr id="19" name="TextBox 18"/>
          <p:cNvSpPr txBox="1"/>
          <p:nvPr/>
        </p:nvSpPr>
        <p:spPr>
          <a:xfrm>
            <a:off x="1378634" y="5683348"/>
            <a:ext cx="10170941" cy="646331"/>
          </a:xfrm>
          <a:prstGeom prst="rect">
            <a:avLst/>
          </a:prstGeom>
          <a:noFill/>
        </p:spPr>
        <p:txBody>
          <a:bodyPr wrap="square" rtlCol="0">
            <a:spAutoFit/>
          </a:bodyPr>
          <a:lstStyle/>
          <a:p>
            <a:pPr algn="r" rtl="1"/>
            <a:r>
              <a:rPr lang="ar-SA" sz="3600" dirty="0"/>
              <a:t>السوال: ٥ــ</a:t>
            </a:r>
            <a:r>
              <a:rPr lang="bn-IN" sz="3600" dirty="0"/>
              <a:t> </a:t>
            </a:r>
            <a:r>
              <a:rPr lang="ar-SA" sz="3600" dirty="0"/>
              <a:t>متى تساعد فاطمة أمها فى اعمال البيت ؟ </a:t>
            </a:r>
            <a:endParaRPr lang="en-US" sz="3600" dirty="0"/>
          </a:p>
        </p:txBody>
      </p:sp>
    </p:spTree>
    <p:extLst>
      <p:ext uri="{BB962C8B-B14F-4D97-AF65-F5344CB8AC3E}">
        <p14:creationId xmlns:p14="http://schemas.microsoft.com/office/powerpoint/2010/main" val="714685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4)">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1"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957" y="2150746"/>
            <a:ext cx="4983481" cy="2954655"/>
          </a:xfrm>
          <a:prstGeom prst="rect">
            <a:avLst/>
          </a:prstGeom>
          <a:noFill/>
          <a:effectLst>
            <a:glow rad="228600">
              <a:schemeClr val="accent2">
                <a:satMod val="175000"/>
                <a:alpha val="40000"/>
              </a:schemeClr>
            </a:glow>
          </a:effectLst>
        </p:spPr>
        <p:txBody>
          <a:bodyPr wrap="square" rtlCol="0">
            <a:spAutoFit/>
          </a:bodyPr>
          <a:lstStyle/>
          <a:p>
            <a:pPr algn="ctr"/>
            <a:r>
              <a:rPr lang="bn-BD" sz="16600" b="1" dirty="0">
                <a:ln/>
                <a:blipFill>
                  <a:blip r:embed="rId2"/>
                  <a:tile tx="0" ty="0" sx="100000" sy="100000" flip="none" algn="tl"/>
                </a:blipFill>
                <a:effectLst>
                  <a:outerShdw blurRad="38100" dist="38100" dir="2700000" algn="tl">
                    <a:srgbClr val="000000">
                      <a:alpha val="43137"/>
                    </a:srgbClr>
                  </a:outerShdw>
                </a:effectLst>
                <a:latin typeface="NikoshBAN" pitchFamily="2" charset="0"/>
                <a:cs typeface="NikoshBAN" pitchFamily="2" charset="0"/>
              </a:rPr>
              <a:t>ধন্যবাদ</a:t>
            </a:r>
            <a:endParaRPr lang="en-US" sz="1600" b="1" dirty="0">
              <a:ln/>
              <a:blipFill>
                <a:blip r:embed="rId2"/>
                <a:tile tx="0" ty="0" sx="100000" sy="100000" flip="none" algn="tl"/>
              </a:blipFill>
              <a:effectLst>
                <a:outerShdw blurRad="38100" dist="38100" dir="2700000" algn="tl">
                  <a:srgbClr val="000000">
                    <a:alpha val="43137"/>
                  </a:srgbClr>
                </a:outerShdw>
              </a:effectLst>
              <a:latin typeface="NikoshBAN" pitchFamily="2" charset="0"/>
              <a:cs typeface="NikoshBAN" pitchFamily="2" charset="0"/>
            </a:endParaRPr>
          </a:p>
          <a:p>
            <a:pPr algn="ctr"/>
            <a:endParaRPr lang="en-US" sz="2000" b="1" dirty="0">
              <a:ln/>
              <a:blipFill>
                <a:blip r:embed="rId2"/>
                <a:tile tx="0" ty="0" sx="100000" sy="100000" flip="none" algn="tl"/>
              </a:blipFill>
              <a:effectLst>
                <a:outerShdw blurRad="38100" dist="38100" dir="2700000" algn="tl">
                  <a:srgbClr val="000000">
                    <a:alpha val="43137"/>
                  </a:srgbClr>
                </a:outerShdw>
              </a:effectLst>
            </a:endParaRPr>
          </a:p>
        </p:txBody>
      </p:sp>
      <p:sp>
        <p:nvSpPr>
          <p:cNvPr id="3" name="TextBox 2"/>
          <p:cNvSpPr txBox="1"/>
          <p:nvPr/>
        </p:nvSpPr>
        <p:spPr>
          <a:xfrm>
            <a:off x="3878586" y="1066801"/>
            <a:ext cx="4086225" cy="1015663"/>
          </a:xfrm>
          <a:prstGeom prst="rect">
            <a:avLst/>
          </a:prstGeom>
          <a:noFill/>
          <a:ln>
            <a:solidFill>
              <a:schemeClr val="accent3">
                <a:lumMod val="75000"/>
              </a:schemeClr>
            </a:solidFill>
          </a:ln>
        </p:spPr>
        <p:txBody>
          <a:bodyPr wrap="square" rtlCol="0">
            <a:spAutoFit/>
            <a:scene3d>
              <a:camera prst="orthographicFront"/>
              <a:lightRig rig="threePt" dir="t"/>
            </a:scene3d>
            <a:sp3d extrusionH="57150">
              <a:bevelT w="57150" h="38100" prst="artDeco"/>
            </a:sp3d>
          </a:bodyPr>
          <a:lstStyle/>
          <a:p>
            <a:pPr algn="ctr"/>
            <a:r>
              <a:rPr lang="bn-BD" sz="6000" b="1" dirty="0">
                <a:ln>
                  <a:solidFill>
                    <a:schemeClr val="tx1">
                      <a:lumMod val="95000"/>
                      <a:lumOff val="5000"/>
                    </a:schemeClr>
                  </a:solidFill>
                </a:ln>
                <a:blipFill>
                  <a:blip r:embed="rId3"/>
                  <a:tile tx="0" ty="0" sx="100000" sy="100000" flip="none" algn="tl"/>
                </a:blipFill>
                <a:latin typeface="NikoshBAN" panose="02000000000000000000" pitchFamily="2" charset="0"/>
                <a:cs typeface="NikoshBAN" panose="02000000000000000000" pitchFamily="2" charset="0"/>
              </a:rPr>
              <a:t>সবাইকে</a:t>
            </a:r>
            <a:endParaRPr lang="en-US" sz="6000" b="1" dirty="0">
              <a:ln>
                <a:solidFill>
                  <a:schemeClr val="tx1">
                    <a:lumMod val="95000"/>
                    <a:lumOff val="5000"/>
                  </a:schemeClr>
                </a:solidFill>
              </a:ln>
              <a:blipFill>
                <a:blip r:embed="rId3"/>
                <a:tile tx="0" ty="0" sx="100000" sy="100000" flip="none" algn="tl"/>
              </a:blipFill>
              <a:latin typeface="NikoshBAN" panose="02000000000000000000" pitchFamily="2" charset="0"/>
              <a:cs typeface="NikoshBAN" panose="02000000000000000000" pitchFamily="2" charset="0"/>
            </a:endParaRPr>
          </a:p>
        </p:txBody>
      </p:sp>
      <p:pic>
        <p:nvPicPr>
          <p:cNvPr id="5" name="Picture 2" descr="C:\Users\mr\Desktop\maria\Clipart_Rose_PNG_Picture.png"/>
          <p:cNvPicPr>
            <a:picLocks noChangeAspect="1" noChangeArrowheads="1"/>
          </p:cNvPicPr>
          <p:nvPr/>
        </p:nvPicPr>
        <p:blipFill>
          <a:blip r:embed="rId4"/>
          <a:srcRect/>
          <a:stretch>
            <a:fillRect/>
          </a:stretch>
        </p:blipFill>
        <p:spPr bwMode="auto">
          <a:xfrm>
            <a:off x="8472486" y="1509712"/>
            <a:ext cx="1883791" cy="3105150"/>
          </a:xfrm>
          <a:prstGeom prst="rect">
            <a:avLst/>
          </a:prstGeom>
          <a:noFill/>
        </p:spPr>
      </p:pic>
      <p:pic>
        <p:nvPicPr>
          <p:cNvPr id="6" name="Picture 2" descr="C:\Users\mr\Desktop\maria\Clipart_Rose_PNG_Picture.png"/>
          <p:cNvPicPr>
            <a:picLocks noChangeAspect="1" noChangeArrowheads="1"/>
          </p:cNvPicPr>
          <p:nvPr/>
        </p:nvPicPr>
        <p:blipFill>
          <a:blip r:embed="rId4"/>
          <a:srcRect/>
          <a:stretch>
            <a:fillRect/>
          </a:stretch>
        </p:blipFill>
        <p:spPr bwMode="auto">
          <a:xfrm>
            <a:off x="1609729" y="1509712"/>
            <a:ext cx="1883791" cy="3105150"/>
          </a:xfrm>
          <a:prstGeom prst="rect">
            <a:avLst/>
          </a:prstGeom>
          <a:noFill/>
        </p:spPr>
      </p:pic>
      <p:pic>
        <p:nvPicPr>
          <p:cNvPr id="7" name="Picture 2" descr="C:\Users\User\Desktop\Nazma\jib o jor\1.jpg"/>
          <p:cNvPicPr>
            <a:picLocks noChangeAspect="1" noChangeArrowheads="1"/>
          </p:cNvPicPr>
          <p:nvPr/>
        </p:nvPicPr>
        <p:blipFill>
          <a:blip r:embed="rId5"/>
          <a:srcRect l="21801" r="44367" b="22829"/>
          <a:stretch>
            <a:fillRect/>
          </a:stretch>
        </p:blipFill>
        <p:spPr bwMode="auto">
          <a:xfrm>
            <a:off x="281354" y="0"/>
            <a:ext cx="5890846" cy="6531429"/>
          </a:xfrm>
          <a:prstGeom prst="rect">
            <a:avLst/>
          </a:prstGeom>
          <a:noFill/>
        </p:spPr>
      </p:pic>
      <p:pic>
        <p:nvPicPr>
          <p:cNvPr id="8" name="Picture 2" descr="C:\Users\User\Desktop\Nazma\jib o jor\1.jpg"/>
          <p:cNvPicPr>
            <a:picLocks noChangeAspect="1" noChangeArrowheads="1"/>
          </p:cNvPicPr>
          <p:nvPr/>
        </p:nvPicPr>
        <p:blipFill>
          <a:blip r:embed="rId5"/>
          <a:srcRect l="55360" t="278" r="11833" b="22829"/>
          <a:stretch>
            <a:fillRect/>
          </a:stretch>
        </p:blipFill>
        <p:spPr bwMode="auto">
          <a:xfrm>
            <a:off x="6105378" y="0"/>
            <a:ext cx="5809956" cy="6544491"/>
          </a:xfrm>
          <a:prstGeom prst="rect">
            <a:avLst/>
          </a:prstGeom>
          <a:noFill/>
        </p:spPr>
      </p:pic>
      <p:sp>
        <p:nvSpPr>
          <p:cNvPr id="10" name="Frame 9"/>
          <p:cNvSpPr/>
          <p:nvPr/>
        </p:nvSpPr>
        <p:spPr>
          <a:xfrm>
            <a:off x="0" y="-222069"/>
            <a:ext cx="12192000" cy="7080069"/>
          </a:xfrm>
          <a:prstGeom prst="frame">
            <a:avLst>
              <a:gd name="adj1" fmla="val 4167"/>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p14="http://schemas.microsoft.com/office/powerpoint/2010/main" val="1540245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par>
                          <p:cTn id="9" fill="hold">
                            <p:stCondLst>
                              <p:cond delay="2000"/>
                            </p:stCondLst>
                            <p:childTnLst>
                              <p:par>
                                <p:cTn id="10" presetID="34" presetClass="emph" presetSubtype="0" fill="hold" grpId="0" nodeType="afterEffect">
                                  <p:stCondLst>
                                    <p:cond delay="0"/>
                                  </p:stCondLst>
                                  <p:iterate type="lt">
                                    <p:tmPct val="10000"/>
                                  </p:iterate>
                                  <p:childTnLst>
                                    <p:animMotion origin="layout" path="M -2.77778E-6 4.81481E-6 L -2.77778E-6 -0.07223 " pathEditMode="relative" rAng="0" ptsTypes="AA">
                                      <p:cBhvr>
                                        <p:cTn id="11" dur="500" accel="50000" decel="50000" autoRev="1" fill="hold">
                                          <p:stCondLst>
                                            <p:cond delay="0"/>
                                          </p:stCondLst>
                                        </p:cTn>
                                        <p:tgtEl>
                                          <p:spTgt spid="2"/>
                                        </p:tgtEl>
                                        <p:attrNameLst>
                                          <p:attrName>ppt_x</p:attrName>
                                          <p:attrName>ppt_y</p:attrName>
                                        </p:attrNameLst>
                                      </p:cBhvr>
                                      <p:rCtr x="0" y="-3611"/>
                                    </p:animMotion>
                                    <p:animRot by="1500000">
                                      <p:cBhvr>
                                        <p:cTn id="12" dur="250" fill="hold">
                                          <p:stCondLst>
                                            <p:cond delay="0"/>
                                          </p:stCondLst>
                                        </p:cTn>
                                        <p:tgtEl>
                                          <p:spTgt spid="2"/>
                                        </p:tgtEl>
                                        <p:attrNameLst>
                                          <p:attrName>r</p:attrName>
                                        </p:attrNameLst>
                                      </p:cBhvr>
                                    </p:animRot>
                                    <p:animRot by="-1500000">
                                      <p:cBhvr>
                                        <p:cTn id="13" dur="250" fill="hold">
                                          <p:stCondLst>
                                            <p:cond delay="250"/>
                                          </p:stCondLst>
                                        </p:cTn>
                                        <p:tgtEl>
                                          <p:spTgt spid="2"/>
                                        </p:tgtEl>
                                        <p:attrNameLst>
                                          <p:attrName>r</p:attrName>
                                        </p:attrNameLst>
                                      </p:cBhvr>
                                    </p:animRot>
                                    <p:animRot by="-1500000">
                                      <p:cBhvr>
                                        <p:cTn id="14" dur="250" fill="hold">
                                          <p:stCondLst>
                                            <p:cond delay="500"/>
                                          </p:stCondLst>
                                        </p:cTn>
                                        <p:tgtEl>
                                          <p:spTgt spid="2"/>
                                        </p:tgtEl>
                                        <p:attrNameLst>
                                          <p:attrName>r</p:attrName>
                                        </p:attrNameLst>
                                      </p:cBhvr>
                                    </p:animRot>
                                    <p:animRot by="1500000">
                                      <p:cBhvr>
                                        <p:cTn id="15" dur="250" fill="hold">
                                          <p:stCondLst>
                                            <p:cond delay="750"/>
                                          </p:stCondLst>
                                        </p:cTn>
                                        <p:tgtEl>
                                          <p:spTgt spid="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0" fill="hold"/>
                                        <p:tgtEl>
                                          <p:spTgt spid="7"/>
                                        </p:tgtEl>
                                        <p:attrNameLst>
                                          <p:attrName>ppt_x</p:attrName>
                                        </p:attrNameLst>
                                      </p:cBhvr>
                                      <p:tavLst>
                                        <p:tav tm="0">
                                          <p:val>
                                            <p:strVal val="0-#ppt_w/2"/>
                                          </p:val>
                                        </p:tav>
                                        <p:tav tm="100000">
                                          <p:val>
                                            <p:strVal val="#ppt_x"/>
                                          </p:val>
                                        </p:tav>
                                      </p:tavLst>
                                    </p:anim>
                                    <p:anim calcmode="lin" valueType="num">
                                      <p:cBhvr additive="base">
                                        <p:cTn id="21" dur="5000" fill="hold"/>
                                        <p:tgtEl>
                                          <p:spTgt spid="7"/>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0" fill="hold"/>
                                        <p:tgtEl>
                                          <p:spTgt spid="8"/>
                                        </p:tgtEl>
                                        <p:attrNameLst>
                                          <p:attrName>ppt_x</p:attrName>
                                        </p:attrNameLst>
                                      </p:cBhvr>
                                      <p:tavLst>
                                        <p:tav tm="0">
                                          <p:val>
                                            <p:strVal val="1+#ppt_w/2"/>
                                          </p:val>
                                        </p:tav>
                                        <p:tav tm="100000">
                                          <p:val>
                                            <p:strVal val="#ppt_x"/>
                                          </p:val>
                                        </p:tav>
                                      </p:tavLst>
                                    </p:anim>
                                    <p:anim calcmode="lin" valueType="num">
                                      <p:cBhvr additive="base">
                                        <p:cTn id="25" dur="5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51202" y="914400"/>
            <a:ext cx="5605346" cy="1013708"/>
          </a:xfrm>
          <a:prstGeom prst="rect">
            <a:avLst/>
          </a:prstGeom>
          <a:noFill/>
        </p:spPr>
        <p:txBody>
          <a:bodyPr wrap="square" lIns="91440" tIns="45720" rIns="91440" bIns="45720">
            <a:prstTxWarp prst="textCascadeUp">
              <a:avLst>
                <a:gd name="adj" fmla="val 89024"/>
              </a:avLst>
            </a:prstTxWarp>
            <a:spAutoFit/>
            <a:scene3d>
              <a:camera prst="isometricOffAxis1Right"/>
              <a:lightRig rig="threePt" dir="t"/>
            </a:scene3d>
            <a:sp3d extrusionH="57150">
              <a:bevelT w="38100" h="38100" prst="angle"/>
            </a:sp3d>
          </a:bodyPr>
          <a:lstStyle/>
          <a:p>
            <a:pPr algn="ctr"/>
            <a:r>
              <a:rPr lang="bn-BD" sz="600" b="1" dirty="0">
                <a:ln w="12700" cmpd="sng">
                  <a:solidFill>
                    <a:schemeClr val="accent4"/>
                  </a:solidFill>
                  <a:prstDash val="solid"/>
                </a:ln>
                <a:solidFill>
                  <a:srgbClr val="FF0000"/>
                </a:solidFill>
                <a:effectLst>
                  <a:glow rad="228600">
                    <a:schemeClr val="accent3">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শিক্ষক </a:t>
            </a:r>
            <a:r>
              <a:rPr lang="en-US" sz="600" b="1" dirty="0">
                <a:ln w="12700" cmpd="sng">
                  <a:solidFill>
                    <a:schemeClr val="accent4"/>
                  </a:solidFill>
                  <a:prstDash val="solid"/>
                </a:ln>
                <a:solidFill>
                  <a:srgbClr val="FF0000"/>
                </a:solidFill>
                <a:effectLst>
                  <a:glow rad="228600">
                    <a:schemeClr val="accent3">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endParaRPr lang="en-US" sz="600" dirty="0">
              <a:ln w="0"/>
              <a:solidFill>
                <a:srgbClr val="FF0000"/>
              </a:solidFill>
              <a:effectLst>
                <a:glow rad="228600">
                  <a:schemeClr val="accent3">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Frame 7"/>
          <p:cNvSpPr/>
          <p:nvPr/>
        </p:nvSpPr>
        <p:spPr>
          <a:xfrm>
            <a:off x="0" y="0"/>
            <a:ext cx="12192000" cy="6858000"/>
          </a:xfrm>
          <a:prstGeom prst="frame">
            <a:avLst>
              <a:gd name="adj1" fmla="val 3879"/>
            </a:avLst>
          </a:prstGeom>
          <a:gradFill>
            <a:gsLst>
              <a:gs pos="0">
                <a:srgbClr val="FF3399"/>
              </a:gs>
              <a:gs pos="25000">
                <a:srgbClr val="FF6633"/>
              </a:gs>
              <a:gs pos="50000">
                <a:srgbClr val="FFFF00"/>
              </a:gs>
              <a:gs pos="75000">
                <a:srgbClr val="01A78F"/>
              </a:gs>
              <a:gs pos="100000">
                <a:srgbClr val="3366FF"/>
              </a:gs>
            </a:gsLst>
            <a:lin ang="16200000" scaled="0"/>
          </a:gra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5" name="TextBox 4">
            <a:extLst>
              <a:ext uri="{FF2B5EF4-FFF2-40B4-BE49-F238E27FC236}">
                <a16:creationId xmlns:a16="http://schemas.microsoft.com/office/drawing/2014/main" id="{F21F6C84-E889-1242-B979-0CFDF78A722B}"/>
              </a:ext>
            </a:extLst>
          </p:cNvPr>
          <p:cNvSpPr txBox="1"/>
          <p:nvPr/>
        </p:nvSpPr>
        <p:spPr>
          <a:xfrm>
            <a:off x="5184576" y="18900576"/>
            <a:ext cx="1828800" cy="1828800"/>
          </a:xfrm>
          <a:prstGeom prst="rect">
            <a:avLst/>
          </a:prstGeom>
          <a:noFill/>
        </p:spPr>
        <p:txBody>
          <a:bodyPr wrap="square" rtlCol="0">
            <a:spAutoFit/>
          </a:bodyPr>
          <a:lstStyle/>
          <a:p>
            <a:pPr algn="l"/>
            <a:endParaRPr lang="en-US"/>
          </a:p>
        </p:txBody>
      </p:sp>
      <p:sp>
        <p:nvSpPr>
          <p:cNvPr id="6" name="TextBox 5">
            <a:extLst>
              <a:ext uri="{FF2B5EF4-FFF2-40B4-BE49-F238E27FC236}">
                <a16:creationId xmlns:a16="http://schemas.microsoft.com/office/drawing/2014/main" id="{FDCA7252-224A-214F-9C11-6D8D709035EA}"/>
              </a:ext>
            </a:extLst>
          </p:cNvPr>
          <p:cNvSpPr txBox="1"/>
          <p:nvPr/>
        </p:nvSpPr>
        <p:spPr>
          <a:xfrm>
            <a:off x="3071812" y="4121944"/>
            <a:ext cx="4334470" cy="1200329"/>
          </a:xfrm>
          <a:prstGeom prst="rect">
            <a:avLst/>
          </a:prstGeom>
          <a:noFill/>
        </p:spPr>
        <p:txBody>
          <a:bodyPr wrap="square" rtlCol="0">
            <a:spAutoFit/>
          </a:bodyPr>
          <a:lstStyle/>
          <a:p>
            <a:pPr algn="l"/>
            <a:r>
              <a:rPr lang="en-US" b="1"/>
              <a:t>মাছুমা</a:t>
            </a:r>
          </a:p>
          <a:p>
            <a:pPr algn="l"/>
            <a:r>
              <a:rPr lang="en-US" b="1"/>
              <a:t>সহকারী শিক্ষক</a:t>
            </a:r>
          </a:p>
          <a:p>
            <a:pPr algn="l"/>
            <a:r>
              <a:rPr lang="en-US" b="1"/>
              <a:t>ডেমরা প্রগতি ইব্রাহিমীয়া দাখিল মাদ্রাসা</a:t>
            </a:r>
          </a:p>
          <a:p>
            <a:pPr algn="l"/>
            <a:r>
              <a:rPr lang="en-US" b="1"/>
              <a:t>কালীগঞ্জ, গাজীপুর।</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1999" cy="6858000"/>
          </a:xfrm>
          <a:prstGeom prst="frame">
            <a:avLst>
              <a:gd name="adj1" fmla="val 4167"/>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tangle 6"/>
          <p:cNvSpPr/>
          <p:nvPr/>
        </p:nvSpPr>
        <p:spPr>
          <a:xfrm>
            <a:off x="4234375" y="313606"/>
            <a:ext cx="4107767" cy="61486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rgbClr val="7030A0"/>
                </a:solidFill>
                <a:latin typeface="NikoshBAN" panose="02000000000000000000" pitchFamily="2" charset="0"/>
                <a:cs typeface="NikoshBAN" panose="02000000000000000000" pitchFamily="2" charset="0"/>
              </a:rPr>
              <a:t>ছবি গুলোর প্রতি লক্ষ করি  </a:t>
            </a:r>
            <a:endParaRPr lang="en-US" sz="3200" dirty="0">
              <a:solidFill>
                <a:srgbClr val="7030A0"/>
              </a:solidFill>
              <a:latin typeface="NikoshBAN" panose="02000000000000000000" pitchFamily="2" charset="0"/>
              <a:cs typeface="NikoshBAN" panose="02000000000000000000" pitchFamily="2" charset="0"/>
            </a:endParaRPr>
          </a:p>
        </p:txBody>
      </p:sp>
      <p:pic>
        <p:nvPicPr>
          <p:cNvPr id="8" name="Picture 7" descr="ma.jpg"/>
          <p:cNvPicPr>
            <a:picLocks noChangeAspect="1"/>
          </p:cNvPicPr>
          <p:nvPr/>
        </p:nvPicPr>
        <p:blipFill>
          <a:blip r:embed="rId2"/>
          <a:srcRect l="21857" r="21870"/>
          <a:stretch>
            <a:fillRect/>
          </a:stretch>
        </p:blipFill>
        <p:spPr>
          <a:xfrm>
            <a:off x="689317" y="1196192"/>
            <a:ext cx="5289453" cy="5092065"/>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0375" y="1202788"/>
            <a:ext cx="4972930" cy="508547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edge">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4)">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1"/>
            <a:ext cx="12191999" cy="6858000"/>
          </a:xfrm>
          <a:prstGeom prst="frame">
            <a:avLst>
              <a:gd name="adj1" fmla="val 4167"/>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Horizontal Scroll 6"/>
          <p:cNvSpPr/>
          <p:nvPr/>
        </p:nvSpPr>
        <p:spPr>
          <a:xfrm>
            <a:off x="872197" y="168812"/>
            <a:ext cx="10536703" cy="1125416"/>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SA" sz="5400" dirty="0">
                <a:solidFill>
                  <a:schemeClr val="bg1"/>
                </a:solidFill>
              </a:rPr>
              <a:t>فلذا درسنا اليوم</a:t>
            </a:r>
            <a:r>
              <a:rPr lang="bn-IN" sz="5400" dirty="0">
                <a:solidFill>
                  <a:schemeClr val="bg1"/>
                </a:solidFill>
              </a:rPr>
              <a:t>  </a:t>
            </a:r>
            <a:r>
              <a:rPr lang="bn-IN" sz="5400" dirty="0">
                <a:solidFill>
                  <a:schemeClr val="bg1"/>
                </a:solidFill>
                <a:latin typeface="NikoshBAN" pitchFamily="2" charset="0"/>
                <a:cs typeface="NikoshBAN" pitchFamily="2" charset="0"/>
              </a:rPr>
              <a:t>সুতরাং আ</a:t>
            </a:r>
            <a:r>
              <a:rPr lang="bn-IN" sz="5400" dirty="0">
                <a:latin typeface="NikoshBAN" pitchFamily="2" charset="0"/>
                <a:cs typeface="NikoshBAN" pitchFamily="2" charset="0"/>
              </a:rPr>
              <a:t> </a:t>
            </a:r>
            <a:r>
              <a:rPr lang="bn-IN" sz="5400" dirty="0">
                <a:solidFill>
                  <a:schemeClr val="bg1"/>
                </a:solidFill>
                <a:latin typeface="NikoshBAN" pitchFamily="2" charset="0"/>
                <a:cs typeface="NikoshBAN" pitchFamily="2" charset="0"/>
              </a:rPr>
              <a:t>জকের পাঠ হচ্ছে- </a:t>
            </a:r>
            <a:endParaRPr lang="en-US" sz="5400" dirty="0">
              <a:solidFill>
                <a:schemeClr val="bg1"/>
              </a:solidFill>
            </a:endParaRPr>
          </a:p>
        </p:txBody>
      </p:sp>
      <p:pic>
        <p:nvPicPr>
          <p:cNvPr id="9" name="Picture 8" descr="Picture18.png"/>
          <p:cNvPicPr>
            <a:picLocks noChangeAspect="1"/>
          </p:cNvPicPr>
          <p:nvPr/>
        </p:nvPicPr>
        <p:blipFill>
          <a:blip r:embed="rId2"/>
          <a:stretch>
            <a:fillRect/>
          </a:stretch>
        </p:blipFill>
        <p:spPr>
          <a:xfrm>
            <a:off x="844062" y="1406770"/>
            <a:ext cx="10480430" cy="4937760"/>
          </a:xfrm>
          <a:prstGeom prst="rect">
            <a:avLst/>
          </a:prstGeom>
        </p:spPr>
      </p:pic>
    </p:spTree>
    <p:extLst>
      <p:ext uri="{BB962C8B-B14F-4D97-AF65-F5344CB8AC3E}">
        <p14:creationId xmlns:p14="http://schemas.microsoft.com/office/powerpoint/2010/main" val="1907148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lide(fromBottom)">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12192000" cy="6857999"/>
          </a:xfrm>
          <a:prstGeom prst="frame">
            <a:avLst>
              <a:gd name="adj1" fmla="val 4167"/>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ounded Rectangle 6"/>
          <p:cNvSpPr/>
          <p:nvPr/>
        </p:nvSpPr>
        <p:spPr>
          <a:xfrm>
            <a:off x="478302" y="2180492"/>
            <a:ext cx="5753686" cy="38414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600" b="1" dirty="0">
                <a:solidFill>
                  <a:srgbClr val="002060"/>
                </a:solidFill>
              </a:rPr>
              <a:t>اللغة العربية الاتصالية</a:t>
            </a:r>
            <a:endParaRPr lang="en-US" sz="3600" b="1" dirty="0">
              <a:solidFill>
                <a:srgbClr val="002060"/>
              </a:solidFill>
            </a:endParaRPr>
          </a:p>
          <a:p>
            <a:pPr algn="r" rtl="1"/>
            <a:r>
              <a:rPr lang="ar-SA" sz="3600" b="1" dirty="0">
                <a:solidFill>
                  <a:srgbClr val="002060"/>
                </a:solidFill>
              </a:rPr>
              <a:t>الصف الثامن للداخل</a:t>
            </a:r>
            <a:endParaRPr lang="en-US" sz="3600" b="1" dirty="0">
              <a:solidFill>
                <a:srgbClr val="002060"/>
              </a:solidFill>
            </a:endParaRPr>
          </a:p>
          <a:p>
            <a:pPr algn="r" rtl="1"/>
            <a:r>
              <a:rPr lang="ar-SA" sz="3600" b="1" dirty="0">
                <a:solidFill>
                  <a:srgbClr val="002060"/>
                </a:solidFill>
              </a:rPr>
              <a:t>الوحدة  السادس  </a:t>
            </a:r>
            <a:endParaRPr lang="en-US" sz="3600" b="1" dirty="0">
              <a:solidFill>
                <a:srgbClr val="002060"/>
              </a:solidFill>
            </a:endParaRPr>
          </a:p>
          <a:p>
            <a:pPr algn="r" rtl="1"/>
            <a:r>
              <a:rPr lang="ar-SA" sz="3600" b="1" dirty="0">
                <a:solidFill>
                  <a:srgbClr val="002060"/>
                </a:solidFill>
              </a:rPr>
              <a:t>الدرس الثامن عشر </a:t>
            </a:r>
            <a:endParaRPr lang="bn-IN" sz="3600" b="1" dirty="0">
              <a:solidFill>
                <a:srgbClr val="002060"/>
              </a:solidFill>
            </a:endParaRPr>
          </a:p>
          <a:p>
            <a:pPr algn="r" rtl="1"/>
            <a:r>
              <a:rPr lang="ar-SA" sz="3600" b="1" dirty="0">
                <a:solidFill>
                  <a:srgbClr val="002060"/>
                </a:solidFill>
                <a:latin typeface="NikoshBAN" pitchFamily="2" charset="0"/>
              </a:rPr>
              <a:t>فاطمة تساعد أمها</a:t>
            </a:r>
            <a:endParaRPr lang="bn-IN" sz="3600" b="1" dirty="0">
              <a:solidFill>
                <a:srgbClr val="002060"/>
              </a:solidFill>
              <a:latin typeface="NikoshBAN" pitchFamily="2" charset="0"/>
            </a:endParaRPr>
          </a:p>
          <a:p>
            <a:pPr algn="r" rtl="1"/>
            <a:r>
              <a:rPr lang="ar-SA" sz="3600" b="1" dirty="0">
                <a:solidFill>
                  <a:srgbClr val="002060"/>
                </a:solidFill>
              </a:rPr>
              <a:t>الساعة: ٤٠  دقاقة </a:t>
            </a:r>
            <a:endParaRPr lang="en-US" sz="3600" b="1" dirty="0">
              <a:solidFill>
                <a:srgbClr val="002060"/>
              </a:solidFill>
            </a:endParaRPr>
          </a:p>
        </p:txBody>
      </p:sp>
      <p:sp>
        <p:nvSpPr>
          <p:cNvPr id="8" name="Rounded Rectangle 7"/>
          <p:cNvSpPr/>
          <p:nvPr/>
        </p:nvSpPr>
        <p:spPr>
          <a:xfrm>
            <a:off x="6541477" y="2250831"/>
            <a:ext cx="5106572" cy="37450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rgbClr val="002060"/>
                </a:solidFill>
                <a:latin typeface="NikoshBAN" pitchFamily="2" charset="0"/>
                <a:cs typeface="NikoshBAN" pitchFamily="2" charset="0"/>
              </a:rPr>
              <a:t>আললুগাতুল </a:t>
            </a:r>
            <a:r>
              <a:rPr lang="bn-BD" sz="3200" b="1" dirty="0">
                <a:solidFill>
                  <a:srgbClr val="002060"/>
                </a:solidFill>
                <a:latin typeface="NikoshBAN" pitchFamily="2" charset="0"/>
                <a:cs typeface="NikoshBAN" pitchFamily="2" charset="0"/>
              </a:rPr>
              <a:t>আরাবীয়া</a:t>
            </a:r>
            <a:r>
              <a:rPr lang="bn-IN" sz="3200" b="1" dirty="0">
                <a:solidFill>
                  <a:srgbClr val="002060"/>
                </a:solidFill>
                <a:latin typeface="NikoshBAN" pitchFamily="2" charset="0"/>
                <a:cs typeface="NikoshBAN" pitchFamily="2" charset="0"/>
              </a:rPr>
              <a:t>তু</a:t>
            </a:r>
            <a:r>
              <a:rPr lang="bn-BD" sz="3200" b="1" dirty="0">
                <a:solidFill>
                  <a:srgbClr val="002060"/>
                </a:solidFill>
                <a:latin typeface="NikoshBAN" pitchFamily="2" charset="0"/>
                <a:cs typeface="NikoshBAN" pitchFamily="2" charset="0"/>
              </a:rPr>
              <a:t>ল ইত্তেসালীয়া</a:t>
            </a:r>
          </a:p>
          <a:p>
            <a:r>
              <a:rPr lang="bn-BD" sz="3200" b="1" dirty="0">
                <a:solidFill>
                  <a:srgbClr val="002060"/>
                </a:solidFill>
                <a:latin typeface="NikoshBAN" pitchFamily="2" charset="0"/>
                <a:cs typeface="NikoshBAN" pitchFamily="2" charset="0"/>
              </a:rPr>
              <a:t>দাখিল </a:t>
            </a:r>
            <a:r>
              <a:rPr lang="bn-IN" sz="3200" b="1" dirty="0">
                <a:solidFill>
                  <a:srgbClr val="002060"/>
                </a:solidFill>
                <a:latin typeface="NikoshBAN" pitchFamily="2" charset="0"/>
                <a:cs typeface="NikoshBAN" pitchFamily="2" charset="0"/>
              </a:rPr>
              <a:t>অষ্টম</a:t>
            </a:r>
            <a:r>
              <a:rPr lang="bn-BD" sz="3200" b="1" dirty="0">
                <a:solidFill>
                  <a:srgbClr val="002060"/>
                </a:solidFill>
                <a:latin typeface="NikoshBAN" pitchFamily="2" charset="0"/>
                <a:cs typeface="NikoshBAN" pitchFamily="2" charset="0"/>
              </a:rPr>
              <a:t> শ্রেণী ।</a:t>
            </a:r>
            <a:r>
              <a:rPr lang="bn-IN" sz="3200" b="1" dirty="0">
                <a:solidFill>
                  <a:srgbClr val="002060"/>
                </a:solidFill>
                <a:latin typeface="NikoshBAN" pitchFamily="2" charset="0"/>
                <a:cs typeface="NikoshBAN" pitchFamily="2" charset="0"/>
              </a:rPr>
              <a:t> </a:t>
            </a:r>
          </a:p>
          <a:p>
            <a:r>
              <a:rPr lang="bn-IN" sz="3200" b="1" dirty="0">
                <a:solidFill>
                  <a:srgbClr val="002060"/>
                </a:solidFill>
                <a:latin typeface="NikoshBAN" pitchFamily="2" charset="0"/>
                <a:cs typeface="NikoshBAN" pitchFamily="2" charset="0"/>
              </a:rPr>
              <a:t>৬ষ্ঠ</a:t>
            </a:r>
            <a:r>
              <a:rPr lang="bn-BD" sz="3200" b="1" dirty="0">
                <a:solidFill>
                  <a:srgbClr val="002060"/>
                </a:solidFill>
                <a:latin typeface="NikoshBAN" pitchFamily="2" charset="0"/>
                <a:cs typeface="NikoshBAN" pitchFamily="2" charset="0"/>
              </a:rPr>
              <a:t> ইউনিট। </a:t>
            </a:r>
          </a:p>
          <a:p>
            <a:r>
              <a:rPr lang="bn-IN" sz="3200" b="1" dirty="0">
                <a:solidFill>
                  <a:srgbClr val="002060"/>
                </a:solidFill>
                <a:latin typeface="NikoshBAN" pitchFamily="2" charset="0"/>
                <a:cs typeface="NikoshBAN" pitchFamily="2" charset="0"/>
              </a:rPr>
              <a:t>অষ্টাদশ</a:t>
            </a:r>
            <a:r>
              <a:rPr lang="bn-BD" sz="3200" b="1" dirty="0">
                <a:solidFill>
                  <a:srgbClr val="002060"/>
                </a:solidFill>
                <a:latin typeface="NikoshBAN" pitchFamily="2" charset="0"/>
                <a:cs typeface="NikoshBAN" pitchFamily="2" charset="0"/>
              </a:rPr>
              <a:t> পাঠ । </a:t>
            </a:r>
            <a:endParaRPr lang="en-US" sz="3200" b="1" dirty="0">
              <a:solidFill>
                <a:srgbClr val="002060"/>
              </a:solidFill>
              <a:latin typeface="NikoshBAN" pitchFamily="2" charset="0"/>
              <a:cs typeface="NikoshBAN" pitchFamily="2" charset="0"/>
            </a:endParaRPr>
          </a:p>
          <a:p>
            <a:r>
              <a:rPr lang="bn-IN" sz="3200" b="1" dirty="0">
                <a:solidFill>
                  <a:srgbClr val="002060"/>
                </a:solidFill>
                <a:latin typeface="NikoshBAN" pitchFamily="2" charset="0"/>
                <a:cs typeface="NikoshBAN" pitchFamily="2" charset="0"/>
              </a:rPr>
              <a:t>ফাতিমা তার মাকে সহযোগিতা করে।   </a:t>
            </a:r>
            <a:r>
              <a:rPr lang="bn-BD" sz="3200" b="1" dirty="0">
                <a:solidFill>
                  <a:srgbClr val="002060"/>
                </a:solidFill>
                <a:latin typeface="NikoshBAN" pitchFamily="2" charset="0"/>
                <a:cs typeface="NikoshBAN" pitchFamily="2" charset="0"/>
              </a:rPr>
              <a:t> </a:t>
            </a:r>
            <a:endParaRPr lang="en-US" sz="3200" b="1" dirty="0">
              <a:solidFill>
                <a:srgbClr val="002060"/>
              </a:solidFill>
              <a:latin typeface="NikoshBAN" pitchFamily="2" charset="0"/>
              <a:cs typeface="NikoshBAN" pitchFamily="2" charset="0"/>
            </a:endParaRPr>
          </a:p>
          <a:p>
            <a:r>
              <a:rPr lang="en-US" sz="3200" b="1" dirty="0">
                <a:solidFill>
                  <a:srgbClr val="002060"/>
                </a:solidFill>
                <a:latin typeface="NikoshBAN" pitchFamily="2" charset="0"/>
                <a:cs typeface="NikoshBAN" pitchFamily="2" charset="0"/>
              </a:rPr>
              <a:t> </a:t>
            </a:r>
            <a:r>
              <a:rPr lang="bn-BD" sz="3200" b="1" dirty="0">
                <a:solidFill>
                  <a:srgbClr val="002060"/>
                </a:solidFill>
                <a:latin typeface="NikoshBAN" pitchFamily="2" charset="0"/>
                <a:cs typeface="NikoshBAN" pitchFamily="2" charset="0"/>
              </a:rPr>
              <a:t>সময়-</a:t>
            </a:r>
            <a:r>
              <a:rPr lang="bn-IN" sz="3200" b="1" dirty="0">
                <a:solidFill>
                  <a:srgbClr val="002060"/>
                </a:solidFill>
                <a:latin typeface="NikoshBAN" pitchFamily="2" charset="0"/>
                <a:cs typeface="NikoshBAN" pitchFamily="2" charset="0"/>
              </a:rPr>
              <a:t> </a:t>
            </a:r>
            <a:r>
              <a:rPr lang="bn-BD" sz="3200" b="1" dirty="0">
                <a:solidFill>
                  <a:srgbClr val="002060"/>
                </a:solidFill>
                <a:latin typeface="NikoshBAN" pitchFamily="2" charset="0"/>
                <a:cs typeface="NikoshBAN" pitchFamily="2" charset="0"/>
              </a:rPr>
              <a:t>৪</a:t>
            </a:r>
            <a:r>
              <a:rPr lang="bn-IN" sz="3200" b="1" dirty="0">
                <a:solidFill>
                  <a:srgbClr val="002060"/>
                </a:solidFill>
                <a:latin typeface="NikoshBAN" pitchFamily="2" charset="0"/>
                <a:cs typeface="NikoshBAN" pitchFamily="2" charset="0"/>
              </a:rPr>
              <a:t>০</a:t>
            </a:r>
            <a:r>
              <a:rPr lang="bn-BD" sz="3200" b="1" dirty="0">
                <a:solidFill>
                  <a:srgbClr val="002060"/>
                </a:solidFill>
                <a:latin typeface="NikoshBAN" pitchFamily="2" charset="0"/>
                <a:cs typeface="NikoshBAN" pitchFamily="2" charset="0"/>
              </a:rPr>
              <a:t> মিনিট</a:t>
            </a:r>
            <a:r>
              <a:rPr lang="bn-IN" sz="3200" b="1" dirty="0">
                <a:solidFill>
                  <a:srgbClr val="002060"/>
                </a:solidFill>
                <a:latin typeface="NikoshBAN" pitchFamily="2" charset="0"/>
                <a:cs typeface="NikoshBAN" pitchFamily="2" charset="0"/>
              </a:rPr>
              <a:t> </a:t>
            </a:r>
            <a:endParaRPr lang="en-US" sz="3200" b="1" dirty="0">
              <a:solidFill>
                <a:srgbClr val="002060"/>
              </a:solidFill>
              <a:latin typeface="NikoshBAN" pitchFamily="2" charset="0"/>
              <a:cs typeface="NikoshBAN" pitchFamily="2" charset="0"/>
            </a:endParaRPr>
          </a:p>
        </p:txBody>
      </p:sp>
      <p:sp>
        <p:nvSpPr>
          <p:cNvPr id="9" name="TextBox 8"/>
          <p:cNvSpPr txBox="1"/>
          <p:nvPr/>
        </p:nvSpPr>
        <p:spPr>
          <a:xfrm>
            <a:off x="4009292" y="226085"/>
            <a:ext cx="4424291" cy="2123658"/>
          </a:xfrm>
          <a:prstGeom prst="rect">
            <a:avLst/>
          </a:prstGeom>
          <a:noFill/>
        </p:spPr>
        <p:txBody>
          <a:bodyPr wrap="square" rtlCol="0">
            <a:spAutoFit/>
          </a:bodyPr>
          <a:lstStyle/>
          <a:p>
            <a:pPr algn="ctr"/>
            <a:r>
              <a:rPr lang="ar-SA" sz="6000" b="1" dirty="0">
                <a:solidFill>
                  <a:srgbClr val="663300"/>
                </a:solidFill>
              </a:rPr>
              <a:t>التعريف الدرس</a:t>
            </a:r>
            <a:r>
              <a:rPr lang="bn-BD" sz="6000" dirty="0">
                <a:solidFill>
                  <a:srgbClr val="663300"/>
                </a:solidFill>
              </a:rPr>
              <a:t>    </a:t>
            </a:r>
          </a:p>
          <a:p>
            <a:pPr algn="ctr"/>
            <a:r>
              <a:rPr lang="bn-BD" sz="6000" b="1" dirty="0">
                <a:solidFill>
                  <a:srgbClr val="0070C0"/>
                </a:solidFill>
                <a:latin typeface="NikoshBAN" pitchFamily="2" charset="0"/>
                <a:cs typeface="NikoshBAN" pitchFamily="2" charset="0"/>
              </a:rPr>
              <a:t>পাঠ পরিচিতি</a:t>
            </a:r>
            <a:r>
              <a:rPr lang="bn-BD" sz="7200" b="1" dirty="0">
                <a:solidFill>
                  <a:srgbClr val="0070C0"/>
                </a:solidFill>
                <a:latin typeface="NikoshBAN" pitchFamily="2" charset="0"/>
                <a:cs typeface="NikoshBAN" pitchFamily="2" charset="0"/>
              </a:rPr>
              <a:t> </a:t>
            </a:r>
            <a:endParaRPr lang="en-US" sz="7200" b="1" dirty="0">
              <a:solidFill>
                <a:srgbClr val="0070C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4)">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8A8267-56C3-4E84-AAAF-875CE9A1DF48}" type="slidenum">
              <a:rPr lang="en-US" smtClean="0"/>
              <a:pPr/>
              <a:t>6</a:t>
            </a:fld>
            <a:endParaRPr lang="en-US"/>
          </a:p>
        </p:txBody>
      </p:sp>
      <p:sp>
        <p:nvSpPr>
          <p:cNvPr id="4" name="Frame 3"/>
          <p:cNvSpPr/>
          <p:nvPr/>
        </p:nvSpPr>
        <p:spPr>
          <a:xfrm>
            <a:off x="0" y="0"/>
            <a:ext cx="12192000" cy="6857999"/>
          </a:xfrm>
          <a:prstGeom prst="frame">
            <a:avLst>
              <a:gd name="adj1" fmla="val 4167"/>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tangular Callout 6"/>
          <p:cNvSpPr/>
          <p:nvPr/>
        </p:nvSpPr>
        <p:spPr>
          <a:xfrm>
            <a:off x="1294228" y="337625"/>
            <a:ext cx="9312812" cy="689317"/>
          </a:xfrm>
          <a:prstGeom prst="wedgeRectCallout">
            <a:avLst>
              <a:gd name="adj1" fmla="val -718"/>
              <a:gd name="adj2" fmla="val 121684"/>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dirty="0"/>
              <a:t>مايستفاد من النص</a:t>
            </a:r>
            <a:r>
              <a:rPr lang="bn-IN" sz="4000" dirty="0"/>
              <a:t> </a:t>
            </a:r>
            <a:r>
              <a:rPr lang="bn-IN" sz="4800" dirty="0"/>
              <a:t>- </a:t>
            </a:r>
            <a:r>
              <a:rPr lang="bn-IN" sz="4800" dirty="0">
                <a:latin typeface="NikoshBAN" pitchFamily="2" charset="0"/>
                <a:cs typeface="NikoshBAN" pitchFamily="2" charset="0"/>
              </a:rPr>
              <a:t>শিখন ফলঃ </a:t>
            </a:r>
            <a:endParaRPr lang="en-US" sz="2800" dirty="0">
              <a:latin typeface="NikoshBAN" pitchFamily="2" charset="0"/>
              <a:cs typeface="NikoshBAN" pitchFamily="2" charset="0"/>
            </a:endParaRPr>
          </a:p>
        </p:txBody>
      </p:sp>
      <p:sp>
        <p:nvSpPr>
          <p:cNvPr id="9" name="Rectangle 8"/>
          <p:cNvSpPr/>
          <p:nvPr/>
        </p:nvSpPr>
        <p:spPr>
          <a:xfrm>
            <a:off x="534572" y="1871003"/>
            <a:ext cx="5345723" cy="46142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buFont typeface="Wingdings" pitchFamily="2" charset="2"/>
              <a:buChar char="q"/>
            </a:pPr>
            <a:r>
              <a:rPr lang="en-US" sz="3600" dirty="0"/>
              <a:t> </a:t>
            </a:r>
            <a:r>
              <a:rPr lang="ar-SA" sz="3600" dirty="0"/>
              <a:t>ما يتعلم الطالب من هذا الدرس.........</a:t>
            </a:r>
            <a:endParaRPr lang="en-US" sz="3600" dirty="0"/>
          </a:p>
          <a:p>
            <a:pPr algn="just" rtl="1"/>
            <a:endParaRPr lang="ar-SA" sz="3600" dirty="0"/>
          </a:p>
          <a:p>
            <a:pPr algn="just" rtl="1">
              <a:buFont typeface="Wingdings" pitchFamily="2" charset="2"/>
              <a:buChar char="§"/>
            </a:pPr>
            <a:r>
              <a:rPr lang="bn-IN" sz="3600" dirty="0"/>
              <a:t> </a:t>
            </a:r>
            <a:r>
              <a:rPr lang="ar-SA" sz="3600" dirty="0"/>
              <a:t>تعريف اهل عائشة و صفات ربة المنزل و اعمالها.</a:t>
            </a:r>
            <a:endParaRPr lang="bn-IN" sz="3600" dirty="0"/>
          </a:p>
          <a:p>
            <a:pPr algn="just" rtl="1">
              <a:buFont typeface="Wingdings" pitchFamily="2" charset="2"/>
              <a:buChar char="§"/>
            </a:pPr>
            <a:r>
              <a:rPr lang="bn-IN" sz="3600" dirty="0"/>
              <a:t> </a:t>
            </a:r>
            <a:r>
              <a:rPr lang="ar-SA" sz="3600" dirty="0"/>
              <a:t>تعلم صفات فاطمة  وكيف تساعد أمها فى اعمال البيت.</a:t>
            </a:r>
          </a:p>
        </p:txBody>
      </p:sp>
      <p:sp>
        <p:nvSpPr>
          <p:cNvPr id="10" name="Rectangle 9"/>
          <p:cNvSpPr/>
          <p:nvPr/>
        </p:nvSpPr>
        <p:spPr>
          <a:xfrm>
            <a:off x="6555545" y="1856935"/>
            <a:ext cx="5148775" cy="4656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q"/>
            </a:pPr>
            <a:r>
              <a:rPr lang="bn-IN" dirty="0"/>
              <a:t> </a:t>
            </a:r>
            <a:r>
              <a:rPr lang="bn-IN" sz="3200" dirty="0">
                <a:latin typeface="NikoshBAN" pitchFamily="2" charset="0"/>
                <a:cs typeface="NikoshBAN" pitchFamily="2" charset="0"/>
              </a:rPr>
              <a:t>এই পাঠ শেষে শিক্ষার্থীরা জানতে পারবে ......</a:t>
            </a:r>
          </a:p>
          <a:p>
            <a:endParaRPr lang="bn-IN" sz="3200" dirty="0">
              <a:latin typeface="NikoshBAN" pitchFamily="2" charset="0"/>
              <a:cs typeface="NikoshBAN" pitchFamily="2" charset="0"/>
            </a:endParaRPr>
          </a:p>
          <a:p>
            <a:pPr>
              <a:buFont typeface="Wingdings" pitchFamily="2" charset="2"/>
              <a:buChar char="§"/>
            </a:pPr>
            <a:r>
              <a:rPr lang="bn-IN" sz="3200" dirty="0">
                <a:latin typeface="NikoshBAN" pitchFamily="2" charset="0"/>
                <a:cs typeface="NikoshBAN" pitchFamily="2" charset="0"/>
              </a:rPr>
              <a:t> আয়েশার পরিবার, একজন গৃহীণীর গুণাবলী ও তার কর্ম সম্পর্কে জানতে পারবে। </a:t>
            </a:r>
          </a:p>
          <a:p>
            <a:pPr>
              <a:buFont typeface="Wingdings" pitchFamily="2" charset="2"/>
              <a:buChar char="§"/>
            </a:pPr>
            <a:r>
              <a:rPr lang="bn-IN" sz="3200" dirty="0">
                <a:latin typeface="NikoshBAN" pitchFamily="2" charset="0"/>
                <a:cs typeface="NikoshBAN" pitchFamily="2" charset="0"/>
              </a:rPr>
              <a:t> ফাতিমার গুণাবলি এবং কিভাবে সে তার মাকে সহযোগিতা  করে তা জানতে পারবে।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60122" y="1097279"/>
            <a:ext cx="5500469" cy="540199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300" dirty="0">
                <a:solidFill>
                  <a:schemeClr val="tx1"/>
                </a:solidFill>
                <a:latin typeface="NikoshBAN" pitchFamily="2" charset="0"/>
                <a:cs typeface="NikoshBAN" pitchFamily="2" charset="0"/>
              </a:rPr>
              <a:t>	</a:t>
            </a:r>
            <a:r>
              <a:rPr lang="bn-IN" sz="3200" dirty="0">
                <a:solidFill>
                  <a:schemeClr val="tx1"/>
                </a:solidFill>
                <a:latin typeface="NikoshBAN" pitchFamily="2" charset="0"/>
                <a:cs typeface="NikoshBAN" pitchFamily="2" charset="0"/>
              </a:rPr>
              <a:t>অনুবাদঃ আয়েশা একজন গৃহিণী, সে তার স্বামীর সাথে ঢাকা শহরে বাস করে। তার স্বামী মাদরাসার শিক্ষক। তার এক মেয়ে দুই ছেলে। সে সন্তানদের লালন পালন করে এবং তাদের খাবার প্রস্তুত করে। ঘরবাড়ি পরিস্কার রাখে, কাপড় ধৌত করে এবং অন্যান্য কাজ সমূহ করে থাকে। তার বড় ছেলে অষ্টম শ্রেণিতে এবং ছোট ছেলে চতুর্থ শ্রেণিতে পড়ে। তার মেয়ে ফাতিমা ৬ষ্ট শ্রেণিতে পড়ে। </a:t>
            </a:r>
            <a:endParaRPr lang="en-US" sz="3300" dirty="0">
              <a:solidFill>
                <a:schemeClr val="tx1"/>
              </a:solidFill>
            </a:endParaRPr>
          </a:p>
        </p:txBody>
      </p:sp>
      <p:sp>
        <p:nvSpPr>
          <p:cNvPr id="3" name="Rectangle 2"/>
          <p:cNvSpPr/>
          <p:nvPr/>
        </p:nvSpPr>
        <p:spPr>
          <a:xfrm>
            <a:off x="548640" y="1111348"/>
            <a:ext cx="5416062" cy="538792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en-US" sz="3600" dirty="0">
                <a:solidFill>
                  <a:schemeClr val="tx1"/>
                </a:solidFill>
                <a:latin typeface="NikoshBAN" panose="02000000000000000000" pitchFamily="2" charset="0"/>
                <a:cs typeface="NikoshBAN" panose="02000000000000000000" pitchFamily="2" charset="0"/>
              </a:rPr>
              <a:t>	</a:t>
            </a:r>
            <a:r>
              <a:rPr lang="ar-SA" sz="3600" dirty="0">
                <a:solidFill>
                  <a:schemeClr val="tx1"/>
                </a:solidFill>
                <a:latin typeface="NikoshBAN" panose="02000000000000000000" pitchFamily="2" charset="0"/>
                <a:cs typeface="NikoshBAN" panose="02000000000000000000" pitchFamily="2" charset="0"/>
              </a:rPr>
              <a:t>عائشة ربة المنزل، تسكن مع زوجها فى مدينة داكا. وزوجها مدرس المدرسة. ولها بنت وابنان. هى تربى الأولاد وتجهز لهم الطعام. وتنظف البيت وتغسل الثياب وتعمل اعمالا أخرى. ابنها الكبير يدرس فى الصف الثامن. والإبن الصغير يدرس فى الصف الرابع. بنتها فاطمة تدرس فى الصف السادس.</a:t>
            </a:r>
            <a:endParaRPr lang="en-US" sz="5400" dirty="0">
              <a:solidFill>
                <a:schemeClr val="tx1"/>
              </a:solidFill>
              <a:latin typeface="NikoshBAN" panose="02000000000000000000" pitchFamily="2" charset="0"/>
              <a:cs typeface="NikoshBAN" panose="02000000000000000000" pitchFamily="2" charset="0"/>
            </a:endParaRPr>
          </a:p>
        </p:txBody>
      </p:sp>
      <p:sp>
        <p:nvSpPr>
          <p:cNvPr id="4" name="Horizontal Scroll 3"/>
          <p:cNvSpPr/>
          <p:nvPr/>
        </p:nvSpPr>
        <p:spPr>
          <a:xfrm>
            <a:off x="4271374" y="232599"/>
            <a:ext cx="3870543" cy="878749"/>
          </a:xfrm>
          <a:prstGeom prst="horizontalScrol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dirty="0">
                <a:solidFill>
                  <a:schemeClr val="tx1"/>
                </a:solidFill>
              </a:rPr>
              <a:t>النص المدروس</a:t>
            </a:r>
            <a:endParaRPr lang="en-US" sz="4800" dirty="0">
              <a:solidFill>
                <a:schemeClr val="tx1"/>
              </a:solidFill>
            </a:endParaRPr>
          </a:p>
        </p:txBody>
      </p:sp>
      <p:sp>
        <p:nvSpPr>
          <p:cNvPr id="8" name="Frame 7"/>
          <p:cNvSpPr/>
          <p:nvPr/>
        </p:nvSpPr>
        <p:spPr>
          <a:xfrm>
            <a:off x="1" y="1"/>
            <a:ext cx="12192000" cy="6858000"/>
          </a:xfrm>
          <a:prstGeom prst="frame">
            <a:avLst>
              <a:gd name="adj1" fmla="val 4167"/>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extBox 8"/>
          <p:cNvSpPr txBox="1"/>
          <p:nvPr/>
        </p:nvSpPr>
        <p:spPr>
          <a:xfrm>
            <a:off x="7498081" y="942535"/>
            <a:ext cx="4206242" cy="461665"/>
          </a:xfrm>
          <a:prstGeom prst="rect">
            <a:avLst/>
          </a:prstGeom>
          <a:noFill/>
        </p:spPr>
        <p:txBody>
          <a:bodyPr wrap="square" rtlCol="0">
            <a:spAutoFit/>
          </a:bodyPr>
          <a:lstStyle/>
          <a:p>
            <a:pPr algn="just"/>
            <a:r>
              <a:rPr lang="bn-IN" sz="2400" dirty="0">
                <a:latin typeface="NikoshBAN" pitchFamily="2" charset="0"/>
                <a:cs typeface="NikoshBAN" pitchFamily="2" charset="0"/>
              </a:rPr>
              <a:t>	</a:t>
            </a:r>
            <a:endParaRPr lang="en-US" dirty="0"/>
          </a:p>
        </p:txBody>
      </p:sp>
    </p:spTree>
    <p:extLst>
      <p:ext uri="{BB962C8B-B14F-4D97-AF65-F5344CB8AC3E}">
        <p14:creationId xmlns:p14="http://schemas.microsoft.com/office/powerpoint/2010/main" val="1498345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lide(fromBottom)">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lide(fromBottom)">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lide(fromBottom)">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00800" y="1097279"/>
            <a:ext cx="5359792" cy="540199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solidFill>
                <a:latin typeface="NikoshBAN" pitchFamily="2" charset="0"/>
                <a:cs typeface="NikoshBAN" pitchFamily="2" charset="0"/>
              </a:rPr>
              <a:t>	</a:t>
            </a:r>
            <a:r>
              <a:rPr lang="bn-IN" sz="3200" dirty="0">
                <a:solidFill>
                  <a:schemeClr val="tx1"/>
                </a:solidFill>
                <a:latin typeface="NikoshBAN" pitchFamily="2" charset="0"/>
                <a:cs typeface="NikoshBAN" pitchFamily="2" charset="0"/>
              </a:rPr>
              <a:t>অনুবাদঃ মেয়েটি ভদ্র ও বুদ্ধিমতি। সে প্রতিদিন সকাল সাড়ে নয়টায় মাদরাসায় যায় এবং বিকাল চারটায় ফিরে আসে। সে খাবার খায় এবং কিছু সময় বিশ্রাম নেয় অতঃপর সে আসরের নামায আদায় করে এবং বাগানে কিছু সময় হাটে। তারপর মাগরিব নামাযের পূর্বে ঘরের বিভিন্ন কাজে তা মাকে সাহায্য করে এবং ছুটির দিনেও সে তার মাকে সহযোগিতা করে।  </a:t>
            </a:r>
            <a:endParaRPr lang="en-US" sz="3200" dirty="0">
              <a:solidFill>
                <a:schemeClr val="tx1"/>
              </a:solidFill>
            </a:endParaRPr>
          </a:p>
        </p:txBody>
      </p:sp>
      <p:sp>
        <p:nvSpPr>
          <p:cNvPr id="3" name="Rectangle 2"/>
          <p:cNvSpPr/>
          <p:nvPr/>
        </p:nvSpPr>
        <p:spPr>
          <a:xfrm>
            <a:off x="436101" y="1083213"/>
            <a:ext cx="5317586" cy="538792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en-US" sz="3600" dirty="0">
                <a:solidFill>
                  <a:schemeClr val="tx1"/>
                </a:solidFill>
                <a:latin typeface="NikoshBAN" panose="02000000000000000000" pitchFamily="2" charset="0"/>
                <a:cs typeface="NikoshBAN" panose="02000000000000000000" pitchFamily="2" charset="0"/>
              </a:rPr>
              <a:t>	</a:t>
            </a:r>
            <a:r>
              <a:rPr lang="ar-SA" sz="3600" dirty="0">
                <a:solidFill>
                  <a:schemeClr val="tx1"/>
                </a:solidFill>
                <a:latin typeface="NikoshBAN" panose="02000000000000000000" pitchFamily="2" charset="0"/>
                <a:cs typeface="NikoshBAN" panose="02000000000000000000" pitchFamily="2" charset="0"/>
              </a:rPr>
              <a:t>هى بنت شريفة وزكية. تذهب كل يوم الى المدرسة فى الساعة التاسعة والنصف صباحا. وترجع فى الساعة الرابعة عصرا. وتتناول الطعام وتستريح قليلا. ثم تصلى صلاة العصر وتمشي قليلا فى الحديقة. ثم تساعد أمها فى اعمال البيت قبل صلاة المغرب. وفى يوم العطلة ايضا تساعد أمها. </a:t>
            </a:r>
            <a:endParaRPr lang="en-US" sz="3600" dirty="0">
              <a:solidFill>
                <a:schemeClr val="tx1"/>
              </a:solidFill>
              <a:latin typeface="NikoshBAN" panose="02000000000000000000" pitchFamily="2" charset="0"/>
              <a:cs typeface="NikoshBAN" panose="02000000000000000000" pitchFamily="2" charset="0"/>
            </a:endParaRPr>
          </a:p>
        </p:txBody>
      </p:sp>
      <p:sp>
        <p:nvSpPr>
          <p:cNvPr id="4" name="Horizontal Scroll 3"/>
          <p:cNvSpPr/>
          <p:nvPr/>
        </p:nvSpPr>
        <p:spPr>
          <a:xfrm>
            <a:off x="4271374" y="232599"/>
            <a:ext cx="3870543" cy="878749"/>
          </a:xfrm>
          <a:prstGeom prst="horizontalScrol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dirty="0">
                <a:solidFill>
                  <a:schemeClr val="tx1"/>
                </a:solidFill>
              </a:rPr>
              <a:t>النص المدروس</a:t>
            </a:r>
            <a:endParaRPr lang="en-US" sz="4800" dirty="0">
              <a:solidFill>
                <a:schemeClr val="tx1"/>
              </a:solidFill>
            </a:endParaRPr>
          </a:p>
        </p:txBody>
      </p:sp>
      <p:sp>
        <p:nvSpPr>
          <p:cNvPr id="8" name="Frame 7"/>
          <p:cNvSpPr/>
          <p:nvPr/>
        </p:nvSpPr>
        <p:spPr>
          <a:xfrm>
            <a:off x="1" y="1"/>
            <a:ext cx="12192000" cy="6858000"/>
          </a:xfrm>
          <a:prstGeom prst="frame">
            <a:avLst>
              <a:gd name="adj1" fmla="val 4167"/>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extBox 8"/>
          <p:cNvSpPr txBox="1"/>
          <p:nvPr/>
        </p:nvSpPr>
        <p:spPr>
          <a:xfrm>
            <a:off x="7498081" y="942535"/>
            <a:ext cx="4206242" cy="461665"/>
          </a:xfrm>
          <a:prstGeom prst="rect">
            <a:avLst/>
          </a:prstGeom>
          <a:noFill/>
        </p:spPr>
        <p:txBody>
          <a:bodyPr wrap="square" rtlCol="0">
            <a:spAutoFit/>
          </a:bodyPr>
          <a:lstStyle/>
          <a:p>
            <a:pPr algn="just"/>
            <a:r>
              <a:rPr lang="bn-IN" sz="2400" dirty="0">
                <a:latin typeface="NikoshBAN" pitchFamily="2" charset="0"/>
                <a:cs typeface="NikoshBAN" pitchFamily="2" charset="0"/>
              </a:rPr>
              <a:t>	</a:t>
            </a:r>
            <a:endParaRPr lang="en-US" dirty="0"/>
          </a:p>
        </p:txBody>
      </p:sp>
    </p:spTree>
    <p:extLst>
      <p:ext uri="{BB962C8B-B14F-4D97-AF65-F5344CB8AC3E}">
        <p14:creationId xmlns:p14="http://schemas.microsoft.com/office/powerpoint/2010/main" val="1498345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lide(fromBottom)">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lide(fromBottom)">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lide(fromBottom)">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9471" y="198120"/>
            <a:ext cx="11684000" cy="6477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Callout 3"/>
          <p:cNvSpPr/>
          <p:nvPr/>
        </p:nvSpPr>
        <p:spPr>
          <a:xfrm>
            <a:off x="2133600" y="228600"/>
            <a:ext cx="7823200" cy="981222"/>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dirty="0">
                <a:solidFill>
                  <a:srgbClr val="002060"/>
                </a:solidFill>
              </a:rPr>
              <a:t>الاعمال انفراد</a:t>
            </a:r>
            <a:r>
              <a:rPr lang="bn-BD" sz="4800" dirty="0">
                <a:solidFill>
                  <a:srgbClr val="002060"/>
                </a:solidFill>
              </a:rPr>
              <a:t> </a:t>
            </a:r>
            <a:r>
              <a:rPr lang="bn-BD" sz="5400" dirty="0">
                <a:solidFill>
                  <a:srgbClr val="002060"/>
                </a:solidFill>
                <a:latin typeface="NikoshBAN" pitchFamily="2" charset="0"/>
                <a:cs typeface="NikoshBAN" pitchFamily="2" charset="0"/>
              </a:rPr>
              <a:t>একক কাজ</a:t>
            </a:r>
            <a:r>
              <a:rPr lang="en-US" sz="5400" dirty="0">
                <a:solidFill>
                  <a:srgbClr val="002060"/>
                </a:solidFill>
                <a:latin typeface="NikoshBAN" pitchFamily="2" charset="0"/>
                <a:cs typeface="NikoshBAN" pitchFamily="2" charset="0"/>
              </a:rPr>
              <a:t>:</a:t>
            </a:r>
          </a:p>
        </p:txBody>
      </p:sp>
      <p:sp>
        <p:nvSpPr>
          <p:cNvPr id="7" name="TextBox 6"/>
          <p:cNvSpPr txBox="1"/>
          <p:nvPr/>
        </p:nvSpPr>
        <p:spPr>
          <a:xfrm>
            <a:off x="1930400" y="1219200"/>
            <a:ext cx="8839200" cy="523220"/>
          </a:xfrm>
          <a:prstGeom prst="rect">
            <a:avLst/>
          </a:prstGeom>
          <a:noFill/>
        </p:spPr>
        <p:txBody>
          <a:bodyPr wrap="square" rtlCol="0">
            <a:spAutoFit/>
          </a:bodyPr>
          <a:lstStyle/>
          <a:p>
            <a:pPr algn="r" rtl="1">
              <a:buFont typeface="Wingdings" pitchFamily="2" charset="2"/>
              <a:buChar char="v"/>
            </a:pPr>
            <a:r>
              <a:rPr lang="ar-SA" sz="2800" b="1" dirty="0"/>
              <a:t>(الف)</a:t>
            </a:r>
            <a:r>
              <a:rPr lang="en-US" sz="2800" b="1" dirty="0"/>
              <a:t> </a:t>
            </a:r>
            <a:r>
              <a:rPr lang="ar-SA" sz="2800" b="1" u="sng" dirty="0"/>
              <a:t>إملأالفراغات فى الجمل الأتية بكلمة مناسبة:</a:t>
            </a:r>
            <a:endParaRPr lang="en-US" sz="2800" b="1" u="sng" dirty="0"/>
          </a:p>
        </p:txBody>
      </p:sp>
      <p:sp>
        <p:nvSpPr>
          <p:cNvPr id="8" name="TextBox 7"/>
          <p:cNvSpPr txBox="1"/>
          <p:nvPr/>
        </p:nvSpPr>
        <p:spPr>
          <a:xfrm>
            <a:off x="4684542" y="1752600"/>
            <a:ext cx="6231987" cy="523220"/>
          </a:xfrm>
          <a:prstGeom prst="rect">
            <a:avLst/>
          </a:prstGeom>
          <a:noFill/>
        </p:spPr>
        <p:txBody>
          <a:bodyPr wrap="square" rtlCol="0">
            <a:spAutoFit/>
          </a:bodyPr>
          <a:lstStyle/>
          <a:p>
            <a:pPr algn="r" rtl="1"/>
            <a:r>
              <a:rPr lang="ar-SA" sz="2800" dirty="0"/>
              <a:t>١ــ </a:t>
            </a:r>
            <a:r>
              <a:rPr lang="ar-SA" sz="2800" dirty="0">
                <a:latin typeface="NikoshBAN" panose="02000000000000000000" pitchFamily="2" charset="0"/>
                <a:cs typeface="NikoshBAN" panose="02000000000000000000" pitchFamily="2" charset="0"/>
              </a:rPr>
              <a:t>هى </a:t>
            </a:r>
            <a:r>
              <a:rPr lang="bn-IN" sz="2800" dirty="0">
                <a:latin typeface="NikoshBAN" panose="02000000000000000000" pitchFamily="2" charset="0"/>
                <a:cs typeface="NikoshBAN" panose="02000000000000000000" pitchFamily="2" charset="0"/>
              </a:rPr>
              <a:t>............</a:t>
            </a:r>
            <a:r>
              <a:rPr lang="ar-SA" sz="2800" dirty="0">
                <a:latin typeface="NikoshBAN" panose="02000000000000000000" pitchFamily="2" charset="0"/>
                <a:cs typeface="NikoshBAN" panose="02000000000000000000" pitchFamily="2" charset="0"/>
              </a:rPr>
              <a:t> الأولاد وتجهز لهم الطعام. </a:t>
            </a:r>
            <a:endParaRPr lang="en-US" sz="2800" dirty="0"/>
          </a:p>
        </p:txBody>
      </p:sp>
      <p:sp>
        <p:nvSpPr>
          <p:cNvPr id="9" name="TextBox 8"/>
          <p:cNvSpPr txBox="1"/>
          <p:nvPr/>
        </p:nvSpPr>
        <p:spPr>
          <a:xfrm>
            <a:off x="4783015" y="2209800"/>
            <a:ext cx="6161650" cy="523220"/>
          </a:xfrm>
          <a:prstGeom prst="rect">
            <a:avLst/>
          </a:prstGeom>
          <a:noFill/>
        </p:spPr>
        <p:txBody>
          <a:bodyPr wrap="square" rtlCol="0">
            <a:spAutoFit/>
          </a:bodyPr>
          <a:lstStyle/>
          <a:p>
            <a:pPr algn="r" rtl="1"/>
            <a:r>
              <a:rPr lang="ar-SA" sz="2800" dirty="0"/>
              <a:t>٢ــ </a:t>
            </a:r>
            <a:r>
              <a:rPr lang="ar-SA" sz="2800" dirty="0">
                <a:latin typeface="NikoshBAN" panose="02000000000000000000" pitchFamily="2" charset="0"/>
                <a:cs typeface="NikoshBAN" panose="02000000000000000000" pitchFamily="2" charset="0"/>
              </a:rPr>
              <a:t>هى بنت </a:t>
            </a:r>
            <a:r>
              <a:rPr lang="bn-IN" sz="2800" dirty="0">
                <a:latin typeface="NikoshBAN" panose="02000000000000000000" pitchFamily="2" charset="0"/>
                <a:cs typeface="NikoshBAN" panose="02000000000000000000" pitchFamily="2" charset="0"/>
              </a:rPr>
              <a:t>...............</a:t>
            </a:r>
            <a:r>
              <a:rPr lang="ar-SA" sz="2800" dirty="0">
                <a:latin typeface="NikoshBAN" panose="02000000000000000000" pitchFamily="2" charset="0"/>
                <a:cs typeface="NikoshBAN" panose="02000000000000000000" pitchFamily="2" charset="0"/>
              </a:rPr>
              <a:t> وزكية. </a:t>
            </a:r>
            <a:endParaRPr lang="en-US" sz="2800" dirty="0"/>
          </a:p>
        </p:txBody>
      </p:sp>
      <p:sp>
        <p:nvSpPr>
          <p:cNvPr id="10" name="TextBox 9"/>
          <p:cNvSpPr txBox="1"/>
          <p:nvPr/>
        </p:nvSpPr>
        <p:spPr>
          <a:xfrm>
            <a:off x="3770141" y="2737337"/>
            <a:ext cx="7188591" cy="523220"/>
          </a:xfrm>
          <a:prstGeom prst="rect">
            <a:avLst/>
          </a:prstGeom>
          <a:noFill/>
        </p:spPr>
        <p:txBody>
          <a:bodyPr wrap="square" rtlCol="0">
            <a:spAutoFit/>
          </a:bodyPr>
          <a:lstStyle/>
          <a:p>
            <a:pPr algn="r" rtl="1"/>
            <a:r>
              <a:rPr lang="ar-SA" sz="2800" dirty="0"/>
              <a:t>٣ــ </a:t>
            </a:r>
            <a:r>
              <a:rPr lang="ar-SA" sz="2800" dirty="0">
                <a:latin typeface="NikoshBAN" panose="02000000000000000000" pitchFamily="2" charset="0"/>
                <a:cs typeface="NikoshBAN" panose="02000000000000000000" pitchFamily="2" charset="0"/>
              </a:rPr>
              <a:t>وتتناول الطعام</a:t>
            </a:r>
            <a:r>
              <a:rPr lang="bn-IN" sz="2800" dirty="0">
                <a:latin typeface="NikoshBAN" panose="02000000000000000000" pitchFamily="2" charset="0"/>
                <a:cs typeface="NikoshBAN" panose="02000000000000000000" pitchFamily="2" charset="0"/>
              </a:rPr>
              <a:t>..................... </a:t>
            </a:r>
            <a:r>
              <a:rPr lang="ar-SA" sz="2800" dirty="0">
                <a:latin typeface="NikoshBAN" panose="02000000000000000000" pitchFamily="2" charset="0"/>
                <a:cs typeface="NikoshBAN" panose="02000000000000000000" pitchFamily="2" charset="0"/>
              </a:rPr>
              <a:t> قليلا.</a:t>
            </a:r>
            <a:endParaRPr lang="en-US" sz="2800" dirty="0"/>
          </a:p>
        </p:txBody>
      </p:sp>
      <p:sp>
        <p:nvSpPr>
          <p:cNvPr id="11" name="TextBox 10"/>
          <p:cNvSpPr txBox="1"/>
          <p:nvPr/>
        </p:nvSpPr>
        <p:spPr>
          <a:xfrm>
            <a:off x="3010486" y="3293014"/>
            <a:ext cx="7948246" cy="523220"/>
          </a:xfrm>
          <a:prstGeom prst="rect">
            <a:avLst/>
          </a:prstGeom>
          <a:noFill/>
        </p:spPr>
        <p:txBody>
          <a:bodyPr wrap="square" rtlCol="0">
            <a:spAutoFit/>
          </a:bodyPr>
          <a:lstStyle/>
          <a:p>
            <a:pPr algn="r" rtl="1"/>
            <a:r>
              <a:rPr lang="ar-SA" sz="2800" dirty="0"/>
              <a:t>٤ــ </a:t>
            </a:r>
            <a:r>
              <a:rPr lang="ar-SA" sz="2800" dirty="0">
                <a:latin typeface="NikoshBAN" panose="02000000000000000000" pitchFamily="2" charset="0"/>
                <a:cs typeface="NikoshBAN" panose="02000000000000000000" pitchFamily="2" charset="0"/>
              </a:rPr>
              <a:t>ثم تساعد أمها فى اعمال البيت</a:t>
            </a:r>
            <a:r>
              <a:rPr lang="bn-IN" sz="2800" dirty="0">
                <a:latin typeface="NikoshBAN" panose="02000000000000000000" pitchFamily="2" charset="0"/>
                <a:cs typeface="NikoshBAN" panose="02000000000000000000" pitchFamily="2" charset="0"/>
              </a:rPr>
              <a:t>......... </a:t>
            </a:r>
            <a:r>
              <a:rPr lang="ar-SA" sz="2800" dirty="0">
                <a:latin typeface="NikoshBAN" panose="02000000000000000000" pitchFamily="2" charset="0"/>
                <a:cs typeface="NikoshBAN" panose="02000000000000000000" pitchFamily="2" charset="0"/>
              </a:rPr>
              <a:t> صلاة المغرب. </a:t>
            </a:r>
            <a:endParaRPr lang="en-US" sz="2800" dirty="0"/>
          </a:p>
        </p:txBody>
      </p:sp>
      <p:sp>
        <p:nvSpPr>
          <p:cNvPr id="12" name="TextBox 11"/>
          <p:cNvSpPr txBox="1"/>
          <p:nvPr/>
        </p:nvSpPr>
        <p:spPr>
          <a:xfrm>
            <a:off x="4262512" y="3736145"/>
            <a:ext cx="6738424" cy="523220"/>
          </a:xfrm>
          <a:prstGeom prst="rect">
            <a:avLst/>
          </a:prstGeom>
          <a:noFill/>
        </p:spPr>
        <p:txBody>
          <a:bodyPr wrap="square" rtlCol="0">
            <a:spAutoFit/>
          </a:bodyPr>
          <a:lstStyle/>
          <a:p>
            <a:pPr algn="r" rtl="1"/>
            <a:r>
              <a:rPr lang="ar-SA" sz="2800" dirty="0"/>
              <a:t>٥ــ </a:t>
            </a:r>
            <a:r>
              <a:rPr lang="ar-SA" sz="2800" dirty="0">
                <a:latin typeface="NikoshBAN" panose="02000000000000000000" pitchFamily="2" charset="0"/>
                <a:cs typeface="NikoshBAN" panose="02000000000000000000" pitchFamily="2" charset="0"/>
              </a:rPr>
              <a:t>وزوجة </a:t>
            </a:r>
            <a:r>
              <a:rPr lang="bn-IN" sz="2800" dirty="0">
                <a:latin typeface="NikoshBAN" panose="02000000000000000000" pitchFamily="2" charset="0"/>
                <a:cs typeface="NikoshBAN" panose="02000000000000000000" pitchFamily="2" charset="0"/>
              </a:rPr>
              <a:t>............... </a:t>
            </a:r>
            <a:r>
              <a:rPr lang="ar-SA" sz="2800" dirty="0">
                <a:latin typeface="NikoshBAN" panose="02000000000000000000" pitchFamily="2" charset="0"/>
                <a:cs typeface="NikoshBAN" panose="02000000000000000000" pitchFamily="2" charset="0"/>
              </a:rPr>
              <a:t>مدرس المدرسة.</a:t>
            </a:r>
            <a:endParaRPr lang="en-US" sz="2800" dirty="0"/>
          </a:p>
        </p:txBody>
      </p:sp>
      <p:sp>
        <p:nvSpPr>
          <p:cNvPr id="13" name="TextBox 12"/>
          <p:cNvSpPr txBox="1"/>
          <p:nvPr/>
        </p:nvSpPr>
        <p:spPr>
          <a:xfrm>
            <a:off x="8820444" y="1589650"/>
            <a:ext cx="1083211" cy="584775"/>
          </a:xfrm>
          <a:prstGeom prst="rect">
            <a:avLst/>
          </a:prstGeom>
          <a:noFill/>
        </p:spPr>
        <p:txBody>
          <a:bodyPr wrap="square" rtlCol="0">
            <a:spAutoFit/>
          </a:bodyPr>
          <a:lstStyle/>
          <a:p>
            <a:pPr algn="r" rtl="1"/>
            <a:r>
              <a:rPr lang="ar-SA" sz="3200" b="1" dirty="0">
                <a:solidFill>
                  <a:srgbClr val="0070C0"/>
                </a:solidFill>
                <a:latin typeface="NikoshBAN" panose="02000000000000000000" pitchFamily="2" charset="0"/>
                <a:cs typeface="NikoshBAN" panose="02000000000000000000" pitchFamily="2" charset="0"/>
              </a:rPr>
              <a:t>تربى</a:t>
            </a:r>
            <a:endParaRPr lang="en-US" sz="3200" b="1" dirty="0">
              <a:solidFill>
                <a:srgbClr val="0070C0"/>
              </a:solidFill>
            </a:endParaRPr>
          </a:p>
        </p:txBody>
      </p:sp>
      <p:sp>
        <p:nvSpPr>
          <p:cNvPr id="14" name="TextBox 13"/>
          <p:cNvSpPr txBox="1"/>
          <p:nvPr/>
        </p:nvSpPr>
        <p:spPr>
          <a:xfrm>
            <a:off x="7990449" y="2053884"/>
            <a:ext cx="1280159" cy="584775"/>
          </a:xfrm>
          <a:prstGeom prst="rect">
            <a:avLst/>
          </a:prstGeom>
          <a:noFill/>
        </p:spPr>
        <p:txBody>
          <a:bodyPr wrap="square" rtlCol="0">
            <a:spAutoFit/>
          </a:bodyPr>
          <a:lstStyle/>
          <a:p>
            <a:pPr algn="r" rtl="1"/>
            <a:r>
              <a:rPr lang="ar-SA" sz="3200" b="1" dirty="0">
                <a:solidFill>
                  <a:srgbClr val="0070C0"/>
                </a:solidFill>
                <a:latin typeface="NikoshBAN" panose="02000000000000000000" pitchFamily="2" charset="0"/>
                <a:cs typeface="NikoshBAN" panose="02000000000000000000" pitchFamily="2" charset="0"/>
              </a:rPr>
              <a:t>شريفة</a:t>
            </a:r>
            <a:endParaRPr lang="en-US" sz="3200" b="1" dirty="0">
              <a:solidFill>
                <a:srgbClr val="0070C0"/>
              </a:solidFill>
            </a:endParaRPr>
          </a:p>
        </p:txBody>
      </p:sp>
      <p:sp>
        <p:nvSpPr>
          <p:cNvPr id="15" name="TextBox 14"/>
          <p:cNvSpPr txBox="1"/>
          <p:nvPr/>
        </p:nvSpPr>
        <p:spPr>
          <a:xfrm>
            <a:off x="6977574" y="2616591"/>
            <a:ext cx="1561515" cy="584775"/>
          </a:xfrm>
          <a:prstGeom prst="rect">
            <a:avLst/>
          </a:prstGeom>
          <a:noFill/>
        </p:spPr>
        <p:txBody>
          <a:bodyPr wrap="square" rtlCol="0">
            <a:spAutoFit/>
          </a:bodyPr>
          <a:lstStyle/>
          <a:p>
            <a:pPr algn="r" rtl="1"/>
            <a:r>
              <a:rPr lang="ar-SA" sz="3200" b="1" dirty="0">
                <a:solidFill>
                  <a:srgbClr val="0070C0"/>
                </a:solidFill>
                <a:latin typeface="NikoshBAN" panose="02000000000000000000" pitchFamily="2" charset="0"/>
                <a:cs typeface="NikoshBAN" panose="02000000000000000000" pitchFamily="2" charset="0"/>
              </a:rPr>
              <a:t>وتستريح</a:t>
            </a:r>
            <a:endParaRPr lang="en-US" sz="3200" b="1" dirty="0">
              <a:solidFill>
                <a:srgbClr val="0070C0"/>
              </a:solidFill>
            </a:endParaRPr>
          </a:p>
        </p:txBody>
      </p:sp>
      <p:sp>
        <p:nvSpPr>
          <p:cNvPr id="16" name="TextBox 15"/>
          <p:cNvSpPr txBox="1"/>
          <p:nvPr/>
        </p:nvSpPr>
        <p:spPr>
          <a:xfrm>
            <a:off x="6246055" y="3137095"/>
            <a:ext cx="744027" cy="584775"/>
          </a:xfrm>
          <a:prstGeom prst="rect">
            <a:avLst/>
          </a:prstGeom>
          <a:noFill/>
        </p:spPr>
        <p:txBody>
          <a:bodyPr wrap="square" rtlCol="0">
            <a:spAutoFit/>
          </a:bodyPr>
          <a:lstStyle/>
          <a:p>
            <a:pPr algn="r" rtl="1"/>
            <a:r>
              <a:rPr lang="ar-SA" sz="3200" b="1" dirty="0">
                <a:solidFill>
                  <a:srgbClr val="0070C0"/>
                </a:solidFill>
                <a:latin typeface="NikoshBAN" panose="02000000000000000000" pitchFamily="2" charset="0"/>
                <a:cs typeface="NikoshBAN" panose="02000000000000000000" pitchFamily="2" charset="0"/>
              </a:rPr>
              <a:t>قبل</a:t>
            </a:r>
            <a:endParaRPr lang="en-US" sz="3200" b="1" dirty="0">
              <a:solidFill>
                <a:srgbClr val="0070C0"/>
              </a:solidFill>
            </a:endParaRPr>
          </a:p>
        </p:txBody>
      </p:sp>
      <p:sp>
        <p:nvSpPr>
          <p:cNvPr id="17" name="TextBox 16"/>
          <p:cNvSpPr txBox="1"/>
          <p:nvPr/>
        </p:nvSpPr>
        <p:spPr>
          <a:xfrm>
            <a:off x="8271802" y="3617743"/>
            <a:ext cx="1252024" cy="584775"/>
          </a:xfrm>
          <a:prstGeom prst="rect">
            <a:avLst/>
          </a:prstGeom>
          <a:noFill/>
        </p:spPr>
        <p:txBody>
          <a:bodyPr wrap="square" rtlCol="0">
            <a:spAutoFit/>
          </a:bodyPr>
          <a:lstStyle/>
          <a:p>
            <a:pPr algn="r" rtl="1"/>
            <a:r>
              <a:rPr lang="ar-SA" sz="3200" b="1" dirty="0">
                <a:solidFill>
                  <a:srgbClr val="0070C0"/>
                </a:solidFill>
                <a:latin typeface="NikoshBAN" panose="02000000000000000000" pitchFamily="2" charset="0"/>
                <a:cs typeface="NikoshBAN" panose="02000000000000000000" pitchFamily="2" charset="0"/>
              </a:rPr>
              <a:t>عائشة</a:t>
            </a:r>
            <a:endParaRPr lang="en-US" sz="3200" b="1" dirty="0">
              <a:solidFill>
                <a:srgbClr val="0070C0"/>
              </a:solidFill>
            </a:endParaRPr>
          </a:p>
        </p:txBody>
      </p:sp>
      <p:sp>
        <p:nvSpPr>
          <p:cNvPr id="18" name="TextBox 17"/>
          <p:cNvSpPr txBox="1"/>
          <p:nvPr/>
        </p:nvSpPr>
        <p:spPr>
          <a:xfrm>
            <a:off x="1727199" y="4343400"/>
            <a:ext cx="9147127" cy="523220"/>
          </a:xfrm>
          <a:prstGeom prst="rect">
            <a:avLst/>
          </a:prstGeom>
          <a:noFill/>
        </p:spPr>
        <p:txBody>
          <a:bodyPr wrap="square" rtlCol="0">
            <a:spAutoFit/>
          </a:bodyPr>
          <a:lstStyle/>
          <a:p>
            <a:pPr algn="r" rtl="1">
              <a:buFont typeface="Wingdings" pitchFamily="2" charset="2"/>
              <a:buChar char="v"/>
            </a:pPr>
            <a:r>
              <a:rPr lang="ar-SA" sz="2800" b="1" dirty="0"/>
              <a:t>(ب)</a:t>
            </a:r>
            <a:r>
              <a:rPr lang="bn-IN" sz="2800" b="1" dirty="0"/>
              <a:t> </a:t>
            </a:r>
            <a:r>
              <a:rPr lang="ar-SA" sz="2800" b="1" u="sng" dirty="0"/>
              <a:t>صرف الفعل </a:t>
            </a:r>
            <a:r>
              <a:rPr lang="bn-IN" sz="2800" b="1" u="sng" dirty="0"/>
              <a:t>’’</a:t>
            </a:r>
            <a:r>
              <a:rPr lang="ar-SA" sz="2800" b="1" u="sng" dirty="0"/>
              <a:t> تَسْكُنُ</a:t>
            </a:r>
            <a:r>
              <a:rPr lang="bn-IN" sz="2800" b="1" u="sng" dirty="0"/>
              <a:t> ‘‘ </a:t>
            </a:r>
            <a:r>
              <a:rPr lang="ar-SA" sz="2800" b="1" u="sng" dirty="0"/>
              <a:t>حسب الضمائر المرفوعة: </a:t>
            </a:r>
            <a:endParaRPr lang="en-US" sz="2800" b="1" u="sng" dirty="0"/>
          </a:p>
        </p:txBody>
      </p:sp>
      <p:sp>
        <p:nvSpPr>
          <p:cNvPr id="19" name="TextBox 18"/>
          <p:cNvSpPr txBox="1"/>
          <p:nvPr/>
        </p:nvSpPr>
        <p:spPr>
          <a:xfrm>
            <a:off x="7765366" y="5029200"/>
            <a:ext cx="3713871" cy="523220"/>
          </a:xfrm>
          <a:prstGeom prst="rect">
            <a:avLst/>
          </a:prstGeom>
          <a:noFill/>
        </p:spPr>
        <p:txBody>
          <a:bodyPr wrap="square" rtlCol="0">
            <a:spAutoFit/>
          </a:bodyPr>
          <a:lstStyle/>
          <a:p>
            <a:pPr algn="r" rtl="1"/>
            <a:r>
              <a:rPr lang="ar-SA" sz="2800" b="1" dirty="0"/>
              <a:t>يَسْكُنُ ـ يَسْكُنَانِ ـ يَسْكُنُوْنَ ـ</a:t>
            </a:r>
            <a:endParaRPr lang="en-US" sz="2800" b="1" dirty="0"/>
          </a:p>
        </p:txBody>
      </p:sp>
      <p:sp>
        <p:nvSpPr>
          <p:cNvPr id="20" name="TextBox 19"/>
          <p:cNvSpPr txBox="1"/>
          <p:nvPr/>
        </p:nvSpPr>
        <p:spPr>
          <a:xfrm>
            <a:off x="4290646" y="5029200"/>
            <a:ext cx="3235569" cy="523220"/>
          </a:xfrm>
          <a:prstGeom prst="rect">
            <a:avLst/>
          </a:prstGeom>
          <a:noFill/>
        </p:spPr>
        <p:txBody>
          <a:bodyPr wrap="square" rtlCol="0">
            <a:spAutoFit/>
          </a:bodyPr>
          <a:lstStyle/>
          <a:p>
            <a:pPr algn="r" rtl="1"/>
            <a:r>
              <a:rPr lang="ar-SA" sz="2800" b="1" dirty="0">
                <a:solidFill>
                  <a:srgbClr val="002060"/>
                </a:solidFill>
              </a:rPr>
              <a:t>تَسْكُنُ ـ تَسْكُنَانِ ـ يَسْكُنَّ ـ</a:t>
            </a:r>
            <a:endParaRPr lang="en-US" sz="2800" b="1" dirty="0">
              <a:solidFill>
                <a:srgbClr val="002060"/>
              </a:solidFill>
            </a:endParaRPr>
          </a:p>
        </p:txBody>
      </p:sp>
      <p:sp>
        <p:nvSpPr>
          <p:cNvPr id="21" name="TextBox 20"/>
          <p:cNvSpPr txBox="1"/>
          <p:nvPr/>
        </p:nvSpPr>
        <p:spPr>
          <a:xfrm>
            <a:off x="351693" y="5029200"/>
            <a:ext cx="3601329" cy="523220"/>
          </a:xfrm>
          <a:prstGeom prst="rect">
            <a:avLst/>
          </a:prstGeom>
          <a:noFill/>
        </p:spPr>
        <p:txBody>
          <a:bodyPr wrap="square" rtlCol="0">
            <a:spAutoFit/>
          </a:bodyPr>
          <a:lstStyle/>
          <a:p>
            <a:pPr algn="r" rtl="1"/>
            <a:r>
              <a:rPr lang="ar-SA" sz="2800" b="1" dirty="0">
                <a:solidFill>
                  <a:srgbClr val="00B050"/>
                </a:solidFill>
              </a:rPr>
              <a:t>تَسْكُنُ ـ تَسْكُنَانِ ـ تَسْكُنُوْنَ ـ</a:t>
            </a:r>
            <a:endParaRPr lang="en-US" sz="2800" b="1" dirty="0">
              <a:solidFill>
                <a:srgbClr val="00B050"/>
              </a:solidFill>
            </a:endParaRPr>
          </a:p>
        </p:txBody>
      </p:sp>
      <p:sp>
        <p:nvSpPr>
          <p:cNvPr id="22" name="TextBox 21"/>
          <p:cNvSpPr txBox="1"/>
          <p:nvPr/>
        </p:nvSpPr>
        <p:spPr>
          <a:xfrm>
            <a:off x="7709095" y="5715000"/>
            <a:ext cx="3742007" cy="523220"/>
          </a:xfrm>
          <a:prstGeom prst="rect">
            <a:avLst/>
          </a:prstGeom>
          <a:noFill/>
        </p:spPr>
        <p:txBody>
          <a:bodyPr wrap="square" rtlCol="0">
            <a:spAutoFit/>
          </a:bodyPr>
          <a:lstStyle/>
          <a:p>
            <a:pPr algn="r" rtl="1"/>
            <a:r>
              <a:rPr lang="ar-SA" sz="2800" b="1" dirty="0">
                <a:solidFill>
                  <a:srgbClr val="7030A0"/>
                </a:solidFill>
              </a:rPr>
              <a:t>تَسْكُنِيْنَ ـ تَسْكُنَانِ ـ تَسْكُنَّ ـ</a:t>
            </a:r>
            <a:endParaRPr lang="en-US" sz="2800" b="1" dirty="0">
              <a:solidFill>
                <a:srgbClr val="7030A0"/>
              </a:solidFill>
            </a:endParaRPr>
          </a:p>
        </p:txBody>
      </p:sp>
      <p:sp>
        <p:nvSpPr>
          <p:cNvPr id="23" name="TextBox 22"/>
          <p:cNvSpPr txBox="1"/>
          <p:nvPr/>
        </p:nvSpPr>
        <p:spPr>
          <a:xfrm>
            <a:off x="5148776" y="5715000"/>
            <a:ext cx="2475914" cy="523220"/>
          </a:xfrm>
          <a:prstGeom prst="rect">
            <a:avLst/>
          </a:prstGeom>
          <a:noFill/>
        </p:spPr>
        <p:txBody>
          <a:bodyPr wrap="square" rtlCol="0">
            <a:spAutoFit/>
          </a:bodyPr>
          <a:lstStyle/>
          <a:p>
            <a:pPr algn="r" rtl="1"/>
            <a:r>
              <a:rPr lang="ar-SA" sz="2800" b="1" dirty="0">
                <a:solidFill>
                  <a:srgbClr val="C00000"/>
                </a:solidFill>
              </a:rPr>
              <a:t> اَسْكُنُ ـ  نَسْكُنُ ــ</a:t>
            </a:r>
            <a:endParaRPr lang="en-US" sz="2800" b="1" dirty="0">
              <a:solidFill>
                <a:srgbClr val="C00000"/>
              </a:solidFill>
            </a:endParaRPr>
          </a:p>
        </p:txBody>
      </p:sp>
      <p:sp>
        <p:nvSpPr>
          <p:cNvPr id="24" name="Frame 23"/>
          <p:cNvSpPr/>
          <p:nvPr/>
        </p:nvSpPr>
        <p:spPr>
          <a:xfrm>
            <a:off x="1" y="0"/>
            <a:ext cx="12192000" cy="6857999"/>
          </a:xfrm>
          <a:prstGeom prst="frame">
            <a:avLst>
              <a:gd name="adj1" fmla="val 4167"/>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ppt_x"/>
                                          </p:val>
                                        </p:tav>
                                        <p:tav tm="100000">
                                          <p:val>
                                            <p:strVal val="#ppt_x"/>
                                          </p:val>
                                        </p:tav>
                                      </p:tavLst>
                                    </p:anim>
                                    <p:anim calcmode="lin" valueType="num">
                                      <p:cBhvr additive="base">
                                        <p:cTn id="8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additive="base">
                                        <p:cTn id="91" dur="500" fill="hold"/>
                                        <p:tgtEl>
                                          <p:spTgt spid="20"/>
                                        </p:tgtEl>
                                        <p:attrNameLst>
                                          <p:attrName>ppt_x</p:attrName>
                                        </p:attrNameLst>
                                      </p:cBhvr>
                                      <p:tavLst>
                                        <p:tav tm="0">
                                          <p:val>
                                            <p:strVal val="#ppt_x"/>
                                          </p:val>
                                        </p:tav>
                                        <p:tav tm="100000">
                                          <p:val>
                                            <p:strVal val="#ppt_x"/>
                                          </p:val>
                                        </p:tav>
                                      </p:tavLst>
                                    </p:anim>
                                    <p:anim calcmode="lin" valueType="num">
                                      <p:cBhvr additive="base">
                                        <p:cTn id="9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additive="base">
                                        <p:cTn id="97" dur="500" fill="hold"/>
                                        <p:tgtEl>
                                          <p:spTgt spid="21"/>
                                        </p:tgtEl>
                                        <p:attrNameLst>
                                          <p:attrName>ppt_x</p:attrName>
                                        </p:attrNameLst>
                                      </p:cBhvr>
                                      <p:tavLst>
                                        <p:tav tm="0">
                                          <p:val>
                                            <p:strVal val="#ppt_x"/>
                                          </p:val>
                                        </p:tav>
                                        <p:tav tm="100000">
                                          <p:val>
                                            <p:strVal val="#ppt_x"/>
                                          </p:val>
                                        </p:tav>
                                      </p:tavLst>
                                    </p:anim>
                                    <p:anim calcmode="lin" valueType="num">
                                      <p:cBhvr additive="base">
                                        <p:cTn id="9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additive="base">
                                        <p:cTn id="103" dur="500" fill="hold"/>
                                        <p:tgtEl>
                                          <p:spTgt spid="22"/>
                                        </p:tgtEl>
                                        <p:attrNameLst>
                                          <p:attrName>ppt_x</p:attrName>
                                        </p:attrNameLst>
                                      </p:cBhvr>
                                      <p:tavLst>
                                        <p:tav tm="0">
                                          <p:val>
                                            <p:strVal val="#ppt_x"/>
                                          </p:val>
                                        </p:tav>
                                        <p:tav tm="100000">
                                          <p:val>
                                            <p:strVal val="#ppt_x"/>
                                          </p:val>
                                        </p:tav>
                                      </p:tavLst>
                                    </p:anim>
                                    <p:anim calcmode="lin" valueType="num">
                                      <p:cBhvr additive="base">
                                        <p:cTn id="10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additive="base">
                                        <p:cTn id="109" dur="500" fill="hold"/>
                                        <p:tgtEl>
                                          <p:spTgt spid="23"/>
                                        </p:tgtEl>
                                        <p:attrNameLst>
                                          <p:attrName>ppt_x</p:attrName>
                                        </p:attrNameLst>
                                      </p:cBhvr>
                                      <p:tavLst>
                                        <p:tav tm="0">
                                          <p:val>
                                            <p:strVal val="#ppt_x"/>
                                          </p:val>
                                        </p:tav>
                                        <p:tav tm="100000">
                                          <p:val>
                                            <p:strVal val="#ppt_x"/>
                                          </p:val>
                                        </p:tav>
                                      </p:tavLst>
                                    </p:anim>
                                    <p:anim calcmode="lin" valueType="num">
                                      <p:cBhvr additive="base">
                                        <p:cTn id="11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3972</TotalTime>
  <Words>622</Words>
  <Application>Microsoft Office PowerPoint</Application>
  <PresentationFormat>Widescreen</PresentationFormat>
  <Paragraphs>152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soaib</dc:creator>
  <cp:lastModifiedBy>8801761808243</cp:lastModifiedBy>
  <cp:revision>331</cp:revision>
  <dcterms:created xsi:type="dcterms:W3CDTF">2017-04-25T00:35:56Z</dcterms:created>
  <dcterms:modified xsi:type="dcterms:W3CDTF">2021-03-04T09:23:36Z</dcterms:modified>
</cp:coreProperties>
</file>