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70" r:id="rId13"/>
    <p:sldId id="271" r:id="rId14"/>
    <p:sldId id="266" r:id="rId15"/>
    <p:sldId id="267" r:id="rId16"/>
    <p:sldId id="268" r:id="rId17"/>
    <p:sldId id="272" r:id="rId18"/>
  </p:sldIdLst>
  <p:sldSz cx="18288000" cy="100584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5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86" y="34"/>
      </p:cViewPr>
      <p:guideLst>
        <p:guide orient="horz" pos="3168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51C7-C33A-4FEB-BB27-4140E7BF9E11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685800"/>
            <a:ext cx="623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33D7-756E-417E-901E-0BC0DCA2A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33D7-756E-417E-901E-0BC0DCA2A8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33D7-756E-417E-901E-0BC0DCA2A8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33D7-756E-417E-901E-0BC0DCA2A8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33D7-756E-417E-901E-0BC0DCA2A8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24624"/>
            <a:ext cx="1554480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99760"/>
            <a:ext cx="1280160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2803"/>
            <a:ext cx="411480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2803"/>
            <a:ext cx="1203960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463454"/>
            <a:ext cx="15544800" cy="1997710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263180"/>
            <a:ext cx="15544800" cy="2200274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0988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197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296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49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593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69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790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46961"/>
            <a:ext cx="8077200" cy="6638079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346961"/>
            <a:ext cx="8077200" cy="6638079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51499"/>
            <a:ext cx="8080376" cy="93831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9884" indent="0">
              <a:buNone/>
              <a:defRPr sz="3500" b="1"/>
            </a:lvl2pPr>
            <a:lvl3pPr marL="1619768" indent="0">
              <a:buNone/>
              <a:defRPr sz="3200" b="1"/>
            </a:lvl3pPr>
            <a:lvl4pPr marL="2429652" indent="0">
              <a:buNone/>
              <a:defRPr sz="2800" b="1"/>
            </a:lvl4pPr>
            <a:lvl5pPr marL="3239536" indent="0">
              <a:buNone/>
              <a:defRPr sz="2800" b="1"/>
            </a:lvl5pPr>
            <a:lvl6pPr marL="4049420" indent="0">
              <a:buNone/>
              <a:defRPr sz="2800" b="1"/>
            </a:lvl6pPr>
            <a:lvl7pPr marL="4859304" indent="0">
              <a:buNone/>
              <a:defRPr sz="2800" b="1"/>
            </a:lvl7pPr>
            <a:lvl8pPr marL="5669189" indent="0">
              <a:buNone/>
              <a:defRPr sz="2800" b="1"/>
            </a:lvl8pPr>
            <a:lvl9pPr marL="6479073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189817"/>
            <a:ext cx="8080376" cy="579522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251499"/>
            <a:ext cx="8083550" cy="93831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9884" indent="0">
              <a:buNone/>
              <a:defRPr sz="3500" b="1"/>
            </a:lvl2pPr>
            <a:lvl3pPr marL="1619768" indent="0">
              <a:buNone/>
              <a:defRPr sz="3200" b="1"/>
            </a:lvl3pPr>
            <a:lvl4pPr marL="2429652" indent="0">
              <a:buNone/>
              <a:defRPr sz="2800" b="1"/>
            </a:lvl4pPr>
            <a:lvl5pPr marL="3239536" indent="0">
              <a:buNone/>
              <a:defRPr sz="2800" b="1"/>
            </a:lvl5pPr>
            <a:lvl6pPr marL="4049420" indent="0">
              <a:buNone/>
              <a:defRPr sz="2800" b="1"/>
            </a:lvl6pPr>
            <a:lvl7pPr marL="4859304" indent="0">
              <a:buNone/>
              <a:defRPr sz="2800" b="1"/>
            </a:lvl7pPr>
            <a:lvl8pPr marL="5669189" indent="0">
              <a:buNone/>
              <a:defRPr sz="2800" b="1"/>
            </a:lvl8pPr>
            <a:lvl9pPr marL="6479073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189817"/>
            <a:ext cx="8083550" cy="579522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0473"/>
            <a:ext cx="6016626" cy="1704340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0474"/>
            <a:ext cx="10223500" cy="8584566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04814"/>
            <a:ext cx="6016626" cy="6880226"/>
          </a:xfrm>
        </p:spPr>
        <p:txBody>
          <a:bodyPr/>
          <a:lstStyle>
            <a:lvl1pPr marL="0" indent="0">
              <a:buNone/>
              <a:defRPr sz="2500"/>
            </a:lvl1pPr>
            <a:lvl2pPr marL="809884" indent="0">
              <a:buNone/>
              <a:defRPr sz="2100"/>
            </a:lvl2pPr>
            <a:lvl3pPr marL="1619768" indent="0">
              <a:buNone/>
              <a:defRPr sz="1800"/>
            </a:lvl3pPr>
            <a:lvl4pPr marL="2429652" indent="0">
              <a:buNone/>
              <a:defRPr sz="1600"/>
            </a:lvl4pPr>
            <a:lvl5pPr marL="3239536" indent="0">
              <a:buNone/>
              <a:defRPr sz="1600"/>
            </a:lvl5pPr>
            <a:lvl6pPr marL="4049420" indent="0">
              <a:buNone/>
              <a:defRPr sz="1600"/>
            </a:lvl6pPr>
            <a:lvl7pPr marL="4859304" indent="0">
              <a:buNone/>
              <a:defRPr sz="1600"/>
            </a:lvl7pPr>
            <a:lvl8pPr marL="5669189" indent="0">
              <a:buNone/>
              <a:defRPr sz="1600"/>
            </a:lvl8pPr>
            <a:lvl9pPr marL="647907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040880"/>
            <a:ext cx="10972800" cy="831216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98737"/>
            <a:ext cx="10972800" cy="6035040"/>
          </a:xfrm>
        </p:spPr>
        <p:txBody>
          <a:bodyPr/>
          <a:lstStyle>
            <a:lvl1pPr marL="0" indent="0">
              <a:buNone/>
              <a:defRPr sz="5700"/>
            </a:lvl1pPr>
            <a:lvl2pPr marL="809884" indent="0">
              <a:buNone/>
              <a:defRPr sz="5000"/>
            </a:lvl2pPr>
            <a:lvl3pPr marL="1619768" indent="0">
              <a:buNone/>
              <a:defRPr sz="4300"/>
            </a:lvl3pPr>
            <a:lvl4pPr marL="2429652" indent="0">
              <a:buNone/>
              <a:defRPr sz="3500"/>
            </a:lvl4pPr>
            <a:lvl5pPr marL="3239536" indent="0">
              <a:buNone/>
              <a:defRPr sz="3500"/>
            </a:lvl5pPr>
            <a:lvl6pPr marL="4049420" indent="0">
              <a:buNone/>
              <a:defRPr sz="3500"/>
            </a:lvl6pPr>
            <a:lvl7pPr marL="4859304" indent="0">
              <a:buNone/>
              <a:defRPr sz="3500"/>
            </a:lvl7pPr>
            <a:lvl8pPr marL="5669189" indent="0">
              <a:buNone/>
              <a:defRPr sz="3500"/>
            </a:lvl8pPr>
            <a:lvl9pPr marL="6479073" indent="0">
              <a:buNone/>
              <a:defRPr sz="3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872096"/>
            <a:ext cx="10972800" cy="1180464"/>
          </a:xfrm>
        </p:spPr>
        <p:txBody>
          <a:bodyPr/>
          <a:lstStyle>
            <a:lvl1pPr marL="0" indent="0">
              <a:buNone/>
              <a:defRPr sz="2500"/>
            </a:lvl1pPr>
            <a:lvl2pPr marL="809884" indent="0">
              <a:buNone/>
              <a:defRPr sz="2100"/>
            </a:lvl2pPr>
            <a:lvl3pPr marL="1619768" indent="0">
              <a:buNone/>
              <a:defRPr sz="1800"/>
            </a:lvl3pPr>
            <a:lvl4pPr marL="2429652" indent="0">
              <a:buNone/>
              <a:defRPr sz="1600"/>
            </a:lvl4pPr>
            <a:lvl5pPr marL="3239536" indent="0">
              <a:buNone/>
              <a:defRPr sz="1600"/>
            </a:lvl5pPr>
            <a:lvl6pPr marL="4049420" indent="0">
              <a:buNone/>
              <a:defRPr sz="1600"/>
            </a:lvl6pPr>
            <a:lvl7pPr marL="4859304" indent="0">
              <a:buNone/>
              <a:defRPr sz="1600"/>
            </a:lvl7pPr>
            <a:lvl8pPr marL="5669189" indent="0">
              <a:buNone/>
              <a:defRPr sz="1600"/>
            </a:lvl8pPr>
            <a:lvl9pPr marL="647907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02802"/>
            <a:ext cx="16459200" cy="1676400"/>
          </a:xfrm>
          <a:prstGeom prst="rect">
            <a:avLst/>
          </a:prstGeom>
        </p:spPr>
        <p:txBody>
          <a:bodyPr vert="horz" lIns="161977" tIns="80988" rIns="161977" bIns="809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46961"/>
            <a:ext cx="16459200" cy="6638079"/>
          </a:xfrm>
          <a:prstGeom prst="rect">
            <a:avLst/>
          </a:prstGeom>
        </p:spPr>
        <p:txBody>
          <a:bodyPr vert="horz" lIns="161977" tIns="80988" rIns="161977" bIns="809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322647"/>
            <a:ext cx="4267200" cy="535517"/>
          </a:xfrm>
          <a:prstGeom prst="rect">
            <a:avLst/>
          </a:prstGeom>
        </p:spPr>
        <p:txBody>
          <a:bodyPr vert="horz" lIns="161977" tIns="80988" rIns="161977" bIns="8098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322647"/>
            <a:ext cx="5791200" cy="535517"/>
          </a:xfrm>
          <a:prstGeom prst="rect">
            <a:avLst/>
          </a:prstGeom>
        </p:spPr>
        <p:txBody>
          <a:bodyPr vert="horz" lIns="161977" tIns="80988" rIns="161977" bIns="8098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322647"/>
            <a:ext cx="4267200" cy="535517"/>
          </a:xfrm>
          <a:prstGeom prst="rect">
            <a:avLst/>
          </a:prstGeom>
        </p:spPr>
        <p:txBody>
          <a:bodyPr vert="horz" lIns="161977" tIns="80988" rIns="161977" bIns="8098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heel spokes="8"/>
  </p:transition>
  <p:txStyles>
    <p:titleStyle>
      <a:lvl1pPr algn="ctr" defTabSz="161976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13" indent="-607413" algn="l" defTabSz="161976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6062" indent="-506178" algn="l" defTabSz="1619768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24710" indent="-404942" algn="l" defTabSz="161976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34594" indent="-404942" algn="l" defTabSz="1619768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44478" indent="-404942" algn="l" defTabSz="1619768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54362" indent="-404942" algn="l" defTabSz="161976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64247" indent="-404942" algn="l" defTabSz="161976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74131" indent="-404942" algn="l" defTabSz="161976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84015" indent="-404942" algn="l" defTabSz="161976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84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68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29652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39536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9420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59304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69189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79073" algn="l" defTabSz="161976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14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10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wnloads\bakteria%20after%20effects%5b1%5d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4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1001" y="1219201"/>
            <a:ext cx="8000999" cy="6324598"/>
          </a:xfrm>
          <a:prstGeom prst="rect">
            <a:avLst/>
          </a:prstGeom>
        </p:spPr>
      </p:pic>
      <p:pic>
        <p:nvPicPr>
          <p:cNvPr id="24" name="Picture 23" descr="3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0" y="228600"/>
            <a:ext cx="4800600" cy="746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1143000"/>
            <a:ext cx="14097000" cy="7239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07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107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07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ক্লাসে</a:t>
            </a:r>
            <a:r>
              <a:rPr lang="en-US" sz="107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07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</a:t>
            </a:r>
            <a:r>
              <a:rPr lang="en-US" sz="107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07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কে</a:t>
            </a:r>
            <a:r>
              <a:rPr lang="en-US" sz="107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6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স্বাগতম</a:t>
            </a:r>
            <a:endParaRPr lang="en-US" sz="2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8343900"/>
            <a:ext cx="1714500" cy="1714500"/>
          </a:xfrm>
          <a:prstGeom prst="rect">
            <a:avLst/>
          </a:prstGeom>
        </p:spPr>
      </p:pic>
      <p:pic>
        <p:nvPicPr>
          <p:cNvPr id="11" name="Picture 10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8343900"/>
            <a:ext cx="1714500" cy="1714500"/>
          </a:xfrm>
          <a:prstGeom prst="rect">
            <a:avLst/>
          </a:prstGeom>
        </p:spPr>
      </p:pic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0" y="8343900"/>
            <a:ext cx="1714500" cy="1714500"/>
          </a:xfrm>
          <a:prstGeom prst="rect">
            <a:avLst/>
          </a:prstGeom>
        </p:spPr>
      </p:pic>
      <p:pic>
        <p:nvPicPr>
          <p:cNvPr id="13" name="Picture 12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0" y="8343900"/>
            <a:ext cx="1714500" cy="1714500"/>
          </a:xfrm>
          <a:prstGeom prst="rect">
            <a:avLst/>
          </a:prstGeom>
        </p:spPr>
      </p:pic>
      <p:pic>
        <p:nvPicPr>
          <p:cNvPr id="14" name="Picture 13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43900"/>
            <a:ext cx="1714500" cy="1714500"/>
          </a:xfrm>
          <a:prstGeom prst="rect">
            <a:avLst/>
          </a:prstGeom>
        </p:spPr>
      </p:pic>
      <p:pic>
        <p:nvPicPr>
          <p:cNvPr id="15" name="Picture 14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8343900"/>
            <a:ext cx="1714500" cy="1714500"/>
          </a:xfrm>
          <a:prstGeom prst="rect">
            <a:avLst/>
          </a:prstGeom>
        </p:spPr>
      </p:pic>
      <p:pic>
        <p:nvPicPr>
          <p:cNvPr id="16" name="Picture 15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8343900"/>
            <a:ext cx="1714500" cy="1714500"/>
          </a:xfrm>
          <a:prstGeom prst="rect">
            <a:avLst/>
          </a:prstGeom>
        </p:spPr>
      </p:pic>
      <p:pic>
        <p:nvPicPr>
          <p:cNvPr id="17" name="Picture 16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8343900"/>
            <a:ext cx="1714500" cy="1714500"/>
          </a:xfrm>
          <a:prstGeom prst="rect">
            <a:avLst/>
          </a:prstGeom>
        </p:spPr>
      </p:pic>
      <p:pic>
        <p:nvPicPr>
          <p:cNvPr id="18" name="Picture 17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8343900"/>
            <a:ext cx="1714500" cy="1714500"/>
          </a:xfrm>
          <a:prstGeom prst="rect">
            <a:avLst/>
          </a:prstGeom>
        </p:spPr>
      </p:pic>
      <p:pic>
        <p:nvPicPr>
          <p:cNvPr id="19" name="Picture 18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0" y="834390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00400" y="228600"/>
            <a:ext cx="11353800" cy="3505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sz="8800" b="1" dirty="0" smtClean="0">
                <a:solidFill>
                  <a:schemeClr val="tx1"/>
                </a:solidFill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</a:rPr>
              <a:t>বৈশিষ্ট্য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895600" y="4343400"/>
            <a:ext cx="12496800" cy="49530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হল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এরা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জীবদেহের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বাইরে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জীবনের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লক্ষণ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দেখায়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না</a:t>
            </a:r>
            <a:r>
              <a:rPr lang="en-US" sz="3200" b="1" dirty="0" smtClean="0">
                <a:solidFill>
                  <a:schemeClr val="tx1"/>
                </a:solidFill>
              </a:rPr>
              <a:t> ।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আমিষ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আবরণ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নিউক্লিক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এসিড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একত্র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হলেই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জীবনের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লক্ষণ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ফিরে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পায়</a:t>
            </a:r>
            <a:r>
              <a:rPr lang="en-US" sz="3200" b="1" dirty="0" smtClean="0">
                <a:solidFill>
                  <a:schemeClr val="tx1"/>
                </a:solidFill>
              </a:rPr>
              <a:t>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181600" y="609600"/>
            <a:ext cx="7391400" cy="1447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ব্যাক্টেরিয়ার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পরিচিতি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14400" y="2362200"/>
            <a:ext cx="4038600" cy="13716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আদি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নিউক্লিয়াসযুক্ত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05400" y="2362200"/>
            <a:ext cx="3200400" cy="15240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অসবুজ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458200" y="2362200"/>
            <a:ext cx="2667000" cy="14478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এককোষী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353800" y="2209800"/>
            <a:ext cx="4038600" cy="17526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অনুবীক্ষণিক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জীব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alekjandar fleming penicil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038600"/>
            <a:ext cx="6400800" cy="435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11506200" y="5257800"/>
            <a:ext cx="3505200" cy="1676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এটা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কার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ছবি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urved Down Ribbon 8"/>
          <p:cNvSpPr/>
          <p:nvPr/>
        </p:nvSpPr>
        <p:spPr>
          <a:xfrm>
            <a:off x="4876800" y="8534400"/>
            <a:ext cx="6629400" cy="1371600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বিজ্ঞানী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অ্যান্টনি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ফন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লিউয়েন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হুক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68200" y="8077200"/>
            <a:ext cx="41148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সর্বপ্রথম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ব্যাক্টেরিয়া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পান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486400" y="228600"/>
            <a:ext cx="5715000" cy="1752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ব্যাক্টেরিয়ার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বৈশিষ্ট্য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609600" y="1752600"/>
            <a:ext cx="16002000" cy="19812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tx1"/>
                </a:solidFill>
              </a:rPr>
              <a:t>আকৃতির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ভিত্তিতে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ব্যাক্টেরিয়া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বিভিন্ন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ধরনের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হয়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এবং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বৈশিষ্ট্যও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ভিন্ন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ধরনের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হয়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4114800"/>
            <a:ext cx="5638800" cy="1524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tx1"/>
                </a:solidFill>
              </a:rPr>
              <a:t>এর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উপকারী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ভূমিকা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যেমন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রয়েছে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তেমনি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ক্ষতিকর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দিকও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রয়েছে</a:t>
            </a:r>
            <a:r>
              <a:rPr lang="en-US" b="1" dirty="0" smtClean="0">
                <a:solidFill>
                  <a:schemeClr val="tx1"/>
                </a:solidFill>
              </a:rPr>
              <a:t>।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4038600"/>
            <a:ext cx="4876800" cy="1447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এককভাবে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দলবেধে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থাকে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0" y="4038600"/>
            <a:ext cx="4495800" cy="16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tx1"/>
                </a:solidFill>
              </a:rPr>
              <a:t>এরা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মানবদেহে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বিভিন্ন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ধরনের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রোগ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সৃষ্টি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6705600"/>
            <a:ext cx="3886200" cy="19812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</a:rPr>
              <a:t>রোগ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গুলো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হলো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4114800" y="5943600"/>
            <a:ext cx="10210800" cy="39624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tx1"/>
                </a:solidFill>
              </a:rPr>
              <a:t>নিউমোনিয়া,ধনুষ্টংকার,রক্তআমাশয়,কলেরা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এবং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  </a:t>
            </a:r>
            <a:r>
              <a:rPr lang="en-US" b="1" dirty="0" err="1" smtClean="0">
                <a:solidFill>
                  <a:schemeClr val="tx1"/>
                </a:solidFill>
              </a:rPr>
              <a:t>আরো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নানা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ধরনের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রোগ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সৃষ্টি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এদের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বৈশিষ্ট্য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81000" y="304800"/>
            <a:ext cx="17145000" cy="90678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en-US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smtClean="0">
                <a:solidFill>
                  <a:schemeClr val="tx1"/>
                </a:solidFill>
              </a:rPr>
              <a:t>মৃত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জীবদেহ</a:t>
            </a:r>
            <a:r>
              <a:rPr lang="en-US" b="1" dirty="0" smtClean="0">
                <a:solidFill>
                  <a:schemeClr val="tx1"/>
                </a:solidFill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</a:rPr>
              <a:t>আবর্জনা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পঁচাতে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সাহায্য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</a:rPr>
              <a:t>প্রকৃতি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থেকে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মাটিতে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নাইট্রোজেন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সংরক্ষণ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</a:rPr>
              <a:t>পাট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পঁচাতে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এবং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আঁশ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ছাড়াতে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সাহায্য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</a:rPr>
              <a:t>দই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তৈরি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সাহায্য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</a:rPr>
              <a:t>বিভিন্ন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জীবন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রক্ষাকারী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এন্টিবায়োটিক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ব্যাক্টেরিয়া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থেকে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তৈরি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হয়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</a:rPr>
              <a:t>জীবের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কাঙ্খিত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পাওয়ার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জন্য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জীনগত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পরিবর্তনের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কাজে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ব্যাক্টেরিয়া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ব্যাবহার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হয়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doi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257800"/>
            <a:ext cx="2095500" cy="990600"/>
          </a:xfrm>
          <a:prstGeom prst="rect">
            <a:avLst/>
          </a:prstGeom>
        </p:spPr>
      </p:pic>
      <p:pic>
        <p:nvPicPr>
          <p:cNvPr id="6" name="Picture 5" descr="do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5105400"/>
            <a:ext cx="2011680" cy="1143000"/>
          </a:xfrm>
          <a:prstGeom prst="rect">
            <a:avLst/>
          </a:prstGeom>
        </p:spPr>
      </p:pic>
      <p:pic>
        <p:nvPicPr>
          <p:cNvPr id="7" name="Picture 6" descr="pat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600" y="3733800"/>
            <a:ext cx="2301240" cy="1143000"/>
          </a:xfrm>
          <a:prstGeom prst="rect">
            <a:avLst/>
          </a:prstGeom>
        </p:spPr>
      </p:pic>
      <p:pic>
        <p:nvPicPr>
          <p:cNvPr id="8" name="Picture 7" descr="pat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0" y="3810000"/>
            <a:ext cx="2202180" cy="1173480"/>
          </a:xfrm>
          <a:prstGeom prst="rect">
            <a:avLst/>
          </a:prstGeom>
        </p:spPr>
      </p:pic>
      <p:pic>
        <p:nvPicPr>
          <p:cNvPr id="9" name="Picture 8" descr="penicilin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0" y="6248400"/>
            <a:ext cx="2286000" cy="1600200"/>
          </a:xfrm>
          <a:prstGeom prst="rect">
            <a:avLst/>
          </a:prstGeom>
        </p:spPr>
      </p:pic>
      <p:pic>
        <p:nvPicPr>
          <p:cNvPr id="11" name="Picture 10" descr="ময়লা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800" y="1219200"/>
            <a:ext cx="3048000" cy="13716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57800" y="0"/>
            <a:ext cx="6477000" cy="1371600"/>
          </a:xfrm>
          <a:prstGeom prst="horizontalScroll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7200" b="1" dirty="0" err="1" smtClean="0">
                <a:solidFill>
                  <a:schemeClr val="tx1"/>
                </a:solidFill>
              </a:rPr>
              <a:t>উপকারীতা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3657600" y="4114800"/>
            <a:ext cx="11353800" cy="3505200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অনুজীবের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তালিকা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তৈরি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খালি</a:t>
            </a:r>
            <a:r>
              <a:rPr lang="en-US" sz="3600" b="1" dirty="0" smtClean="0">
                <a:solidFill>
                  <a:schemeClr val="tx1"/>
                </a:solidFill>
              </a:rPr>
              <a:t> চোখে </a:t>
            </a:r>
            <a:r>
              <a:rPr lang="en-US" sz="3600" b="1" dirty="0" err="1" smtClean="0">
                <a:solidFill>
                  <a:schemeClr val="tx1"/>
                </a:solidFill>
              </a:rPr>
              <a:t>দেখা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এমন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অনুজীব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আলাদা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দেখাও</a:t>
            </a:r>
            <a:r>
              <a:rPr lang="en-US" sz="3600" b="1" dirty="0" smtClean="0">
                <a:solidFill>
                  <a:schemeClr val="tx1"/>
                </a:solidFill>
              </a:rPr>
              <a:t>।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5943600" y="762000"/>
            <a:ext cx="5867400" cy="2438400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জোড়ায়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কাজ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5105400" y="0"/>
            <a:ext cx="8077200" cy="137160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</a:rPr>
              <a:t>মূল্যায়ন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1828800"/>
            <a:ext cx="7467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tx1"/>
                </a:solidFill>
              </a:rPr>
              <a:t>১।ভাইরাসের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দেহ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দিয়ে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গঠিত</a:t>
            </a:r>
            <a:r>
              <a:rPr lang="en-US" sz="2400" b="1" dirty="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2514600"/>
            <a:ext cx="74676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400" b="1" dirty="0" err="1" smtClean="0">
                <a:solidFill>
                  <a:srgbClr val="002060"/>
                </a:solidFill>
              </a:rPr>
              <a:t>আমিষ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আবরন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নিউক্লিক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এসিড</a:t>
            </a:r>
            <a:r>
              <a:rPr lang="en-US" sz="2400" b="1" dirty="0" smtClean="0">
                <a:solidFill>
                  <a:schemeClr val="tx1"/>
                </a:solidFill>
              </a:rPr>
              <a:t>।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2000" y="3505200"/>
            <a:ext cx="7543800" cy="685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tx1"/>
                </a:solidFill>
              </a:rPr>
              <a:t>২।সর্বপ্রথম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ব্যাক্টেরিয়া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দেখতে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কোন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বিজ্ঞানী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8200" y="4267200"/>
            <a:ext cx="7543800" cy="5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400" b="1" dirty="0" err="1" smtClean="0">
                <a:solidFill>
                  <a:srgbClr val="002060"/>
                </a:solidFill>
              </a:rPr>
              <a:t>বিজ্ঞানী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অ্যান্টনি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ফন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লিউয়েন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হুক</a:t>
            </a:r>
            <a:r>
              <a:rPr lang="en-US" sz="2400" b="1" dirty="0" smtClean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2000" y="5181600"/>
            <a:ext cx="7543800" cy="4572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tx1"/>
                </a:solidFill>
              </a:rPr>
              <a:t>৩।ব্যাক্টেরিওফাজ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একধরনের</a:t>
            </a:r>
            <a:r>
              <a:rPr lang="en-US" sz="2400" b="1" dirty="0" smtClean="0"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2000" y="5715000"/>
            <a:ext cx="7620000" cy="457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400" b="1" dirty="0" err="1" smtClean="0">
                <a:solidFill>
                  <a:srgbClr val="002060"/>
                </a:solidFill>
              </a:rPr>
              <a:t>ভাইরাস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2000" y="6553200"/>
            <a:ext cx="7543800" cy="4572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tx1"/>
                </a:solidFill>
              </a:rPr>
              <a:t>৪।ডি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এন</a:t>
            </a:r>
            <a:r>
              <a:rPr lang="en-US" sz="2400" b="1" dirty="0" smtClean="0">
                <a:solidFill>
                  <a:schemeClr val="tx1"/>
                </a:solidFill>
              </a:rPr>
              <a:t> এ </a:t>
            </a:r>
            <a:r>
              <a:rPr lang="en-US" sz="2400" b="1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বোঝানো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হয়েছে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8200" y="7010400"/>
            <a:ext cx="7543800" cy="5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400" b="1" dirty="0" err="1" smtClean="0">
                <a:solidFill>
                  <a:srgbClr val="002060"/>
                </a:solidFill>
              </a:rPr>
              <a:t>ডি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রাইবো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নিউক্লিক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এসিড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8200" y="7848600"/>
            <a:ext cx="7543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</a:rPr>
              <a:t>৫।ব্যাসিলাস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90600" y="8610600"/>
            <a:ext cx="7391400" cy="5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ব্যাক্টেরিয়া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304800" y="1752600"/>
            <a:ext cx="304800" cy="7848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458200" y="2133600"/>
            <a:ext cx="152400" cy="6934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991600" y="2133600"/>
            <a:ext cx="152400" cy="6934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448800" y="1752600"/>
            <a:ext cx="7848600" cy="685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</a:rPr>
              <a:t>৬।ধানের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টুংরো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রোগ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আক্রমনে</a:t>
            </a:r>
            <a:r>
              <a:rPr lang="en-US" sz="2800" b="1" dirty="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448800" y="2438400"/>
            <a:ext cx="7848600" cy="6858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800" b="1" dirty="0" err="1" smtClean="0">
                <a:solidFill>
                  <a:srgbClr val="002060"/>
                </a:solidFill>
              </a:rPr>
              <a:t>ভাইরাস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372600" y="3352800"/>
            <a:ext cx="7924800" cy="762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</a:rPr>
              <a:t>৭।সারা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বিশ্ব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আজ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কম্পিত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কারনে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448800" y="4114800"/>
            <a:ext cx="7924800" cy="5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করোনা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ভাইরাস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448800" y="4800600"/>
            <a:ext cx="8382000" cy="7620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</a:rPr>
              <a:t>৮।পাট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পঁচাতে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আঁশ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ছাড়াতে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সাহায্য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448800" y="5638800"/>
            <a:ext cx="7924800" cy="457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800" b="1" dirty="0" err="1" smtClean="0">
                <a:solidFill>
                  <a:srgbClr val="002060"/>
                </a:solidFill>
              </a:rPr>
              <a:t>ব্যাক্টেরিয়া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6" name="Up-Down Arrow 35"/>
          <p:cNvSpPr/>
          <p:nvPr/>
        </p:nvSpPr>
        <p:spPr>
          <a:xfrm>
            <a:off x="8686800" y="1905000"/>
            <a:ext cx="228600" cy="7391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9448800" y="6248400"/>
            <a:ext cx="7924800" cy="838200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</a:rPr>
              <a:t>৯।জীবন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রক্ষাকারী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এন্টিবায়োটিক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তৈরি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48800" y="7086600"/>
            <a:ext cx="8001000" cy="5334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800" b="1" dirty="0" err="1" smtClean="0">
                <a:solidFill>
                  <a:srgbClr val="002060"/>
                </a:solidFill>
              </a:rPr>
              <a:t>ব্যাক্টেরিয়া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448800" y="7772400"/>
            <a:ext cx="8001000" cy="8382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</a:rPr>
              <a:t>১০।জীবের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কাঙ্খিত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পাওয়ার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জন্য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ব্যাক্টেরিয়াকে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ব্যাবহার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কেন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448800" y="8610600"/>
            <a:ext cx="8001000" cy="4572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উত্তরঃ</a:t>
            </a:r>
            <a:r>
              <a:rPr lang="en-US" sz="2800" b="1" dirty="0" err="1" smtClean="0">
                <a:solidFill>
                  <a:srgbClr val="002060"/>
                </a:solidFill>
              </a:rPr>
              <a:t>জীনগত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পরিবর্তনের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9" name="Left-Right Arrow 38"/>
          <p:cNvSpPr/>
          <p:nvPr/>
        </p:nvSpPr>
        <p:spPr>
          <a:xfrm>
            <a:off x="304800" y="1447800"/>
            <a:ext cx="17983200" cy="228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-Right Arrow 39"/>
          <p:cNvSpPr/>
          <p:nvPr/>
        </p:nvSpPr>
        <p:spPr>
          <a:xfrm>
            <a:off x="762000" y="9296400"/>
            <a:ext cx="17526000" cy="228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17830800" y="1752600"/>
            <a:ext cx="381000" cy="7848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7-Point Star 42"/>
          <p:cNvSpPr/>
          <p:nvPr/>
        </p:nvSpPr>
        <p:spPr>
          <a:xfrm>
            <a:off x="1752600" y="0"/>
            <a:ext cx="914400" cy="91440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7-Point Star 43"/>
          <p:cNvSpPr/>
          <p:nvPr/>
        </p:nvSpPr>
        <p:spPr>
          <a:xfrm>
            <a:off x="15544800" y="0"/>
            <a:ext cx="914400" cy="91440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724400" y="9372600"/>
            <a:ext cx="94488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এবার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আসো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উত্তর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গুলো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জেনে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নেই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5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6781800"/>
            <a:ext cx="13639800" cy="2743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tx1"/>
                </a:solidFill>
              </a:rPr>
              <a:t>মানব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জীবনে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ক্ষতিকর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দিক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এবং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ব্যাক্টেরিয়ার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উপকারী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ভূমিকা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কতটুকু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গুরুত্ব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বহন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121920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86200" y="5257800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/>
              <a:t>বাড়ির</a:t>
            </a:r>
            <a:r>
              <a:rPr lang="en-US" sz="11500" b="1" dirty="0" smtClean="0"/>
              <a:t> </a:t>
            </a:r>
            <a:r>
              <a:rPr lang="en-US" sz="11500" b="1" dirty="0" err="1" smtClean="0"/>
              <a:t>কাজ</a:t>
            </a:r>
            <a:endParaRPr lang="en-US" sz="115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8288000" cy="1005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solidFill>
                <a:schemeClr val="tx1"/>
              </a:solidFill>
            </a:endParaRPr>
          </a:p>
          <a:p>
            <a:pPr algn="ctr"/>
            <a:endParaRPr lang="en-US" sz="9600" dirty="0" smtClean="0">
              <a:solidFill>
                <a:schemeClr val="tx1"/>
              </a:solidFill>
            </a:endParaRPr>
          </a:p>
          <a:p>
            <a:pPr algn="ctr"/>
            <a:endParaRPr lang="en-US" sz="9600" dirty="0" smtClean="0">
              <a:solidFill>
                <a:schemeClr val="tx1"/>
              </a:solidFill>
            </a:endParaRPr>
          </a:p>
          <a:p>
            <a:pPr algn="ctr"/>
            <a:r>
              <a:rPr lang="en-US" sz="9600" b="1" i="1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9600" b="1" i="1" dirty="0" smtClean="0">
                <a:solidFill>
                  <a:schemeClr val="tx1"/>
                </a:solidFill>
              </a:rPr>
              <a:t> </a:t>
            </a:r>
            <a:r>
              <a:rPr lang="en-US" sz="9600" b="1" i="1" dirty="0" err="1" smtClean="0">
                <a:solidFill>
                  <a:schemeClr val="tx1"/>
                </a:solidFill>
              </a:rPr>
              <a:t>সবাইকে</a:t>
            </a:r>
            <a:endParaRPr lang="en-US" sz="96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6600" b="1" i="1" dirty="0" err="1" smtClean="0">
                <a:solidFill>
                  <a:srgbClr val="7030A0"/>
                </a:solidFill>
              </a:rPr>
              <a:t>ভাল</a:t>
            </a:r>
            <a:r>
              <a:rPr lang="en-US" sz="6600" b="1" i="1" dirty="0" smtClean="0">
                <a:solidFill>
                  <a:srgbClr val="7030A0"/>
                </a:solidFill>
              </a:rPr>
              <a:t>  </a:t>
            </a:r>
            <a:r>
              <a:rPr lang="en-US" sz="6600" b="1" i="1" dirty="0" err="1" smtClean="0">
                <a:solidFill>
                  <a:srgbClr val="7030A0"/>
                </a:solidFill>
              </a:rPr>
              <a:t>থাকা</a:t>
            </a:r>
            <a:r>
              <a:rPr lang="en-US" sz="6600" b="1" i="1" dirty="0" smtClean="0">
                <a:solidFill>
                  <a:srgbClr val="7030A0"/>
                </a:solidFill>
              </a:rPr>
              <a:t> </a:t>
            </a:r>
            <a:r>
              <a:rPr lang="en-US" sz="6600" b="1" i="1" dirty="0" err="1" smtClean="0">
                <a:solidFill>
                  <a:srgbClr val="7030A0"/>
                </a:solidFill>
              </a:rPr>
              <a:t>হয়</a:t>
            </a:r>
            <a:r>
              <a:rPr lang="en-US" sz="6600" b="1" i="1" dirty="0" smtClean="0">
                <a:solidFill>
                  <a:srgbClr val="7030A0"/>
                </a:solidFill>
              </a:rPr>
              <a:t> </a:t>
            </a:r>
            <a:r>
              <a:rPr lang="en-US" sz="6600" b="1" i="1" dirty="0" err="1" smtClean="0">
                <a:solidFill>
                  <a:srgbClr val="7030A0"/>
                </a:solidFill>
              </a:rPr>
              <a:t>যেন</a:t>
            </a:r>
            <a:r>
              <a:rPr lang="en-US" sz="6600" b="1" i="1" dirty="0" smtClean="0">
                <a:solidFill>
                  <a:srgbClr val="7030A0"/>
                </a:solidFill>
              </a:rPr>
              <a:t> </a:t>
            </a:r>
            <a:r>
              <a:rPr lang="en-US" sz="6600" b="1" i="1" dirty="0" err="1" smtClean="0">
                <a:solidFill>
                  <a:srgbClr val="7030A0"/>
                </a:solidFill>
              </a:rPr>
              <a:t>সকলের</a:t>
            </a:r>
            <a:endParaRPr lang="en-US" sz="6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sz="6600" b="1" i="1" dirty="0" err="1" smtClean="0">
                <a:solidFill>
                  <a:srgbClr val="C00000"/>
                </a:solidFill>
              </a:rPr>
              <a:t>এই</a:t>
            </a:r>
            <a:r>
              <a:rPr lang="en-US" sz="6600" b="1" i="1" dirty="0" smtClean="0">
                <a:solidFill>
                  <a:srgbClr val="C00000"/>
                </a:solidFill>
              </a:rPr>
              <a:t> </a:t>
            </a:r>
            <a:r>
              <a:rPr lang="en-US" sz="6600" b="1" i="1" dirty="0" err="1" smtClean="0">
                <a:solidFill>
                  <a:srgbClr val="C00000"/>
                </a:solidFill>
              </a:rPr>
              <a:t>শুভকামনায়</a:t>
            </a:r>
            <a:r>
              <a:rPr lang="en-US" sz="66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6600" b="1" i="1" dirty="0" err="1" smtClean="0">
                <a:solidFill>
                  <a:srgbClr val="00B050"/>
                </a:solidFill>
              </a:rPr>
              <a:t>বিদায়</a:t>
            </a:r>
            <a:r>
              <a:rPr lang="en-US" sz="6600" b="1" i="1" dirty="0" smtClean="0">
                <a:solidFill>
                  <a:srgbClr val="00B050"/>
                </a:solidFill>
              </a:rPr>
              <a:t> </a:t>
            </a:r>
            <a:endParaRPr lang="en-US" sz="6600" b="1" i="1" dirty="0">
              <a:solidFill>
                <a:srgbClr val="00B050"/>
              </a:solidFill>
            </a:endParaRPr>
          </a:p>
        </p:txBody>
      </p:sp>
      <p:pic>
        <p:nvPicPr>
          <p:cNvPr id="2" name="Picture 1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76200"/>
            <a:ext cx="2596872" cy="2590800"/>
          </a:xfrm>
          <a:prstGeom prst="rect">
            <a:avLst/>
          </a:prstGeom>
        </p:spPr>
      </p:pic>
      <p:pic>
        <p:nvPicPr>
          <p:cNvPr id="3" name="Picture 2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2596872" cy="2590800"/>
          </a:xfrm>
          <a:prstGeom prst="rect">
            <a:avLst/>
          </a:prstGeom>
        </p:spPr>
      </p:pic>
      <p:pic>
        <p:nvPicPr>
          <p:cNvPr id="4" name="Picture 3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-457200"/>
            <a:ext cx="2590800" cy="2590800"/>
          </a:xfrm>
          <a:prstGeom prst="rect">
            <a:avLst/>
          </a:prstGeom>
        </p:spPr>
      </p:pic>
      <p:pic>
        <p:nvPicPr>
          <p:cNvPr id="5" name="Picture 4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-457200"/>
            <a:ext cx="2596872" cy="2590800"/>
          </a:xfrm>
          <a:prstGeom prst="rect">
            <a:avLst/>
          </a:prstGeom>
        </p:spPr>
      </p:pic>
      <p:pic>
        <p:nvPicPr>
          <p:cNvPr id="6" name="Picture 5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95400"/>
            <a:ext cx="2596872" cy="2590800"/>
          </a:xfrm>
          <a:prstGeom prst="rect">
            <a:avLst/>
          </a:prstGeom>
        </p:spPr>
      </p:pic>
      <p:pic>
        <p:nvPicPr>
          <p:cNvPr id="7" name="Picture 6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2596872" cy="2590800"/>
          </a:xfrm>
          <a:prstGeom prst="rect">
            <a:avLst/>
          </a:prstGeom>
        </p:spPr>
      </p:pic>
      <p:pic>
        <p:nvPicPr>
          <p:cNvPr id="8" name="Picture 7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0" y="1828800"/>
            <a:ext cx="2596872" cy="2590800"/>
          </a:xfrm>
          <a:prstGeom prst="rect">
            <a:avLst/>
          </a:prstGeom>
        </p:spPr>
      </p:pic>
      <p:pic>
        <p:nvPicPr>
          <p:cNvPr id="9" name="Picture 8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0"/>
            <a:ext cx="2596872" cy="2590800"/>
          </a:xfrm>
          <a:prstGeom prst="rect">
            <a:avLst/>
          </a:prstGeom>
        </p:spPr>
      </p:pic>
      <p:pic>
        <p:nvPicPr>
          <p:cNvPr id="10" name="Picture 9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0"/>
            <a:ext cx="2596872" cy="2590800"/>
          </a:xfrm>
          <a:prstGeom prst="rect">
            <a:avLst/>
          </a:prstGeom>
        </p:spPr>
      </p:pic>
      <p:pic>
        <p:nvPicPr>
          <p:cNvPr id="11" name="Picture 10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2057400"/>
            <a:ext cx="2596872" cy="2590800"/>
          </a:xfrm>
          <a:prstGeom prst="rect">
            <a:avLst/>
          </a:prstGeom>
        </p:spPr>
      </p:pic>
      <p:pic>
        <p:nvPicPr>
          <p:cNvPr id="12" name="Picture 11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676400"/>
            <a:ext cx="2596872" cy="2590800"/>
          </a:xfrm>
          <a:prstGeom prst="rect">
            <a:avLst/>
          </a:prstGeom>
        </p:spPr>
      </p:pic>
      <p:pic>
        <p:nvPicPr>
          <p:cNvPr id="13" name="Picture 12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762000"/>
            <a:ext cx="2596872" cy="2590800"/>
          </a:xfrm>
          <a:prstGeom prst="rect">
            <a:avLst/>
          </a:prstGeom>
        </p:spPr>
      </p:pic>
      <p:pic>
        <p:nvPicPr>
          <p:cNvPr id="14" name="Picture 13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57400"/>
            <a:ext cx="2596872" cy="2590800"/>
          </a:xfrm>
          <a:prstGeom prst="rect">
            <a:avLst/>
          </a:prstGeom>
        </p:spPr>
      </p:pic>
      <p:pic>
        <p:nvPicPr>
          <p:cNvPr id="15" name="Picture 14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2819400"/>
            <a:ext cx="2596872" cy="2590800"/>
          </a:xfrm>
          <a:prstGeom prst="rect">
            <a:avLst/>
          </a:prstGeom>
        </p:spPr>
      </p:pic>
      <p:pic>
        <p:nvPicPr>
          <p:cNvPr id="16" name="Picture 15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62200"/>
            <a:ext cx="2596872" cy="2590800"/>
          </a:xfrm>
          <a:prstGeom prst="rect">
            <a:avLst/>
          </a:prstGeom>
        </p:spPr>
      </p:pic>
      <p:pic>
        <p:nvPicPr>
          <p:cNvPr id="17" name="Picture 16" descr="fad225214130494f40d2c8f22166aa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00" y="2057400"/>
            <a:ext cx="2596872" cy="2590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57200"/>
            <a:ext cx="6781801" cy="1676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9600" b="1" dirty="0" err="1" smtClean="0"/>
              <a:t>পরিচিতি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52800"/>
            <a:ext cx="5486400" cy="5105400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নিলুফা</a:t>
            </a:r>
            <a:r>
              <a:rPr lang="en-US" b="1" dirty="0" smtClean="0"/>
              <a:t> </a:t>
            </a:r>
            <a:r>
              <a:rPr lang="en-US" b="1" dirty="0" err="1" smtClean="0"/>
              <a:t>ইয়াছমীন</a:t>
            </a:r>
            <a:endParaRPr lang="en-US" b="1" dirty="0" smtClean="0"/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কৃষি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রামপুর</a:t>
            </a:r>
            <a:r>
              <a:rPr lang="en-US" dirty="0" smtClean="0"/>
              <a:t> </a:t>
            </a:r>
            <a:r>
              <a:rPr lang="en-US" dirty="0" err="1" smtClean="0"/>
              <a:t>আনোয়ারা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কেন্দুয়া</a:t>
            </a:r>
            <a:r>
              <a:rPr lang="en-US" dirty="0" smtClean="0"/>
              <a:t>, </a:t>
            </a:r>
            <a:r>
              <a:rPr lang="en-US" dirty="0" err="1" smtClean="0"/>
              <a:t>নেত্রকোনা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0" y="3124200"/>
            <a:ext cx="4520183" cy="5105400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b="1" dirty="0" err="1" smtClean="0"/>
              <a:t>বিষয়ঃবিজ্ঞান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শ্রেনীঃসপ্তম</a:t>
            </a:r>
            <a:endParaRPr lang="en-US" dirty="0" smtClean="0"/>
          </a:p>
          <a:p>
            <a:r>
              <a:rPr lang="en-US" dirty="0" err="1" smtClean="0"/>
              <a:t>অধ্যায়ঃ১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পাঠঃ৩,৪</a:t>
            </a:r>
            <a:endParaRPr lang="en-US" dirty="0" smtClean="0"/>
          </a:p>
          <a:p>
            <a:r>
              <a:rPr lang="en-US" dirty="0" err="1" smtClean="0"/>
              <a:t>সময়-৪০মিনিট</a:t>
            </a:r>
            <a:endParaRPr lang="en-US" dirty="0"/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0" y="3200400"/>
            <a:ext cx="38412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G_20201010_135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57800" y="4419600"/>
            <a:ext cx="37338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teria after effects[1]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286000"/>
            <a:ext cx="11201400" cy="693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Horizontal Scroll 4"/>
          <p:cNvSpPr/>
          <p:nvPr/>
        </p:nvSpPr>
        <p:spPr>
          <a:xfrm>
            <a:off x="1295400" y="0"/>
            <a:ext cx="7772400" cy="18288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ভিডিও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টি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লক্ষ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1963400" y="3352800"/>
            <a:ext cx="5867400" cy="2133600"/>
          </a:xfrm>
          <a:prstGeom prst="lef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কি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দেখতে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পাচ্ছ</a:t>
            </a:r>
            <a:r>
              <a:rPr lang="en-US" sz="4800" b="1" dirty="0" smtClean="0">
                <a:solidFill>
                  <a:srgbClr val="002060"/>
                </a:solidFill>
              </a:rPr>
              <a:t>?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0" y="5562600"/>
            <a:ext cx="6629400" cy="1219200"/>
          </a:xfrm>
          <a:prstGeom prst="round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জীবাণু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অনুজীব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1430000" y="7010400"/>
            <a:ext cx="6858000" cy="2209800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tx1"/>
                </a:solidFill>
              </a:rPr>
              <a:t>খালি</a:t>
            </a:r>
            <a:r>
              <a:rPr lang="en-US" sz="4800" dirty="0" smtClean="0">
                <a:solidFill>
                  <a:schemeClr val="tx1"/>
                </a:solidFill>
              </a:rPr>
              <a:t> চোখে </a:t>
            </a:r>
            <a:r>
              <a:rPr lang="en-US" sz="4000" dirty="0" err="1" smtClean="0">
                <a:solidFill>
                  <a:schemeClr val="tx1"/>
                </a:solidFill>
              </a:rPr>
              <a:t>দেখা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এমন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দুটি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অনুজীবের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90800" y="0"/>
            <a:ext cx="12954000" cy="3657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পাঠের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আলোচ্ছ্য</a:t>
            </a:r>
            <a:r>
              <a:rPr lang="en-US" sz="6000" b="1" dirty="0" smtClean="0">
                <a:solidFill>
                  <a:srgbClr val="002060"/>
                </a:solidFill>
              </a:rPr>
              <a:t>  </a:t>
            </a:r>
            <a:r>
              <a:rPr lang="en-US" sz="6000" b="1" dirty="0" err="1" smtClean="0">
                <a:solidFill>
                  <a:srgbClr val="002060"/>
                </a:solidFill>
              </a:rPr>
              <a:t>বিষয়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505200" y="3733800"/>
            <a:ext cx="11734800" cy="57912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</a:rPr>
              <a:t>ভাইরাস-ব্যাক্টেরিয়া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Down Ribbon 7"/>
          <p:cNvSpPr/>
          <p:nvPr/>
        </p:nvSpPr>
        <p:spPr>
          <a:xfrm>
            <a:off x="533400" y="228600"/>
            <a:ext cx="16687800" cy="2514600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124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এই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শেষে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শিক্ষার্থীরা</a:t>
            </a:r>
            <a:r>
              <a:rPr lang="en-US" sz="3600" b="1" dirty="0" smtClean="0"/>
              <a:t>...........................  </a:t>
            </a:r>
            <a:endParaRPr lang="en-US" sz="3600" b="1" dirty="0"/>
          </a:p>
        </p:txBody>
      </p:sp>
      <p:sp>
        <p:nvSpPr>
          <p:cNvPr id="4" name="Right Arrow 3"/>
          <p:cNvSpPr/>
          <p:nvPr/>
        </p:nvSpPr>
        <p:spPr>
          <a:xfrm>
            <a:off x="3505200" y="3733800"/>
            <a:ext cx="10058400" cy="1524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 ১। </a:t>
            </a:r>
            <a:r>
              <a:rPr lang="en-US" b="1" dirty="0" err="1" smtClean="0">
                <a:solidFill>
                  <a:schemeClr val="tx1"/>
                </a:solidFill>
              </a:rPr>
              <a:t>অনুজীব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তা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বলতে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পারবে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57600" y="5105400"/>
            <a:ext cx="10058400" cy="1447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২।ভাইরাস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ব্যাক্টেরিয়ার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57600" y="6629400"/>
            <a:ext cx="10210800" cy="1676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৩।ভাইরাস-ব্যাক্টেরিয়ার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7600" y="8305800"/>
            <a:ext cx="10134600" cy="1524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৪।উপকারীতা-অপকারীতা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kt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62200"/>
            <a:ext cx="389327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vir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362200"/>
            <a:ext cx="39624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antamib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86600"/>
            <a:ext cx="48768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600" y="2438400"/>
            <a:ext cx="35814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rotozoy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0" y="2590800"/>
            <a:ext cx="37338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Left-Right Arrow 8"/>
          <p:cNvSpPr/>
          <p:nvPr/>
        </p:nvSpPr>
        <p:spPr>
          <a:xfrm>
            <a:off x="3276600" y="0"/>
            <a:ext cx="10210800" cy="18288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আসো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অনুজীবের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কিছু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ছবি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দেখি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33400" y="5791200"/>
            <a:ext cx="3200400" cy="76200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ব্যাক্টেরিয়া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5105400" y="5715000"/>
            <a:ext cx="3733800" cy="609600"/>
          </a:xfrm>
          <a:prstGeom prst="round2Same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ভাইরাস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3944600" y="5715000"/>
            <a:ext cx="3657600" cy="68580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প্রোটোজোয়া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277600" y="7315200"/>
            <a:ext cx="2743200" cy="1066800"/>
          </a:xfrm>
          <a:prstGeom prst="righ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শৈবাল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572000" y="7315200"/>
            <a:ext cx="3048000" cy="11430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এন্টামিবা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495800" y="8763000"/>
            <a:ext cx="8991600" cy="1295400"/>
          </a:xfrm>
          <a:prstGeom prst="horizontalScroll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অনুজীব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খালি</a:t>
            </a:r>
            <a:r>
              <a:rPr lang="en-US" sz="3600" dirty="0" smtClean="0">
                <a:solidFill>
                  <a:schemeClr val="tx1"/>
                </a:solidFill>
              </a:rPr>
              <a:t> চোখে </a:t>
            </a:r>
            <a:r>
              <a:rPr lang="en-US" sz="3600" dirty="0" err="1" smtClean="0">
                <a:solidFill>
                  <a:schemeClr val="tx1"/>
                </a:solidFill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</a:rPr>
              <a:t>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Down Ribbon 16"/>
          <p:cNvSpPr/>
          <p:nvPr/>
        </p:nvSpPr>
        <p:spPr>
          <a:xfrm>
            <a:off x="13487400" y="9067800"/>
            <a:ext cx="4267200" cy="99060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না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030200" y="1371600"/>
            <a:ext cx="52578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নিচের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অনুজীবগুলোর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নাম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জেনে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নেই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download (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49400" y="6629400"/>
            <a:ext cx="3581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ounded Rectangle 19"/>
          <p:cNvSpPr/>
          <p:nvPr/>
        </p:nvSpPr>
        <p:spPr>
          <a:xfrm>
            <a:off x="9220200" y="5715000"/>
            <a:ext cx="3581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ছত্রাক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304800"/>
            <a:ext cx="17602200" cy="15240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খালি</a:t>
            </a:r>
            <a:r>
              <a:rPr lang="en-US" b="1" dirty="0" smtClean="0">
                <a:solidFill>
                  <a:schemeClr val="tx1"/>
                </a:solidFill>
              </a:rPr>
              <a:t> চোখে  </a:t>
            </a:r>
            <a:r>
              <a:rPr lang="en-US" b="1" dirty="0" err="1" smtClean="0">
                <a:solidFill>
                  <a:schemeClr val="tx1"/>
                </a:solidFill>
              </a:rPr>
              <a:t>দেখা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যায়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যে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অনুজীব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তাদের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হলে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দরকার</a:t>
            </a:r>
            <a:r>
              <a:rPr lang="en-US" b="1" dirty="0" smtClean="0">
                <a:solidFill>
                  <a:schemeClr val="tx1"/>
                </a:solidFill>
              </a:rPr>
              <a:t>?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12573000" y="1752600"/>
            <a:ext cx="5715000" cy="1295400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অনুবীক্ষণ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যন্ত্র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onubikkh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600" y="2895600"/>
            <a:ext cx="3962400" cy="5105400"/>
          </a:xfrm>
          <a:prstGeom prst="rect">
            <a:avLst/>
          </a:prstGeom>
        </p:spPr>
      </p:pic>
      <p:pic>
        <p:nvPicPr>
          <p:cNvPr id="5" name="Picture 4" descr="onubikkhon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905000"/>
            <a:ext cx="9864090" cy="59436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990600" y="8305800"/>
            <a:ext cx="17297400" cy="15240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আমরা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আমাদের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চারপাশে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ধরনের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জীব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রয়েছে</a:t>
            </a:r>
            <a:r>
              <a:rPr lang="en-US" dirty="0" smtClean="0">
                <a:solidFill>
                  <a:schemeClr val="tx1"/>
                </a:solidFill>
              </a:rPr>
              <a:t> ।</a:t>
            </a:r>
            <a:r>
              <a:rPr lang="en-US" dirty="0" err="1" smtClean="0">
                <a:solidFill>
                  <a:schemeClr val="tx1"/>
                </a:solidFill>
              </a:rPr>
              <a:t>এদের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মধ্যে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যাদেরকে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খালি</a:t>
            </a:r>
            <a:r>
              <a:rPr lang="en-US" b="1" dirty="0" smtClean="0">
                <a:solidFill>
                  <a:schemeClr val="tx1"/>
                </a:solidFill>
              </a:rPr>
              <a:t> চোখে </a:t>
            </a:r>
            <a:r>
              <a:rPr lang="en-US" dirty="0" err="1" smtClean="0">
                <a:solidFill>
                  <a:schemeClr val="tx1"/>
                </a:solidFill>
              </a:rPr>
              <a:t>দেখা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এবং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কেন্ত্রিকাযুক্ত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সুগঠিত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কোষ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নেই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তাদের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অনুজীব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 । </a:t>
            </a:r>
            <a:r>
              <a:rPr lang="en-US" b="1" dirty="0" err="1" smtClean="0">
                <a:solidFill>
                  <a:schemeClr val="tx1"/>
                </a:solidFill>
              </a:rPr>
              <a:t>যেমন-ভাইরাস,ব্যাক্টেরিয়া,শৈবাল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ছত্রাক</a:t>
            </a:r>
            <a:r>
              <a:rPr lang="en-US" b="1" dirty="0" smtClean="0">
                <a:solidFill>
                  <a:schemeClr val="tx1"/>
                </a:solidFill>
              </a:rPr>
              <a:t>।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28600" y="7315200"/>
            <a:ext cx="3124200" cy="11430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অনুজীব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819400" y="0"/>
            <a:ext cx="12420600" cy="2590800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পরিচিতি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353800" y="2590800"/>
            <a:ext cx="6172200" cy="15240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সবার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অতি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পরিচিত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ভাইরাস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t 2 fuz vi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0" y="3886200"/>
            <a:ext cx="3962400" cy="57150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14630400" y="9220200"/>
            <a:ext cx="3200400" cy="6096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টি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টু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ফাজ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ভাইরাস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0" y="5181600"/>
            <a:ext cx="2819400" cy="2971800"/>
            <a:chOff x="4267186" y="2362226"/>
            <a:chExt cx="2158733" cy="2158733"/>
          </a:xfrm>
        </p:grpSpPr>
        <p:sp>
          <p:nvSpPr>
            <p:cNvPr id="8" name="Oval 7"/>
            <p:cNvSpPr/>
            <p:nvPr/>
          </p:nvSpPr>
          <p:spPr>
            <a:xfrm>
              <a:off x="4267186" y="2362226"/>
              <a:ext cx="2158733" cy="2158733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583325" y="2678365"/>
              <a:ext cx="1526455" cy="1526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 </a:t>
              </a:r>
              <a:endParaRPr lang="en-US" sz="6500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591800" y="8305800"/>
            <a:ext cx="3429000" cy="1752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করোনা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ভাইরাস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38600" y="50292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8600" y="2438400"/>
            <a:ext cx="2438400" cy="15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</a:rPr>
              <a:t>সরলতম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জীব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3657600"/>
            <a:ext cx="2438400" cy="16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</a:rPr>
              <a:t>রোগবাহী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পরজীবী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4953000"/>
            <a:ext cx="2971800" cy="1752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</a:rPr>
              <a:t>খালি</a:t>
            </a:r>
            <a:r>
              <a:rPr lang="en-US" sz="3200" dirty="0" smtClean="0">
                <a:solidFill>
                  <a:schemeClr val="tx1"/>
                </a:solidFill>
              </a:rPr>
              <a:t> চোখে </a:t>
            </a:r>
            <a:r>
              <a:rPr lang="en-US" sz="3200" dirty="0" err="1" smtClean="0">
                <a:solidFill>
                  <a:schemeClr val="tx1"/>
                </a:solidFill>
              </a:rPr>
              <a:t>দেখা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যায়না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4400" y="3048000"/>
            <a:ext cx="3124200" cy="2209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</a:rPr>
              <a:t>কোষ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প্রাচীর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প্লাজলেমা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সুসংগঠিত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0" y="5486400"/>
            <a:ext cx="3200400" cy="2667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</a:rPr>
              <a:t>আমষ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আবরণ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নিউক্লিক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এসিড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গটিত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895600" y="7543800"/>
            <a:ext cx="3505200" cy="2514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</a:rPr>
              <a:t>নিউক্লিয়াস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সাইটোপ্লাজম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নেই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400800" y="6858000"/>
            <a:ext cx="3276600" cy="228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</a:rPr>
              <a:t>অনুবীক্ষণ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যন্ত্র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লাগে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জন্য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Flowchart: Sort 20"/>
          <p:cNvSpPr/>
          <p:nvPr/>
        </p:nvSpPr>
        <p:spPr>
          <a:xfrm>
            <a:off x="5029200" y="3962400"/>
            <a:ext cx="228600" cy="106680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ort 21"/>
          <p:cNvSpPr/>
          <p:nvPr/>
        </p:nvSpPr>
        <p:spPr>
          <a:xfrm rot="353402">
            <a:off x="4724593" y="6778060"/>
            <a:ext cx="308106" cy="83820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ort 22"/>
          <p:cNvSpPr/>
          <p:nvPr/>
        </p:nvSpPr>
        <p:spPr>
          <a:xfrm rot="2332508">
            <a:off x="5852788" y="6796175"/>
            <a:ext cx="1143000" cy="356793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Sort 23"/>
          <p:cNvSpPr/>
          <p:nvPr/>
        </p:nvSpPr>
        <p:spPr>
          <a:xfrm rot="2939968">
            <a:off x="5919769" y="4581578"/>
            <a:ext cx="205434" cy="838200"/>
          </a:xfrm>
          <a:prstGeom prst="flowChartSo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ort 24"/>
          <p:cNvSpPr/>
          <p:nvPr/>
        </p:nvSpPr>
        <p:spPr>
          <a:xfrm>
            <a:off x="6096000" y="5943600"/>
            <a:ext cx="762000" cy="30480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ort 25"/>
          <p:cNvSpPr/>
          <p:nvPr/>
        </p:nvSpPr>
        <p:spPr>
          <a:xfrm rot="2022199">
            <a:off x="3493709" y="4939706"/>
            <a:ext cx="1143000" cy="304800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ort 26"/>
          <p:cNvSpPr/>
          <p:nvPr/>
        </p:nvSpPr>
        <p:spPr>
          <a:xfrm flipH="1">
            <a:off x="3276600" y="6172200"/>
            <a:ext cx="1066800" cy="304800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2362200"/>
            <a:ext cx="9677400" cy="32004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chemeClr val="tx1"/>
                </a:solidFill>
              </a:rPr>
              <a:t>গোলাকার,দন্ডাকার</a:t>
            </a:r>
            <a:r>
              <a:rPr lang="en-US" sz="4000" b="1" dirty="0" smtClean="0">
                <a:solidFill>
                  <a:schemeClr val="tx1"/>
                </a:solidFill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ব্যাঙাছির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ন্যায়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পাউরুটির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ন্যায়</a:t>
            </a:r>
            <a:r>
              <a:rPr lang="en-US" sz="4000" b="1" dirty="0" smtClean="0">
                <a:solidFill>
                  <a:schemeClr val="tx1"/>
                </a:solidFill>
              </a:rPr>
              <a:t>।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990600" y="609600"/>
            <a:ext cx="8991600" cy="13716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আকৃতি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982200" y="2057400"/>
            <a:ext cx="7924800" cy="34290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কোন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উপকারীতা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নেই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বললেই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চলে</a:t>
            </a:r>
            <a:r>
              <a:rPr lang="en-US" dirty="0" smtClean="0">
                <a:solidFill>
                  <a:schemeClr val="tx1"/>
                </a:solidFill>
              </a:rPr>
              <a:t>  ।</a:t>
            </a:r>
            <a:r>
              <a:rPr lang="en-US" dirty="0" err="1" smtClean="0">
                <a:solidFill>
                  <a:schemeClr val="tx1"/>
                </a:solidFill>
              </a:rPr>
              <a:t>তবে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রোগ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ব্যাধি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ছড়াতে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রয়েছে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বিড়াট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ভূমিকা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আর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তাইতো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করোনা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ভাইরাসের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কারণে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বিশ্ব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আজ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কম্পিত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6324600"/>
            <a:ext cx="74676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chemeClr val="tx1"/>
                </a:solidFill>
              </a:rPr>
              <a:t>উল্লেখযোগ্য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রোগ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হল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53600" y="6400800"/>
            <a:ext cx="29718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</a:rPr>
              <a:t>বসন্ত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106400" y="6400800"/>
            <a:ext cx="22098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হাম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621000" y="6324600"/>
            <a:ext cx="22098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সর্দি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7848600"/>
            <a:ext cx="35052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ধানের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টুংরো</a:t>
            </a:r>
            <a:endParaRPr lang="en-US" sz="4400" b="1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06000" y="7848600"/>
            <a:ext cx="31242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তামাকের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মোজাইক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868400" y="7772400"/>
            <a:ext cx="35052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ইনফ্লোয়েঞ্জা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382000" y="6477000"/>
            <a:ext cx="1143000" cy="685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845</TotalTime>
  <Words>593</Words>
  <Application>Microsoft Office PowerPoint</Application>
  <PresentationFormat>Custom</PresentationFormat>
  <Paragraphs>138</Paragraphs>
  <Slides>17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আজকের ক্লাসে সবাই কে  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ASUS</dc:creator>
  <cp:lastModifiedBy>ASUS</cp:lastModifiedBy>
  <cp:revision>115</cp:revision>
  <dcterms:created xsi:type="dcterms:W3CDTF">2006-08-16T00:00:00Z</dcterms:created>
  <dcterms:modified xsi:type="dcterms:W3CDTF">2021-03-04T08:00:15Z</dcterms:modified>
</cp:coreProperties>
</file>