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2.jpg" ContentType="image/jpeg"/>
  <Override PartName="/ppt/media/image4.jpg" ContentType="image/jpeg"/>
  <Override PartName="/ppt/media/image5.jpg" ContentType="image/jpeg"/>
  <Override PartName="/ppt/media/image6.jpg" ContentType="image/jpeg"/>
  <Override PartName="/ppt/media/image8.jpg" ContentType="image/jpeg"/>
  <Override PartName="/ppt/media/image9.jpg" ContentType="image/jpeg"/>
  <Override PartName="/ppt/media/image11.jpg" ContentType="image/jpeg"/>
  <Override PartName="/ppt/media/image12.jpg" ContentType="image/jpeg"/>
  <Override PartName="/ppt/media/image13.jpg" ContentType="image/jpeg"/>
  <Override PartName="/ppt/media/image14.jpg" ContentType="image/jpeg"/>
  <Override PartName="/ppt/media/image15.jpg" ContentType="image/jpeg"/>
  <Override PartName="/ppt/media/image16.jpg" ContentType="image/jpeg"/>
  <Override PartName="/ppt/media/image17.jpg" ContentType="image/jpeg"/>
  <Override PartName="/ppt/media/image18.jpg" ContentType="image/jpeg"/>
  <Override PartName="/ppt/media/image19.jpg" ContentType="image/jpeg"/>
  <Override PartName="/ppt/media/image20.jpg" ContentType="image/jpeg"/>
  <Override PartName="/ppt/media/image21.jpg" ContentType="image/jpeg"/>
  <Override PartName="/ppt/media/image23.jpg" ContentType="image/jpeg"/>
  <Override PartName="/ppt/media/image24.jpg" ContentType="image/jpeg"/>
  <Override PartName="/ppt/media/image25.jpg" ContentType="image/jpeg"/>
  <Override PartName="/ppt/media/image26.jpg" ContentType="image/jpeg"/>
  <Override PartName="/ppt/media/image27.jpg" ContentType="image/jpeg"/>
  <Override PartName="/ppt/media/image28.jpg" ContentType="image/jpeg"/>
  <Override PartName="/ppt/media/image30.jpg" ContentType="image/jpeg"/>
  <Override PartName="/ppt/media/image31.jpg" ContentType="image/jpeg"/>
  <Override PartName="/ppt/media/image32.jpg" ContentType="image/jpeg"/>
  <Override PartName="/ppt/media/image33.jpg" ContentType="image/jpeg"/>
  <Override PartName="/ppt/media/image34.jpg" ContentType="image/jpeg"/>
  <Override PartName="/ppt/media/image35.jpg" ContentType="image/jpeg"/>
  <Override PartName="/ppt/media/image37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2" r:id="rId3"/>
    <p:sldId id="258" r:id="rId4"/>
    <p:sldId id="259" r:id="rId5"/>
    <p:sldId id="260" r:id="rId6"/>
    <p:sldId id="261" r:id="rId7"/>
    <p:sldId id="275" r:id="rId8"/>
    <p:sldId id="264" r:id="rId9"/>
    <p:sldId id="262" r:id="rId10"/>
    <p:sldId id="266" r:id="rId11"/>
    <p:sldId id="276" r:id="rId12"/>
    <p:sldId id="277" r:id="rId13"/>
    <p:sldId id="278" r:id="rId14"/>
    <p:sldId id="279" r:id="rId15"/>
    <p:sldId id="273" r:id="rId16"/>
    <p:sldId id="268" r:id="rId17"/>
    <p:sldId id="274" r:id="rId18"/>
    <p:sldId id="270" r:id="rId19"/>
    <p:sldId id="27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948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6E6D7A-5D33-4EA6-8951-FBF9D688DF46}" type="datetimeFigureOut">
              <a:rPr lang="en-US" smtClean="0"/>
              <a:t>3/5/2021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41BFE5D-1697-4D24-8D83-3ED747AFAF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52211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7" Type="http://schemas.openxmlformats.org/officeDocument/2006/relationships/image" Target="../media/image36.jpe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jpg"/><Relationship Id="rId5" Type="http://schemas.openxmlformats.org/officeDocument/2006/relationships/image" Target="../media/image34.jpg"/><Relationship Id="rId4" Type="http://schemas.openxmlformats.org/officeDocument/2006/relationships/image" Target="../media/image33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shaifulislammt1991@gmail.com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chemeClr val="accent6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5400" b="1" dirty="0">
              <a:solidFill>
                <a:schemeClr val="accent6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7" name="Rectangle 6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27" y="1295401"/>
            <a:ext cx="8825345" cy="54118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7673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059873"/>
            <a:ext cx="4038600" cy="257175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630001" y="304800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উৎপাদন ও </a:t>
            </a:r>
            <a:r>
              <a:rPr lang="bn-BD" sz="3200" b="1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কর্মসংস্থান</a:t>
            </a:r>
            <a:endParaRPr lang="en-US" sz="32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758045"/>
            <a:ext cx="4038600" cy="271895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68" t="13592" r="2428" b="3516"/>
          <a:stretch/>
        </p:blipFill>
        <p:spPr>
          <a:xfrm>
            <a:off x="4528074" y="1066800"/>
            <a:ext cx="4463526" cy="5410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15" name="Rectangle 14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577366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04800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সুষম খাদ্যের অভাব পূরণ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39" y="3956050"/>
            <a:ext cx="4528062" cy="25209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09650"/>
            <a:ext cx="4595104" cy="28765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1048525"/>
            <a:ext cx="4244096" cy="5428475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8" name="Rectangle 7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122320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5077" y="986135"/>
            <a:ext cx="54323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প্রাকৃতিক সম্পদ থেকে কীভাবে </a:t>
            </a:r>
            <a:r>
              <a:rPr lang="bn-BD" sz="24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সেচ </a:t>
            </a:r>
            <a:r>
              <a:rPr lang="bn-BD" sz="24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সুবিধা পেতে পারি?</a:t>
            </a:r>
            <a:endParaRPr lang="en-US" sz="24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43201" y="228600"/>
            <a:ext cx="31242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সেচ সুবিধা প্রদান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7477" y="1447800"/>
            <a:ext cx="3807543" cy="451324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77" y="1447800"/>
            <a:ext cx="3810000" cy="4419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8600" y="5943600"/>
            <a:ext cx="8001000" cy="685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কৃষি জমিতে সেচ দিতে পারি। ফলে শুকনো মৌসুমে কৃষি উৎপাদন বাড়ানো সম্ভব।</a:t>
            </a:r>
            <a:endParaRPr lang="en-US" sz="24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10" name="Rectangle 9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62611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67000" y="347990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শিল্পের ও ব্যবসার প্রসার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7" y="1143001"/>
            <a:ext cx="4513673" cy="2743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26" y="4246235"/>
            <a:ext cx="4488873" cy="24010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904" y="4039568"/>
            <a:ext cx="4007600" cy="25913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791" y="1143001"/>
            <a:ext cx="3920609" cy="2743200"/>
          </a:xfrm>
          <a:prstGeom prst="rect">
            <a:avLst/>
          </a:prstGeom>
        </p:spPr>
      </p:pic>
      <p:grpSp>
        <p:nvGrpSpPr>
          <p:cNvPr id="7" name="Group 6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8" name="Rectangle 7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4448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6981" y="370820"/>
            <a:ext cx="3810000" cy="4572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rgbClr val="050403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বনজ সম্পদের ভূমিকা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0" y="5638800"/>
            <a:ext cx="8153400" cy="914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বাড়ি-ঘর তৈরি, আসবাবপত্র নির্মাণ এবং পৃথিবীর তাপমাত্রা কমানো ও পরিবেশের ভারসাম্য রক্ষায় বনভূমি অত্যন্ত প্রয়োজনীয় ভূমিকা পালন করে। </a:t>
            </a:r>
            <a:endParaRPr lang="en-US" sz="28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281600"/>
            <a:ext cx="4286250" cy="4204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981" y="1281600"/>
            <a:ext cx="4191000" cy="4204800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7" name="Rectangle 6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023802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1" y="838200"/>
            <a:ext cx="4572000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066800" y="5562600"/>
            <a:ext cx="7086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অর্থনীতিতে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গুরুত্ত্ব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471763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807523"/>
            <a:ext cx="3238500" cy="167733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94" y="921096"/>
            <a:ext cx="3182847" cy="168073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068" y="2611059"/>
            <a:ext cx="3278332" cy="17207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2694" y="2681071"/>
            <a:ext cx="3151910" cy="18147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7068" y="4587153"/>
            <a:ext cx="3307536" cy="211844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4495799"/>
            <a:ext cx="3278332" cy="2209797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>
          <a:xfrm>
            <a:off x="4343400" y="457200"/>
            <a:ext cx="0" cy="5867400"/>
          </a:xfrm>
          <a:prstGeom prst="line">
            <a:avLst/>
          </a:prstGeom>
          <a:ln w="762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1295400" y="228600"/>
            <a:ext cx="11721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451601" y="336321"/>
            <a:ext cx="79701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15" name="Rectangle 14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ectangle 17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86412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Flowchart: Direct Access Storage 6"/>
          <p:cNvSpPr/>
          <p:nvPr/>
        </p:nvSpPr>
        <p:spPr>
          <a:xfrm>
            <a:off x="2286000" y="762000"/>
            <a:ext cx="5029200" cy="1447800"/>
          </a:xfrm>
          <a:prstGeom prst="flowChartMagneticDrum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মুল্যায়ন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2782670"/>
            <a:ext cx="44951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3810000"/>
            <a:ext cx="557396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571500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প্রকার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664" y="4800600"/>
            <a:ext cx="8683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Wingdings" pitchFamily="2" charset="2"/>
              <a:buChar char="v"/>
            </a:pP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জাতীয়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সম্পদ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সংরক্ষণের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অপচয়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রোধের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259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2336922"/>
            <a:ext cx="7696200" cy="218584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31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bn-BD" sz="32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পৃথিবীর তাপমাত্রা কমানো ও পরিবেশের ভারসাম্য রক্ষায় বনভূমি কীভাবে ভূমিকা রাখছে তা সর্বোচ্চ ১০ বাক্যে লিখে নিয়ে আসবে।  </a:t>
            </a:r>
            <a:endParaRPr lang="en-US" sz="3200" dirty="0">
              <a:solidFill>
                <a:srgbClr val="050403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6" name="Rectangle 5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1878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7" name="Rectangle 6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63"/>
          <a:stretch/>
        </p:blipFill>
        <p:spPr>
          <a:xfrm>
            <a:off x="457200" y="609600"/>
            <a:ext cx="8229600" cy="57912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505922" y="5692914"/>
            <a:ext cx="41554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8986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3" name="Rectangle 2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" name="Rectangle 3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Title 1"/>
          <p:cNvSpPr txBox="1">
            <a:spLocks/>
          </p:cNvSpPr>
          <p:nvPr/>
        </p:nvSpPr>
        <p:spPr>
          <a:xfrm>
            <a:off x="471055" y="286040"/>
            <a:ext cx="8229600" cy="1143000"/>
          </a:xfrm>
          <a:prstGeom prst="rect">
            <a:avLst/>
          </a:prstGeom>
          <a:ln w="38100">
            <a:solidFill>
              <a:schemeClr val="tx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>
                <a:latin typeface="NikoshBAN" pitchFamily="2" charset="0"/>
                <a:cs typeface="NikoshBAN" pitchFamily="2" charset="0"/>
              </a:rPr>
              <a:t>পরিচিতি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Content Placeholder 7"/>
          <p:cNvSpPr txBox="1">
            <a:spLocks/>
          </p:cNvSpPr>
          <p:nvPr/>
        </p:nvSpPr>
        <p:spPr>
          <a:xfrm>
            <a:off x="457200" y="1600200"/>
            <a:ext cx="4038600" cy="45259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মোঃ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সাইফুল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ইসলাম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নৈতিক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গংগারহাট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এ,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এস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ফুলবাড়ী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কুড়িগ্রাম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pPr marL="0" indent="0">
              <a:buFont typeface="Arial" pitchFamily="34" charset="0"/>
              <a:buNone/>
            </a:pP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Email: </a:t>
            </a:r>
            <a:r>
              <a:rPr lang="en-US" sz="2400" dirty="0" smtClean="0">
                <a:solidFill>
                  <a:schemeClr val="bg1">
                    <a:lumMod val="85000"/>
                    <a:lumOff val="15000"/>
                  </a:schemeClr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shaifulislammt1991@gmail.com</a:t>
            </a:r>
            <a:endParaRPr lang="en-US" sz="2400" dirty="0" smtClean="0">
              <a:solidFill>
                <a:schemeClr val="bg1">
                  <a:lumMod val="85000"/>
                  <a:lumOff val="1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Font typeface="Arial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মোবাইলঃ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০১৭৪০২৯৩২৭২</a:t>
            </a:r>
          </a:p>
          <a:p>
            <a:pPr marL="0" indent="0">
              <a:buFont typeface="Arial" pitchFamily="34" charset="0"/>
              <a:buNone/>
            </a:pP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Content Placeholder 9"/>
          <p:cNvSpPr txBox="1">
            <a:spLocks/>
          </p:cNvSpPr>
          <p:nvPr/>
        </p:nvSpPr>
        <p:spPr>
          <a:xfrm>
            <a:off x="4648200" y="1607127"/>
            <a:ext cx="4038600" cy="4525963"/>
          </a:xfrm>
          <a:prstGeom prst="rect">
            <a:avLst/>
          </a:prstGeom>
          <a:ln w="57150">
            <a:solidFill>
              <a:schemeClr val="tx1"/>
            </a:solidFill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বিশ্ব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পরিচয়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শ্রেণিঃ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বার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পাঠঃ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২</a:t>
            </a: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৫০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মিনিট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0" indent="0" algn="ctr">
              <a:buFont typeface="Arial" pitchFamily="34" charset="0"/>
              <a:buNone/>
            </a:pP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উপস্থিতঃ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৪০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buFont typeface="Arial" pitchFamily="34" charset="0"/>
              <a:buNone/>
            </a:pPr>
            <a:endParaRPr lang="en-US" sz="3200" dirty="0"/>
          </a:p>
        </p:txBody>
      </p:sp>
      <p:pic>
        <p:nvPicPr>
          <p:cNvPr id="14" name="Content Placeholder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752600"/>
            <a:ext cx="1981200" cy="162321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430580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57200"/>
            <a:ext cx="4419599" cy="253012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457200"/>
            <a:ext cx="3377841" cy="253012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909" y="3200400"/>
            <a:ext cx="4391890" cy="292260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9347" y="3200400"/>
            <a:ext cx="3432494" cy="2922604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7" name="Rectangle 6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34350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0" y="762000"/>
            <a:ext cx="39185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4000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4000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u="sng" dirty="0" err="1" smtClean="0">
                <a:latin typeface="NikoshBAN" pitchFamily="2" charset="0"/>
                <a:cs typeface="NikoshBAN" pitchFamily="2" charset="0"/>
              </a:rPr>
              <a:t>পাঠ</a:t>
            </a:r>
            <a:endParaRPr lang="en-US" sz="4000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3505200"/>
            <a:ext cx="7443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আর্থ-সামাজিক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অগ্রগতিতে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প্রকৃতিক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সম্পদের</a:t>
            </a:r>
            <a:r>
              <a:rPr lang="en-US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ভুমিকা</a:t>
            </a:r>
            <a:endParaRPr lang="en-US" sz="36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5" name="Rectangle 4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9469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b="1" u="sng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u="sng" dirty="0" err="1" smtClean="0">
                <a:latin typeface="NikoshBAN" pitchFamily="2" charset="0"/>
                <a:cs typeface="NikoshBAN" pitchFamily="2" charset="0"/>
              </a:rPr>
              <a:t>ফল</a:t>
            </a:r>
            <a:endParaRPr lang="en-US" b="1" u="sng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" y="1371600"/>
            <a:ext cx="427072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…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9600" y="3029634"/>
            <a:ext cx="79159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98463" lvl="0" indent="-398463"/>
            <a:r>
              <a:rPr lang="bn-BD" sz="36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6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bn-BD" sz="36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মানুষের আর্থ-সামাজিক ব্যবস্থা</a:t>
            </a:r>
            <a:r>
              <a:rPr lang="en-US" sz="36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36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করতে পারবে</a:t>
            </a:r>
            <a:r>
              <a:rPr lang="en-US" sz="36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;</a:t>
            </a:r>
            <a:r>
              <a:rPr lang="bn-BD" sz="36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/>
          </a:p>
        </p:txBody>
      </p:sp>
      <p:sp>
        <p:nvSpPr>
          <p:cNvPr id="10" name="TextBox 9"/>
          <p:cNvSpPr txBox="1"/>
          <p:nvPr/>
        </p:nvSpPr>
        <p:spPr>
          <a:xfrm>
            <a:off x="527847" y="3941618"/>
            <a:ext cx="823515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2.</a:t>
            </a:r>
            <a:r>
              <a:rPr lang="bn-BD" sz="36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BD" sz="36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অর্থনৈতিক উন্নতিতে প্রাকৃতিক সম্পদের </a:t>
            </a:r>
            <a:r>
              <a:rPr lang="en-US" sz="36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bn-BD" sz="3600" dirty="0" smtClean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ভূমিকা </a:t>
            </a:r>
            <a:r>
              <a:rPr lang="bn-BD" sz="36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ব্যাখ্যা করতে পারবে।  </a:t>
            </a:r>
            <a:endParaRPr lang="en-US" sz="3600" dirty="0"/>
          </a:p>
        </p:txBody>
      </p:sp>
      <p:grpSp>
        <p:nvGrpSpPr>
          <p:cNvPr id="8" name="Group 7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11" name="Rectangle 10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181052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228600"/>
            <a:ext cx="7848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কীভাবে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যুগের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আর্থ-সামাজিক অবস্থা গড়ে ওঠে?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7250"/>
            <a:ext cx="4343400" cy="27472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3604499"/>
            <a:ext cx="4135037" cy="225123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564606"/>
            <a:ext cx="4191000" cy="23249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2" y="857250"/>
            <a:ext cx="4135038" cy="2707356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62000" y="5869909"/>
            <a:ext cx="7772400" cy="840043"/>
          </a:xfrm>
          <a:prstGeom prst="rect">
            <a:avLst/>
          </a:prstGeom>
          <a:noFill/>
          <a:ln>
            <a:noFill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প্রাচীনকালে মানুষ বন থেকে ফলমূল সংগ্রহ করত এবং পশু শিকার করে মাংস খেত।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এরপর ধীরে ধীরে মানুষ খাদ্য উৎপাদন করতে শেখে।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11" name="Rectangle 10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16251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5715000"/>
            <a:ext cx="8072284" cy="914400"/>
          </a:xfrm>
          <a:prstGeom prst="rect">
            <a:avLst/>
          </a:prstGeom>
          <a:solidFill>
            <a:srgbClr val="A4DAFC"/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 এই প্রাকৃতিক সম্পদগুলোকে দক্ষতার সাথে ব্যবহার করে আর্থ-সামাজিক অবস্থার উন্নতি করছে।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55"/>
          <a:stretch/>
        </p:blipFill>
        <p:spPr>
          <a:xfrm>
            <a:off x="0" y="1066800"/>
            <a:ext cx="9144000" cy="407773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800" y="228600"/>
            <a:ext cx="7848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আর্থ-সামাজিক অবস্থা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6" name="Rectangle 5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4252379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8" y="1371600"/>
            <a:ext cx="3601408" cy="22098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068" y="4114800"/>
            <a:ext cx="3601408" cy="22860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5" y="1371600"/>
            <a:ext cx="3762375" cy="22098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8224" y="3827386"/>
            <a:ext cx="3762376" cy="257341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04800" y="228600"/>
            <a:ext cx="7848600" cy="53340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ভাবে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মানুষের আর্থ-সামাজিক অবস্থা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অগ্রগতি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লাভ</a:t>
            </a:r>
            <a:r>
              <a:rPr lang="en-US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করে</a:t>
            </a:r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14" name="Rectangle 13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6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80275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33400"/>
            <a:ext cx="2523448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33400" y="3149815"/>
            <a:ext cx="8001000" cy="52322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bn-BD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বাংলাদেশের </a:t>
            </a:r>
            <a:r>
              <a:rPr lang="bn-IN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অর্থনৈতিক </a:t>
            </a:r>
            <a:r>
              <a:rPr lang="bn-BD" sz="2800" dirty="0">
                <a:solidFill>
                  <a:srgbClr val="050403"/>
                </a:solidFill>
                <a:latin typeface="NikoshBAN" pitchFamily="2" charset="0"/>
                <a:cs typeface="NikoshBAN" pitchFamily="2" charset="0"/>
              </a:rPr>
              <a:t>উন্নতিতে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প্রাকৃতিক সম্পদ কীভাবে ভূমিকা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2800" dirty="0"/>
          </a:p>
        </p:txBody>
      </p:sp>
      <p:grpSp>
        <p:nvGrpSpPr>
          <p:cNvPr id="5" name="Group 4"/>
          <p:cNvGrpSpPr/>
          <p:nvPr/>
        </p:nvGrpSpPr>
        <p:grpSpPr>
          <a:xfrm>
            <a:off x="0" y="0"/>
            <a:ext cx="9144001" cy="6858000"/>
            <a:chOff x="-1" y="-77056"/>
            <a:chExt cx="9144001" cy="6935056"/>
          </a:xfrm>
        </p:grpSpPr>
        <p:sp>
          <p:nvSpPr>
            <p:cNvPr id="6" name="Rectangle 5"/>
            <p:cNvSpPr/>
            <p:nvPr/>
          </p:nvSpPr>
          <p:spPr>
            <a:xfrm>
              <a:off x="0" y="-77056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0" y="6705600"/>
              <a:ext cx="9144000" cy="152400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 rot="5400000">
              <a:off x="-3235466" y="3310810"/>
              <a:ext cx="6630257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 rot="5400000">
              <a:off x="5750064" y="3311665"/>
              <a:ext cx="6628543" cy="159327"/>
            </a:xfrm>
            <a:prstGeom prst="rect">
              <a:avLst/>
            </a:prstGeom>
            <a:solidFill>
              <a:srgbClr val="00B0F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22015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596</TotalTime>
  <Words>270</Words>
  <Application>Microsoft Office PowerPoint</Application>
  <PresentationFormat>On-screen Show (4:3)</PresentationFormat>
  <Paragraphs>47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স্বাগতম</vt:lpstr>
      <vt:lpstr>PowerPoint Presentation</vt:lpstr>
      <vt:lpstr>PowerPoint Presentation</vt:lpstr>
      <vt:lpstr>PowerPoint Presentation</vt:lpstr>
      <vt:lpstr>শিখন ফল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বাড়ির কাজ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User</dc:creator>
  <cp:lastModifiedBy>Admin</cp:lastModifiedBy>
  <cp:revision>45</cp:revision>
  <dcterms:created xsi:type="dcterms:W3CDTF">2006-08-16T00:00:00Z</dcterms:created>
  <dcterms:modified xsi:type="dcterms:W3CDTF">2021-03-05T08:22:45Z</dcterms:modified>
</cp:coreProperties>
</file>