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8" r:id="rId2"/>
    <p:sldId id="287" r:id="rId3"/>
    <p:sldId id="259" r:id="rId4"/>
    <p:sldId id="260" r:id="rId5"/>
    <p:sldId id="258" r:id="rId6"/>
    <p:sldId id="261" r:id="rId7"/>
    <p:sldId id="267" r:id="rId8"/>
    <p:sldId id="262" r:id="rId9"/>
    <p:sldId id="274" r:id="rId10"/>
    <p:sldId id="279" r:id="rId11"/>
    <p:sldId id="271" r:id="rId12"/>
    <p:sldId id="275" r:id="rId13"/>
    <p:sldId id="264" r:id="rId14"/>
    <p:sldId id="265" r:id="rId15"/>
    <p:sldId id="270" r:id="rId16"/>
    <p:sldId id="263" r:id="rId17"/>
    <p:sldId id="280" r:id="rId18"/>
    <p:sldId id="266" r:id="rId19"/>
    <p:sldId id="268" r:id="rId20"/>
    <p:sldId id="272" r:id="rId21"/>
    <p:sldId id="276" r:id="rId22"/>
    <p:sldId id="277" r:id="rId23"/>
    <p:sldId id="269" r:id="rId24"/>
    <p:sldId id="278" r:id="rId25"/>
    <p:sldId id="281" r:id="rId26"/>
    <p:sldId id="27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EC7CA8-1330-477D-9683-79ECDFD73FE3}" type="datetimeFigureOut">
              <a:rPr lang="en-US" smtClean="0"/>
              <a:t>3/6/2021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0D7E31-D854-4F3A-8B8A-7D9C8EDAE8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800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EC7CA8-1330-477D-9683-79ECDFD73FE3}" type="datetimeFigureOut">
              <a:rPr lang="en-US" smtClean="0"/>
              <a:t>3/6/2021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0D7E31-D854-4F3A-8B8A-7D9C8EDAE8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587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EC7CA8-1330-477D-9683-79ECDFD73FE3}" type="datetimeFigureOut">
              <a:rPr lang="en-US" smtClean="0"/>
              <a:t>3/6/2021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0D7E31-D854-4F3A-8B8A-7D9C8EDAE8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765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EC7CA8-1330-477D-9683-79ECDFD73FE3}" type="datetimeFigureOut">
              <a:rPr lang="en-US" smtClean="0"/>
              <a:t>3/6/2021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0D7E31-D854-4F3A-8B8A-7D9C8EDAE8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494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EC7CA8-1330-477D-9683-79ECDFD73FE3}" type="datetimeFigureOut">
              <a:rPr lang="en-US" smtClean="0"/>
              <a:t>3/6/2021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0D7E31-D854-4F3A-8B8A-7D9C8EDAE8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985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EC7CA8-1330-477D-9683-79ECDFD73FE3}" type="datetimeFigureOut">
              <a:rPr lang="en-US" smtClean="0"/>
              <a:t>3/6/2021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0D7E31-D854-4F3A-8B8A-7D9C8EDAE8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749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EC7CA8-1330-477D-9683-79ECDFD73FE3}" type="datetimeFigureOut">
              <a:rPr lang="en-US" smtClean="0"/>
              <a:t>3/6/2021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0D7E31-D854-4F3A-8B8A-7D9C8EDAE8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334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EC7CA8-1330-477D-9683-79ECDFD73FE3}" type="datetimeFigureOut">
              <a:rPr lang="en-US" smtClean="0"/>
              <a:t>3/6/2021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0D7E31-D854-4F3A-8B8A-7D9C8EDAE8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34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EC7CA8-1330-477D-9683-79ECDFD73FE3}" type="datetimeFigureOut">
              <a:rPr lang="en-US" smtClean="0"/>
              <a:t>3/6/2021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0D7E31-D854-4F3A-8B8A-7D9C8EDAE8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625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EC7CA8-1330-477D-9683-79ECDFD73FE3}" type="datetimeFigureOut">
              <a:rPr lang="en-US" smtClean="0"/>
              <a:t>3/6/2021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0D7E31-D854-4F3A-8B8A-7D9C8EDAE8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522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EC7CA8-1330-477D-9683-79ECDFD73FE3}" type="datetimeFigureOut">
              <a:rPr lang="en-US" smtClean="0"/>
              <a:t>3/6/2021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0D7E31-D854-4F3A-8B8A-7D9C8EDAE8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136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f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699"/>
            </a:avLst>
          </a:prstGeom>
          <a:gradFill>
            <a:gsLst>
              <a:gs pos="0">
                <a:srgbClr val="0099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>
            <a:solidFill>
              <a:srgbClr val="00B05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 userDrawn="1"/>
        </p:nvSpPr>
        <p:spPr>
          <a:xfrm>
            <a:off x="80963" y="61913"/>
            <a:ext cx="12030075" cy="6710362"/>
          </a:xfrm>
          <a:prstGeom prst="frame">
            <a:avLst>
              <a:gd name="adj1" fmla="val 484"/>
            </a:avLst>
          </a:prstGeom>
          <a:blipFill>
            <a:blip r:embed="rId13"/>
            <a:stretch>
              <a:fillRect/>
            </a:stretch>
          </a:blipFill>
          <a:ln w="22225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 userDrawn="1"/>
        </p:nvSpPr>
        <p:spPr>
          <a:xfrm>
            <a:off x="137102" y="121921"/>
            <a:ext cx="11916786" cy="6590948"/>
          </a:xfrm>
          <a:prstGeom prst="frame">
            <a:avLst>
              <a:gd name="adj1" fmla="val 693"/>
            </a:avLst>
          </a:prstGeom>
          <a:solidFill>
            <a:srgbClr val="33CC33"/>
          </a:solidFill>
          <a:ln>
            <a:solidFill>
              <a:srgbClr val="00990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92904" y="5857462"/>
            <a:ext cx="11848105" cy="805978"/>
            <a:chOff x="180869" y="5799907"/>
            <a:chExt cx="11848105" cy="87236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906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869" y="5799908"/>
              <a:ext cx="2797461" cy="87236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906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0504" y="5799908"/>
              <a:ext cx="3513908" cy="87236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906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1051" y="5799908"/>
              <a:ext cx="3411417" cy="8723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906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3070" y="5799908"/>
              <a:ext cx="3411417" cy="87236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906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8338" y="5799908"/>
              <a:ext cx="3411417" cy="87236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906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6394" y="5799908"/>
              <a:ext cx="2804495" cy="872363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906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3457" y="5799908"/>
              <a:ext cx="2804495" cy="8723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906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2271" y="5799908"/>
              <a:ext cx="2804495" cy="87236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906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441" y="5799907"/>
              <a:ext cx="2551610" cy="872363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906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920656" y="5799907"/>
              <a:ext cx="2108318" cy="8723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6334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Relationship Id="rId9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gif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tmp"/><Relationship Id="rId2" Type="http://schemas.openxmlformats.org/officeDocument/2006/relationships/image" Target="../media/image51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" r="835"/>
          <a:stretch/>
        </p:blipFill>
        <p:spPr>
          <a:xfrm>
            <a:off x="219635" y="215297"/>
            <a:ext cx="11739282" cy="36092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60728" flipH="1" flipV="1">
            <a:off x="4679004" y="3858350"/>
            <a:ext cx="2174567" cy="10816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84" b="89535" l="0" r="100000">
                        <a14:foregroundMark x1="96928" y1="38372" x2="98294" y2="37791"/>
                        <a14:foregroundMark x1="97952" y1="37209" x2="98294" y2="37209"/>
                        <a14:backgroundMark x1="97270" y1="41279" x2="99659" y2="39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83349" flipV="1">
            <a:off x="7546088" y="3474161"/>
            <a:ext cx="3839427" cy="19000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6086" flipH="1">
            <a:off x="7275592" y="4159965"/>
            <a:ext cx="3474720" cy="127248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247924" y="228744"/>
            <a:ext cx="8205962" cy="169277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আজকের ক্লাসে সবাইকে </a:t>
            </a:r>
          </a:p>
          <a:p>
            <a:pPr marL="0" marR="0" lvl="0" indent="0" algn="ctr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            স্বাগত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3082" y="3824529"/>
            <a:ext cx="11739282" cy="2813836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" r="660"/>
          <a:stretch/>
        </p:blipFill>
        <p:spPr>
          <a:xfrm>
            <a:off x="228600" y="3796341"/>
            <a:ext cx="11725835" cy="284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70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400000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44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524 -0.01297 L -0.17253 -0.28125 C -0.14297 -0.3419 -0.09792 -0.37292 -0.05091 -0.37292 C 0.00208 -0.37292 0.04505 -0.3419 0.07474 -0.28125 L 0.2181 -0.01297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67" y="-1800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400000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4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59259E-6 L -0.13138 -0.31829 C -0.15859 -0.38959 -0.19974 -0.42662 -0.24258 -0.42662 C -0.2914 -0.42662 -0.33073 -0.38959 -0.35768 -0.31829 L -0.48867 2.59259E-6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40" y="-2134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44444E-6 L -0.39388 -0.013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01" y="-67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xit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C1910F0-471A-4944-B84F-C55071C5A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707" y="1100340"/>
            <a:ext cx="6750422" cy="4023520"/>
          </a:xfrm>
          <a:prstGeom prst="rect">
            <a:avLst/>
          </a:prstGeom>
          <a:ln w="15875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B98404D-0E7E-4E0B-805D-10CBE80264C4}"/>
              </a:ext>
            </a:extLst>
          </p:cNvPr>
          <p:cNvSpPr txBox="1"/>
          <p:nvPr/>
        </p:nvSpPr>
        <p:spPr>
          <a:xfrm>
            <a:off x="5151741" y="5318383"/>
            <a:ext cx="1422354" cy="72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103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উদ্ভিদ </a:t>
            </a:r>
            <a:endParaRPr kumimoji="0" lang="en-US" sz="4103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C5A4E8-63F3-4C7E-89B8-AA657C573F52}"/>
              </a:ext>
            </a:extLst>
          </p:cNvPr>
          <p:cNvSpPr txBox="1"/>
          <p:nvPr/>
        </p:nvSpPr>
        <p:spPr>
          <a:xfrm>
            <a:off x="3915811" y="5318383"/>
            <a:ext cx="3894214" cy="72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103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উদ্ভিদ কি খাবার খায়? </a:t>
            </a:r>
            <a:endParaRPr kumimoji="0" lang="en-US" sz="4103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5B8EAE-5043-498C-AF43-2EF591CB2E2C}"/>
              </a:ext>
            </a:extLst>
          </p:cNvPr>
          <p:cNvSpPr txBox="1"/>
          <p:nvPr/>
        </p:nvSpPr>
        <p:spPr>
          <a:xfrm>
            <a:off x="4004624" y="5302663"/>
            <a:ext cx="4230851" cy="72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103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উদ্ভিদ খাবার খায় না।  </a:t>
            </a:r>
            <a:endParaRPr kumimoji="0" lang="en-US" sz="4103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850B57-0E38-4708-8C85-EA7C6EF4FD34}"/>
              </a:ext>
            </a:extLst>
          </p:cNvPr>
          <p:cNvSpPr txBox="1"/>
          <p:nvPr/>
        </p:nvSpPr>
        <p:spPr>
          <a:xfrm>
            <a:off x="2487707" y="5310523"/>
            <a:ext cx="7264687" cy="72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103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উদ্ভিদ নিজের খাবার নিজেই তৈরি করে।  </a:t>
            </a:r>
            <a:endParaRPr kumimoji="0" lang="en-US" sz="4103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03124A-E9B7-4260-978E-20BB11735D44}"/>
              </a:ext>
            </a:extLst>
          </p:cNvPr>
          <p:cNvSpPr txBox="1"/>
          <p:nvPr/>
        </p:nvSpPr>
        <p:spPr>
          <a:xfrm>
            <a:off x="4368067" y="322827"/>
            <a:ext cx="3309690" cy="72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103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ছবিতে কী দেখছো? </a:t>
            </a:r>
            <a:endParaRPr kumimoji="0" lang="en-US" sz="4103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4" r="21825"/>
          <a:stretch/>
        </p:blipFill>
        <p:spPr>
          <a:xfrm>
            <a:off x="174811" y="173423"/>
            <a:ext cx="820270" cy="7655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4" r="21825"/>
          <a:stretch/>
        </p:blipFill>
        <p:spPr>
          <a:xfrm>
            <a:off x="11201398" y="173423"/>
            <a:ext cx="820270" cy="76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528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5" grpId="0"/>
      <p:bldP spid="15" grpId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F85B09-E3D3-4674-8ADB-E0E619B01CBB}"/>
              </a:ext>
            </a:extLst>
          </p:cNvPr>
          <p:cNvSpPr txBox="1"/>
          <p:nvPr/>
        </p:nvSpPr>
        <p:spPr>
          <a:xfrm>
            <a:off x="2030747" y="4718037"/>
            <a:ext cx="83503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6148" marR="0" lvl="0" indent="-586148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</a:t>
            </a:r>
            <a:r>
              <a:rPr kumimoji="0" lang="as-IN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ী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as-IN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 </a:t>
            </a:r>
            <a:r>
              <a:rPr kumimoji="0" lang="as-IN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as-IN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ঁচ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 থাকার জন্য </a:t>
            </a:r>
            <a:r>
              <a:rPr kumimoji="0" lang="bn-IN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কী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কী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প্রয়োজন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এর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একটি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তালিকা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তৈরি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কর।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089EF5-0F9E-463B-A291-6A6952E45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349" y="1492087"/>
            <a:ext cx="5365377" cy="286476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8" name="Group 7"/>
          <p:cNvGrpSpPr/>
          <p:nvPr/>
        </p:nvGrpSpPr>
        <p:grpSpPr>
          <a:xfrm>
            <a:off x="4714470" y="311327"/>
            <a:ext cx="2755010" cy="819570"/>
            <a:chOff x="4889604" y="353870"/>
            <a:chExt cx="2755010" cy="819570"/>
          </a:xfrm>
        </p:grpSpPr>
        <p:sp>
          <p:nvSpPr>
            <p:cNvPr id="9" name="Rectangle: Diagonal Corners Rounded 1">
              <a:extLst>
                <a:ext uri="{FF2B5EF4-FFF2-40B4-BE49-F238E27FC236}">
                  <a16:creationId xmlns:a16="http://schemas.microsoft.com/office/drawing/2014/main" id="{9D2AC9BE-7FCA-4DED-8AF6-67EB5AD5143B}"/>
                </a:ext>
              </a:extLst>
            </p:cNvPr>
            <p:cNvSpPr/>
            <p:nvPr/>
          </p:nvSpPr>
          <p:spPr>
            <a:xfrm>
              <a:off x="4889604" y="353870"/>
              <a:ext cx="2755010" cy="819570"/>
            </a:xfrm>
            <a:prstGeom prst="round2DiagRect">
              <a:avLst>
                <a:gd name="adj1" fmla="val 31952"/>
                <a:gd name="adj2" fmla="val 28670"/>
              </a:avLst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884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12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D4E8B2E-4F62-406A-BCB8-2561B52A8595}"/>
                </a:ext>
              </a:extLst>
            </p:cNvPr>
            <p:cNvSpPr/>
            <p:nvPr/>
          </p:nvSpPr>
          <p:spPr>
            <a:xfrm>
              <a:off x="4889604" y="492118"/>
              <a:ext cx="2755010" cy="66787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একক কাজ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7601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C496A3-4BC6-46C3-B7BD-93722AFFE2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039" y="1156448"/>
            <a:ext cx="5975785" cy="37507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oftRound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4BC339F-7A98-4A75-83EC-2CC014F27FCC}"/>
              </a:ext>
            </a:extLst>
          </p:cNvPr>
          <p:cNvSpPr txBox="1"/>
          <p:nvPr/>
        </p:nvSpPr>
        <p:spPr>
          <a:xfrm>
            <a:off x="1117796" y="5068553"/>
            <a:ext cx="9937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উদ্ভিদ যে জায়গায় জন্মে এবং প্রাণী যে বিশেষ জায়গায় বাস করে 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তাকে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আমরা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কী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বলতে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পারি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9F218A-006C-43D9-8E14-EA7873AA26B0}"/>
              </a:ext>
            </a:extLst>
          </p:cNvPr>
          <p:cNvSpPr txBox="1"/>
          <p:nvPr/>
        </p:nvSpPr>
        <p:spPr>
          <a:xfrm>
            <a:off x="3581470" y="350160"/>
            <a:ext cx="4901747" cy="66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</a:t>
            </a:r>
            <a:r>
              <a:rPr kumimoji="0" lang="as-IN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as-IN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োথায়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বাস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করি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BB8A35-3D3B-4A77-BE8B-7D47F215F174}"/>
              </a:ext>
            </a:extLst>
          </p:cNvPr>
          <p:cNvSpPr txBox="1"/>
          <p:nvPr/>
        </p:nvSpPr>
        <p:spPr>
          <a:xfrm>
            <a:off x="4097914" y="350160"/>
            <a:ext cx="3473335" cy="66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উদ্ভিদ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োথায়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জন্মে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?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137E89-22F2-4A98-A59F-54468A5D86D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9F5F4"/>
              </a:clrFrom>
              <a:clrTo>
                <a:srgbClr val="F9F5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858" y="1095328"/>
            <a:ext cx="4766571" cy="38118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68216" y="5068552"/>
            <a:ext cx="2033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আবাসস্থল। 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141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5" grpId="0"/>
      <p:bldP spid="6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1A00E4-82BE-4106-BCC4-ED84B8F9B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863" y="958852"/>
            <a:ext cx="3381786" cy="20238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8B0C45-E072-492F-8832-80C69BFA78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652" y="3249789"/>
            <a:ext cx="3333475" cy="22355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439E32D-9C5B-473F-B0E3-7BD773A1FE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8" b="12297"/>
          <a:stretch/>
        </p:blipFill>
        <p:spPr>
          <a:xfrm>
            <a:off x="7991297" y="958852"/>
            <a:ext cx="3389537" cy="20238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8352D1B-A354-4638-AA49-BE3CBCEBA2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227" y="3252737"/>
            <a:ext cx="3404225" cy="22355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E14D34A-CF4F-42BA-9CDC-95F8DE8B96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16" y="958852"/>
            <a:ext cx="3229599" cy="20238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38BB0A-F53C-45AE-856D-D73EEDF5D319}"/>
              </a:ext>
            </a:extLst>
          </p:cNvPr>
          <p:cNvSpPr txBox="1"/>
          <p:nvPr/>
        </p:nvSpPr>
        <p:spPr>
          <a:xfrm>
            <a:off x="3125453" y="196101"/>
            <a:ext cx="6015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ছবিগুলো ভালো করে লক্ষ্য কর 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D07032-51AF-4DD5-AAEA-1EF95CA85111}"/>
              </a:ext>
            </a:extLst>
          </p:cNvPr>
          <p:cNvSpPr txBox="1"/>
          <p:nvPr/>
        </p:nvSpPr>
        <p:spPr>
          <a:xfrm>
            <a:off x="992811" y="5654795"/>
            <a:ext cx="10622909" cy="66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92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ঝড়,বৃষ্টি এবং বন্য প্রাণীর হাত থেকে রক্ষা পেতে আমাদের কী প্রয়োজন? </a:t>
            </a:r>
            <a:endParaRPr kumimoji="0" lang="en-US" sz="3692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406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9D19D8A-BD9B-4F1E-9949-DD538F73A7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284" y="603462"/>
            <a:ext cx="3321423" cy="3121427"/>
          </a:xfrm>
          <a:prstGeom prst="roundRect">
            <a:avLst>
              <a:gd name="adj" fmla="val 16667"/>
            </a:avLst>
          </a:prstGeom>
          <a:ln w="158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400851-109B-459C-A049-FB10B6F96CF5}"/>
              </a:ext>
            </a:extLst>
          </p:cNvPr>
          <p:cNvSpPr txBox="1"/>
          <p:nvPr/>
        </p:nvSpPr>
        <p:spPr>
          <a:xfrm>
            <a:off x="5142825" y="3900380"/>
            <a:ext cx="2247009" cy="72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আশ্রয়স্থল  </a:t>
            </a:r>
            <a:endParaRPr kumimoji="0" lang="en-US" sz="4103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8027CF-D22A-49DC-8934-AF46A7906A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318" y="603462"/>
            <a:ext cx="3550024" cy="3121427"/>
          </a:xfrm>
          <a:prstGeom prst="roundRect">
            <a:avLst>
              <a:gd name="adj" fmla="val 16667"/>
            </a:avLst>
          </a:prstGeom>
          <a:ln w="158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6AB34C2-269F-4D06-A769-6BC9B6676271}"/>
              </a:ext>
            </a:extLst>
          </p:cNvPr>
          <p:cNvSpPr txBox="1"/>
          <p:nvPr/>
        </p:nvSpPr>
        <p:spPr>
          <a:xfrm>
            <a:off x="631181" y="4637551"/>
            <a:ext cx="10753996" cy="1355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বিভিন্ন প্রাণীর আক্রমন এবং বিরূপ আবহাওয়া যেমনঃ</a:t>
            </a: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ঝড়-বাদল থেকে রক্ষা পাওয়ার জন্য প্রাণীর আশ্রয়স্থল প্রয়োজন। </a:t>
            </a:r>
            <a:endParaRPr kumimoji="0" lang="en-US" sz="4103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35EC3F-590A-4383-9608-4B6B3B6898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89" y="603462"/>
            <a:ext cx="3711387" cy="3121427"/>
          </a:xfrm>
          <a:prstGeom prst="roundRect">
            <a:avLst>
              <a:gd name="adj" fmla="val 16667"/>
            </a:avLst>
          </a:prstGeom>
          <a:ln w="158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764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D97627-17FF-47DF-9F74-6D4633ABEBB2}"/>
              </a:ext>
            </a:extLst>
          </p:cNvPr>
          <p:cNvSpPr txBox="1"/>
          <p:nvPr/>
        </p:nvSpPr>
        <p:spPr>
          <a:xfrm>
            <a:off x="1491729" y="4840780"/>
            <a:ext cx="9495926" cy="786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619" marR="0" lvl="0" indent="-609619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bn-IN" sz="451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আবাসস্থল ও আশ্রয়স্থল </a:t>
            </a:r>
            <a:r>
              <a:rPr kumimoji="0" lang="en-US" sz="4513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সম্পর্কে</a:t>
            </a:r>
            <a:r>
              <a:rPr kumimoji="0" lang="en-US" sz="451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513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সংক্ষেপে</a:t>
            </a:r>
            <a:r>
              <a:rPr kumimoji="0" lang="en-US" sz="451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451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লেখ। </a:t>
            </a:r>
            <a:endParaRPr kumimoji="0" lang="en-US" sz="4513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7" name="Rectangle: Diagonal Corners Rounded 1">
            <a:extLst>
              <a:ext uri="{FF2B5EF4-FFF2-40B4-BE49-F238E27FC236}">
                <a16:creationId xmlns:a16="http://schemas.microsoft.com/office/drawing/2014/main" id="{9D2AC9BE-7FCA-4DED-8AF6-67EB5AD5143B}"/>
              </a:ext>
            </a:extLst>
          </p:cNvPr>
          <p:cNvSpPr/>
          <p:nvPr/>
        </p:nvSpPr>
        <p:spPr>
          <a:xfrm>
            <a:off x="4612326" y="643577"/>
            <a:ext cx="3071849" cy="819570"/>
          </a:xfrm>
          <a:prstGeom prst="round2DiagRect">
            <a:avLst>
              <a:gd name="adj1" fmla="val 5000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জোড়ায় </a:t>
            </a:r>
            <a:r>
              <a:rPr kumimoji="0" lang="bn-IN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কাজ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192108" y="1882953"/>
            <a:ext cx="7824741" cy="2538021"/>
            <a:chOff x="2192108" y="1882953"/>
            <a:chExt cx="7824741" cy="253802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B6A8D00-5B37-4940-965A-018F523971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5" r="-1655" b="13544"/>
            <a:stretch/>
          </p:blipFill>
          <p:spPr>
            <a:xfrm>
              <a:off x="2192108" y="1882953"/>
              <a:ext cx="7824741" cy="253802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28575" cap="sq">
              <a:solidFill>
                <a:schemeClr val="tx1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126F841-CF02-470B-B56E-7D8864A51E17}"/>
                </a:ext>
              </a:extLst>
            </p:cNvPr>
            <p:cNvCxnSpPr>
              <a:cxnSpLocks/>
            </p:cNvCxnSpPr>
            <p:nvPr/>
          </p:nvCxnSpPr>
          <p:spPr>
            <a:xfrm>
              <a:off x="6209885" y="1882953"/>
              <a:ext cx="0" cy="253802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126F841-CF02-470B-B56E-7D8864A51E17}"/>
                </a:ext>
              </a:extLst>
            </p:cNvPr>
            <p:cNvCxnSpPr>
              <a:cxnSpLocks/>
            </p:cNvCxnSpPr>
            <p:nvPr/>
          </p:nvCxnSpPr>
          <p:spPr>
            <a:xfrm>
              <a:off x="5944274" y="1882953"/>
              <a:ext cx="0" cy="253802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83997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844DBBC-72BC-4903-B565-AC5BDE399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21" y="1389919"/>
            <a:ext cx="4537180" cy="357906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8178EA-074B-466C-AEDC-DED2D8E260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472" y="1389919"/>
            <a:ext cx="4537180" cy="35790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4F6678-5D0C-4819-B42E-D61752D05A75}"/>
              </a:ext>
            </a:extLst>
          </p:cNvPr>
          <p:cNvSpPr txBox="1"/>
          <p:nvPr/>
        </p:nvSpPr>
        <p:spPr>
          <a:xfrm>
            <a:off x="3964374" y="379540"/>
            <a:ext cx="4300768" cy="72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3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চিত্রগুলো</a:t>
            </a: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103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লক্ষ্য</a:t>
            </a: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103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</a:t>
            </a: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0B10BD-EDF5-4086-9498-8EC8E2F0B0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333" y="1225204"/>
            <a:ext cx="5695334" cy="37437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5D1CE9-C3DA-494D-A4D6-FFB9F2093845}"/>
              </a:ext>
            </a:extLst>
          </p:cNvPr>
          <p:cNvSpPr txBox="1"/>
          <p:nvPr/>
        </p:nvSpPr>
        <p:spPr>
          <a:xfrm>
            <a:off x="3325511" y="5255643"/>
            <a:ext cx="5275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জীবের পানি প্রয়োজন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কেন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?</a:t>
            </a:r>
            <a:r>
              <a:rPr kumimoji="0" lang="bn-IN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4118C2-ACCC-4A77-AC75-F1E26A1706F3}"/>
              </a:ext>
            </a:extLst>
          </p:cNvPr>
          <p:cNvSpPr txBox="1"/>
          <p:nvPr/>
        </p:nvSpPr>
        <p:spPr>
          <a:xfrm>
            <a:off x="1767713" y="5255643"/>
            <a:ext cx="8197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উদ্ভিদের খাদ্য তৈরিতে পানি প্রয়োজন ।  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5D1CE9-C3DA-494D-A4D6-FFB9F2093845}"/>
              </a:ext>
            </a:extLst>
          </p:cNvPr>
          <p:cNvSpPr txBox="1"/>
          <p:nvPr/>
        </p:nvSpPr>
        <p:spPr>
          <a:xfrm>
            <a:off x="1864522" y="5265267"/>
            <a:ext cx="8197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খাদ্য পরিপাকের জন্য জীবের পানি প্রয়োজন।  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4118C2-ACCC-4A77-AC75-F1E26A1706F3}"/>
              </a:ext>
            </a:extLst>
          </p:cNvPr>
          <p:cNvSpPr txBox="1"/>
          <p:nvPr/>
        </p:nvSpPr>
        <p:spPr>
          <a:xfrm>
            <a:off x="3736652" y="5255642"/>
            <a:ext cx="4864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উদ্ভিদের পানি প্রয়োজন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কেন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?</a:t>
            </a:r>
            <a:r>
              <a:rPr kumimoji="0" lang="bn-IN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459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9" grpId="0"/>
      <p:bldP spid="9" grpId="1"/>
      <p:bldP spid="10" grpId="0"/>
      <p:bldP spid="1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BF5A0C-84AA-43EE-AC92-F64563A7A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82" y="1220789"/>
            <a:ext cx="3672026" cy="2959103"/>
          </a:xfrm>
          <a:prstGeom prst="round2DiagRect">
            <a:avLst>
              <a:gd name="adj1" fmla="val 16667"/>
              <a:gd name="adj2" fmla="val 0"/>
            </a:avLst>
          </a:prstGeom>
          <a:ln w="444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C5CE16-CD06-4F1E-A7DD-E9D86C4D21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002" y="1220789"/>
            <a:ext cx="3628290" cy="2980074"/>
          </a:xfrm>
          <a:prstGeom prst="round2DiagRect">
            <a:avLst>
              <a:gd name="adj1" fmla="val 16667"/>
              <a:gd name="adj2" fmla="val 0"/>
            </a:avLst>
          </a:prstGeom>
          <a:ln w="444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6E6EF6-7EC0-4161-8345-D43E5C7B7418}"/>
              </a:ext>
            </a:extLst>
          </p:cNvPr>
          <p:cNvSpPr txBox="1"/>
          <p:nvPr/>
        </p:nvSpPr>
        <p:spPr>
          <a:xfrm>
            <a:off x="4229002" y="288844"/>
            <a:ext cx="3832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চিত্রগুলো</a:t>
            </a: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লক্ষ্য</a:t>
            </a: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6E6EF6-7EC0-4161-8345-D43E5C7B7418}"/>
              </a:ext>
            </a:extLst>
          </p:cNvPr>
          <p:cNvSpPr txBox="1"/>
          <p:nvPr/>
        </p:nvSpPr>
        <p:spPr>
          <a:xfrm>
            <a:off x="4613650" y="4758779"/>
            <a:ext cx="3063073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84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পানিতে বাস করে। </a:t>
            </a:r>
            <a:endParaRPr kumimoji="0" lang="en-US" sz="384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6E6EF6-7EC0-4161-8345-D43E5C7B7418}"/>
              </a:ext>
            </a:extLst>
          </p:cNvPr>
          <p:cNvSpPr txBox="1"/>
          <p:nvPr/>
        </p:nvSpPr>
        <p:spPr>
          <a:xfrm>
            <a:off x="2429770" y="4758779"/>
            <a:ext cx="7541487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4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84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এই</a:t>
            </a:r>
            <a:r>
              <a:rPr kumimoji="0" lang="en-US" sz="384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84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সকল</a:t>
            </a:r>
            <a:r>
              <a:rPr kumimoji="0" lang="en-US" sz="384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384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উদ্ভিদ ও প্রাণী </a:t>
            </a:r>
            <a:r>
              <a:rPr kumimoji="0" lang="en-US" sz="384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কোথায়</a:t>
            </a:r>
            <a:r>
              <a:rPr kumimoji="0" lang="en-US" sz="384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384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বাস করে</a:t>
            </a:r>
            <a:r>
              <a:rPr kumimoji="0" lang="en-US" sz="384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?</a:t>
            </a:r>
            <a:r>
              <a:rPr kumimoji="0" lang="bn-IN" sz="384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384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1B6029-9BC7-4EC2-B217-0E7FFF2ED2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886" y="1220790"/>
            <a:ext cx="3725185" cy="2980073"/>
          </a:xfrm>
          <a:prstGeom prst="round2DiagRect">
            <a:avLst>
              <a:gd name="adj1" fmla="val 16667"/>
              <a:gd name="adj2" fmla="val 0"/>
            </a:avLst>
          </a:prstGeom>
          <a:ln w="444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4798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5DDF07-4B46-4A12-9C35-70F01C290054}"/>
              </a:ext>
            </a:extLst>
          </p:cNvPr>
          <p:cNvSpPr txBox="1"/>
          <p:nvPr/>
        </p:nvSpPr>
        <p:spPr>
          <a:xfrm>
            <a:off x="3261015" y="714177"/>
            <a:ext cx="5829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বায়ু থেকে আমরা কী পা</a:t>
            </a: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</a:t>
            </a:r>
            <a:r>
              <a:rPr kumimoji="0" lang="bn-IN" sz="4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?</a:t>
            </a: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4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EDFFD88-0FC5-4D9D-80F3-8C16DD0C3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488" y="1689406"/>
            <a:ext cx="5562507" cy="3956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Arrow: Curved Down 22">
            <a:extLst>
              <a:ext uri="{FF2B5EF4-FFF2-40B4-BE49-F238E27FC236}">
                <a16:creationId xmlns:a16="http://schemas.microsoft.com/office/drawing/2014/main" id="{2AE6CDD9-866C-4702-B004-E04B84EA2AB6}"/>
              </a:ext>
            </a:extLst>
          </p:cNvPr>
          <p:cNvSpPr/>
          <p:nvPr/>
        </p:nvSpPr>
        <p:spPr>
          <a:xfrm rot="3396319">
            <a:off x="6900850" y="3194511"/>
            <a:ext cx="1075018" cy="325097"/>
          </a:xfrm>
          <a:prstGeom prst="curvedDownArrow">
            <a:avLst>
              <a:gd name="adj1" fmla="val 25000"/>
              <a:gd name="adj2" fmla="val 38725"/>
              <a:gd name="adj3" fmla="val 25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Arrow: Curved Down 23">
            <a:extLst>
              <a:ext uri="{FF2B5EF4-FFF2-40B4-BE49-F238E27FC236}">
                <a16:creationId xmlns:a16="http://schemas.microsoft.com/office/drawing/2014/main" id="{9F0EC659-B12D-422C-97E3-E0FEFAB656FA}"/>
              </a:ext>
            </a:extLst>
          </p:cNvPr>
          <p:cNvSpPr/>
          <p:nvPr/>
        </p:nvSpPr>
        <p:spPr>
          <a:xfrm rot="15155469">
            <a:off x="5954153" y="3785709"/>
            <a:ext cx="1075018" cy="325097"/>
          </a:xfrm>
          <a:prstGeom prst="curvedDownArrow">
            <a:avLst>
              <a:gd name="adj1" fmla="val 25000"/>
              <a:gd name="adj2" fmla="val 38725"/>
              <a:gd name="adj3" fmla="val 25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Arrow: Curved Up 24">
            <a:extLst>
              <a:ext uri="{FF2B5EF4-FFF2-40B4-BE49-F238E27FC236}">
                <a16:creationId xmlns:a16="http://schemas.microsoft.com/office/drawing/2014/main" id="{F1C3F0AA-FA93-434D-AB93-2D7C848852CF}"/>
              </a:ext>
            </a:extLst>
          </p:cNvPr>
          <p:cNvSpPr/>
          <p:nvPr/>
        </p:nvSpPr>
        <p:spPr>
          <a:xfrm rot="17976113">
            <a:off x="5306254" y="3718364"/>
            <a:ext cx="1262988" cy="353854"/>
          </a:xfrm>
          <a:prstGeom prst="curved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Arrow: Curved Up 25">
            <a:extLst>
              <a:ext uri="{FF2B5EF4-FFF2-40B4-BE49-F238E27FC236}">
                <a16:creationId xmlns:a16="http://schemas.microsoft.com/office/drawing/2014/main" id="{E094A8EC-2172-44BF-A71E-88729538AD30}"/>
              </a:ext>
            </a:extLst>
          </p:cNvPr>
          <p:cNvSpPr/>
          <p:nvPr/>
        </p:nvSpPr>
        <p:spPr>
          <a:xfrm rot="2882551">
            <a:off x="3912151" y="3718364"/>
            <a:ext cx="1262988" cy="353854"/>
          </a:xfrm>
          <a:prstGeom prst="curved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9661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6116D3-2273-4E83-964F-BE4F88A28B0F}"/>
              </a:ext>
            </a:extLst>
          </p:cNvPr>
          <p:cNvSpPr txBox="1"/>
          <p:nvPr/>
        </p:nvSpPr>
        <p:spPr>
          <a:xfrm>
            <a:off x="499781" y="544745"/>
            <a:ext cx="5326332" cy="1355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</a:t>
            </a:r>
            <a:r>
              <a:rPr kumimoji="0" lang="as-IN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</a:t>
            </a: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</a:t>
            </a: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as-IN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</a:t>
            </a: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বায়ু থেকে কী গ্রহণ করে এবং কী ত্যাগ করে?</a:t>
            </a: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3F5FD44-2299-4BE3-BE50-50547E033935}"/>
              </a:ext>
            </a:extLst>
          </p:cNvPr>
          <p:cNvGrpSpPr/>
          <p:nvPr/>
        </p:nvGrpSpPr>
        <p:grpSpPr>
          <a:xfrm>
            <a:off x="6080770" y="821578"/>
            <a:ext cx="5326332" cy="5663154"/>
            <a:chOff x="2426486" y="842768"/>
            <a:chExt cx="5199082" cy="560266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A9B68D7-8BD9-47CB-8B18-FA8D2AA5CA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8323" y="859227"/>
              <a:ext cx="4387245" cy="5569745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14F58E4-D823-4784-9AB5-9DEAD85088C9}"/>
                </a:ext>
              </a:extLst>
            </p:cNvPr>
            <p:cNvSpPr/>
            <p:nvPr/>
          </p:nvSpPr>
          <p:spPr>
            <a:xfrm rot="1244476">
              <a:off x="2584773" y="1685680"/>
              <a:ext cx="2369174" cy="8921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84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46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D6AD6B-DDC9-4A4B-9619-BF65B0179FEF}"/>
                </a:ext>
              </a:extLst>
            </p:cNvPr>
            <p:cNvSpPr/>
            <p:nvPr/>
          </p:nvSpPr>
          <p:spPr>
            <a:xfrm>
              <a:off x="4928954" y="842768"/>
              <a:ext cx="2369174" cy="10640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84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46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276F62B-EB20-4DEE-97FF-40A2FB9CF6B4}"/>
                </a:ext>
              </a:extLst>
            </p:cNvPr>
            <p:cNvSpPr/>
            <p:nvPr/>
          </p:nvSpPr>
          <p:spPr>
            <a:xfrm>
              <a:off x="2426486" y="3152924"/>
              <a:ext cx="2369174" cy="7673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84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46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261BCB6-723B-42AB-90B7-3FE13402FB08}"/>
                </a:ext>
              </a:extLst>
            </p:cNvPr>
            <p:cNvSpPr/>
            <p:nvPr/>
          </p:nvSpPr>
          <p:spPr>
            <a:xfrm>
              <a:off x="2893687" y="5678078"/>
              <a:ext cx="2369174" cy="7673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84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46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6122DDC-BEEC-434D-B2E1-A0744989C89F}"/>
                </a:ext>
              </a:extLst>
            </p:cNvPr>
            <p:cNvSpPr/>
            <p:nvPr/>
          </p:nvSpPr>
          <p:spPr>
            <a:xfrm rot="1756886">
              <a:off x="3046706" y="893819"/>
              <a:ext cx="2369174" cy="10640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84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46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00F1F0F-E770-440F-BC9F-A49E480E79C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757" y="196418"/>
            <a:ext cx="1388386" cy="13883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E4DA0A-D908-4907-AD2A-DB8FFF6CB3C3}"/>
              </a:ext>
            </a:extLst>
          </p:cNvPr>
          <p:cNvSpPr txBox="1"/>
          <p:nvPr/>
        </p:nvSpPr>
        <p:spPr>
          <a:xfrm>
            <a:off x="4039150" y="2306842"/>
            <a:ext cx="2997516" cy="6605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92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কার্বন ডাই অক্সাইড </a:t>
            </a:r>
            <a:endParaRPr kumimoji="0" lang="en-US" sz="3692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E9D332-BF9E-4878-887C-90EFD7C9C9DA}"/>
              </a:ext>
            </a:extLst>
          </p:cNvPr>
          <p:cNvSpPr txBox="1"/>
          <p:nvPr/>
        </p:nvSpPr>
        <p:spPr>
          <a:xfrm>
            <a:off x="8423926" y="433126"/>
            <a:ext cx="2240630" cy="6605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92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সূর্যের আলো </a:t>
            </a:r>
            <a:endParaRPr kumimoji="0" lang="en-US" sz="3692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09C71C-1565-4D41-B59C-1C2D0BAC4FC7}"/>
              </a:ext>
            </a:extLst>
          </p:cNvPr>
          <p:cNvSpPr txBox="1"/>
          <p:nvPr/>
        </p:nvSpPr>
        <p:spPr>
          <a:xfrm>
            <a:off x="8114142" y="5688335"/>
            <a:ext cx="957939" cy="66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92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পানি </a:t>
            </a:r>
            <a:endParaRPr kumimoji="0" lang="en-US" sz="3692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39B9B7D8-F22D-4113-8C93-B52781497816}"/>
              </a:ext>
            </a:extLst>
          </p:cNvPr>
          <p:cNvSpPr/>
          <p:nvPr/>
        </p:nvSpPr>
        <p:spPr>
          <a:xfrm rot="18905365">
            <a:off x="8084788" y="1453918"/>
            <a:ext cx="455345" cy="810422"/>
          </a:xfrm>
          <a:prstGeom prst="downArrow">
            <a:avLst>
              <a:gd name="adj1" fmla="val 38071"/>
              <a:gd name="adj2" fmla="val 55963"/>
            </a:avLst>
          </a:prstGeom>
          <a:solidFill>
            <a:schemeClr val="accent4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46" b="1" i="0" u="none" strike="noStrike" kern="1200" cap="none" spc="0" normalizeH="0" baseline="0" noProof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2D0C0329-7B8B-44A2-A803-2D35DF688D5B}"/>
              </a:ext>
            </a:extLst>
          </p:cNvPr>
          <p:cNvSpPr/>
          <p:nvPr/>
        </p:nvSpPr>
        <p:spPr>
          <a:xfrm rot="18895490">
            <a:off x="8434961" y="1121929"/>
            <a:ext cx="455345" cy="810422"/>
          </a:xfrm>
          <a:prstGeom prst="downArrow">
            <a:avLst>
              <a:gd name="adj1" fmla="val 38071"/>
              <a:gd name="adj2" fmla="val 55963"/>
            </a:avLst>
          </a:prstGeom>
          <a:solidFill>
            <a:schemeClr val="accent4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46" b="1" i="0" u="none" strike="noStrike" kern="1200" cap="none" spc="0" normalizeH="0" baseline="0" noProof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D356128-F319-4191-8D34-957F9FF5917B}"/>
              </a:ext>
            </a:extLst>
          </p:cNvPr>
          <p:cNvCxnSpPr>
            <a:cxnSpLocks/>
          </p:cNvCxnSpPr>
          <p:nvPr/>
        </p:nvCxnSpPr>
        <p:spPr>
          <a:xfrm>
            <a:off x="7255520" y="2525236"/>
            <a:ext cx="95943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9519734-F3D9-4781-8A3F-2469B8E8EA3C}"/>
              </a:ext>
            </a:extLst>
          </p:cNvPr>
          <p:cNvCxnSpPr>
            <a:cxnSpLocks/>
          </p:cNvCxnSpPr>
          <p:nvPr/>
        </p:nvCxnSpPr>
        <p:spPr>
          <a:xfrm>
            <a:off x="7058276" y="2648808"/>
            <a:ext cx="115667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8998E49-0AE2-4886-8AA5-07BE39A9E7AB}"/>
              </a:ext>
            </a:extLst>
          </p:cNvPr>
          <p:cNvCxnSpPr>
            <a:cxnSpLocks/>
          </p:cNvCxnSpPr>
          <p:nvPr/>
        </p:nvCxnSpPr>
        <p:spPr>
          <a:xfrm>
            <a:off x="7211398" y="2785276"/>
            <a:ext cx="100355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Curved 28">
            <a:extLst>
              <a:ext uri="{FF2B5EF4-FFF2-40B4-BE49-F238E27FC236}">
                <a16:creationId xmlns:a16="http://schemas.microsoft.com/office/drawing/2014/main" id="{479042B3-A8F0-4B70-B865-889424B48CC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9079155" y="5614293"/>
            <a:ext cx="855957" cy="699075"/>
          </a:xfrm>
          <a:prstGeom prst="curvedConnector3">
            <a:avLst>
              <a:gd name="adj1" fmla="val 50000"/>
            </a:avLst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367D6074-87D5-4D13-B145-E30A6FE366F5}"/>
              </a:ext>
            </a:extLst>
          </p:cNvPr>
          <p:cNvSpPr txBox="1"/>
          <p:nvPr/>
        </p:nvSpPr>
        <p:spPr>
          <a:xfrm>
            <a:off x="10079761" y="981974"/>
            <a:ext cx="1824836" cy="6605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92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অক্সিজেন </a:t>
            </a:r>
            <a:endParaRPr kumimoji="0" lang="en-US" sz="3692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9" name="Arrow: Up 38">
            <a:extLst>
              <a:ext uri="{FF2B5EF4-FFF2-40B4-BE49-F238E27FC236}">
                <a16:creationId xmlns:a16="http://schemas.microsoft.com/office/drawing/2014/main" id="{80BD569F-02D1-46D0-8EAA-E6FBF6CA6623}"/>
              </a:ext>
            </a:extLst>
          </p:cNvPr>
          <p:cNvSpPr/>
          <p:nvPr/>
        </p:nvSpPr>
        <p:spPr>
          <a:xfrm rot="1634739">
            <a:off x="10928475" y="1572529"/>
            <a:ext cx="137104" cy="787028"/>
          </a:xfrm>
          <a:prstGeom prst="up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46" b="1" i="0" u="none" strike="noStrike" kern="1200" cap="none" spc="0" normalizeH="0" baseline="0" noProof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Arrow: Up 39">
            <a:extLst>
              <a:ext uri="{FF2B5EF4-FFF2-40B4-BE49-F238E27FC236}">
                <a16:creationId xmlns:a16="http://schemas.microsoft.com/office/drawing/2014/main" id="{7049C5EE-628F-4D47-BE2B-2C8E1AE7B1AA}"/>
              </a:ext>
            </a:extLst>
          </p:cNvPr>
          <p:cNvSpPr/>
          <p:nvPr/>
        </p:nvSpPr>
        <p:spPr>
          <a:xfrm rot="1711196">
            <a:off x="11078546" y="1660430"/>
            <a:ext cx="149753" cy="787028"/>
          </a:xfrm>
          <a:prstGeom prst="up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46" b="1" i="0" u="none" strike="noStrike" kern="1200" cap="none" spc="0" normalizeH="0" baseline="0" noProof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6ABE46-4D99-4B52-8B3D-E168790A3B29}"/>
              </a:ext>
            </a:extLst>
          </p:cNvPr>
          <p:cNvSpPr txBox="1"/>
          <p:nvPr/>
        </p:nvSpPr>
        <p:spPr>
          <a:xfrm>
            <a:off x="676737" y="4361484"/>
            <a:ext cx="6473462" cy="1355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এভাবে </a:t>
            </a: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</a:t>
            </a:r>
            <a:r>
              <a:rPr kumimoji="0" lang="as-IN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</a:t>
            </a: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</a:t>
            </a: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as-IN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</a:t>
            </a: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নিজের খাবার নিজেই তৈরি করে। </a:t>
            </a: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302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6" grpId="0" animBg="1"/>
      <p:bldP spid="17" grpId="0" animBg="1"/>
      <p:bldP spid="18" grpId="0" animBg="1"/>
      <p:bldP spid="38" grpId="0" animBg="1"/>
      <p:bldP spid="39" grpId="0" animBg="1"/>
      <p:bldP spid="40" grpId="0" animBg="1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F8D1AEB-310F-40A5-8D09-4C612138B9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2667" r="78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980" r="31455"/>
          <a:stretch/>
        </p:blipFill>
        <p:spPr>
          <a:xfrm>
            <a:off x="5918339" y="1515035"/>
            <a:ext cx="835160" cy="43300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592CEBA-9F31-4111-BD7D-27DB35669FAB}"/>
              </a:ext>
            </a:extLst>
          </p:cNvPr>
          <p:cNvSpPr/>
          <p:nvPr/>
        </p:nvSpPr>
        <p:spPr>
          <a:xfrm>
            <a:off x="116170" y="3651224"/>
            <a:ext cx="6138227" cy="2357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1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প্রতিভা রানী</a:t>
            </a:r>
            <a:endParaRPr kumimoji="0" lang="bn-IN" sz="341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8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298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সহকা</a:t>
            </a:r>
            <a:r>
              <a:rPr kumimoji="0" lang="en-US" sz="298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রী </a:t>
            </a:r>
            <a:r>
              <a:rPr kumimoji="0" lang="bn-IN" sz="298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 </a:t>
            </a:r>
            <a:endParaRPr kumimoji="0" lang="en-US" sz="298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8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মৌখাড়া সরকারি প্রাথমিক বিদ্যালয়</a:t>
            </a:r>
            <a:endParaRPr kumimoji="0" lang="bn-IN" sz="298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8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বড়াইগ্রাম, নাটোর।</a:t>
            </a:r>
            <a:endParaRPr kumimoji="0" lang="bn-IN" sz="298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4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E-mail</a:t>
            </a:r>
            <a:r>
              <a:rPr kumimoji="0" lang="en-US" sz="234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prativachoudhury0999@gmail.com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400738" y="3585255"/>
            <a:ext cx="4146710" cy="23968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7536" tIns="48768" rIns="97536" bIns="48768">
            <a:spAutoFit/>
          </a:bodyPr>
          <a:lstStyle/>
          <a:p>
            <a:pPr marL="0" marR="0" lvl="0" indent="0" algn="ctr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8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শ্রেণি: চতুর্থ</a:t>
            </a:r>
            <a:endParaRPr kumimoji="0" lang="bn-IN" sz="298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8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বিষয়: প্রাথমিক বিজ্ঞান</a:t>
            </a:r>
          </a:p>
          <a:p>
            <a:pPr marL="0" marR="0" lvl="0" indent="0" algn="ctr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8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পাঠ: জীব ও পরিবেশ </a:t>
            </a:r>
          </a:p>
          <a:p>
            <a:pPr marL="0" marR="0" lvl="0" indent="0" algn="ctr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8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সময়:</a:t>
            </a:r>
            <a:r>
              <a:rPr kumimoji="0" lang="bn-IN" sz="298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৪০ মিনিট</a:t>
            </a:r>
            <a:endParaRPr kumimoji="0" lang="en-US" sz="298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8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তারিখ: 0৪/</a:t>
            </a:r>
            <a:r>
              <a:rPr kumimoji="0" lang="bn-IN" sz="298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০</a:t>
            </a:r>
            <a:r>
              <a:rPr kumimoji="0" lang="en-US" sz="298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৩/২০২</a:t>
            </a:r>
            <a:r>
              <a:rPr kumimoji="0" lang="bn-IN" sz="298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১</a:t>
            </a:r>
            <a:r>
              <a:rPr kumimoji="0" lang="en-US" sz="298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ইং</a:t>
            </a:r>
            <a:endParaRPr kumimoji="0" lang="en-GB" sz="298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996" y="1459355"/>
            <a:ext cx="1527927" cy="20428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6" t="19664" r="26128" b="27344"/>
          <a:stretch/>
        </p:blipFill>
        <p:spPr>
          <a:xfrm>
            <a:off x="2221161" y="1398102"/>
            <a:ext cx="1928245" cy="2145950"/>
          </a:xfrm>
          <a:prstGeom prst="ellipse">
            <a:avLst/>
          </a:prstGeom>
          <a:ln w="254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0" name="TextBox 4">
            <a:extLst>
              <a:ext uri="{FF2B5EF4-FFF2-40B4-BE49-F238E27FC236}">
                <a16:creationId xmlns:a16="http://schemas.microsoft.com/office/drawing/2014/main" id="{A6F1E15F-5DE5-49A6-8072-4CCF652C8778}"/>
              </a:ext>
            </a:extLst>
          </p:cNvPr>
          <p:cNvSpPr txBox="1"/>
          <p:nvPr/>
        </p:nvSpPr>
        <p:spPr>
          <a:xfrm>
            <a:off x="4840927" y="457833"/>
            <a:ext cx="2534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পরিচিতি</a:t>
            </a:r>
          </a:p>
        </p:txBody>
      </p:sp>
    </p:spTree>
    <p:extLst>
      <p:ext uri="{BB962C8B-B14F-4D97-AF65-F5344CB8AC3E}">
        <p14:creationId xmlns:p14="http://schemas.microsoft.com/office/powerpoint/2010/main" val="739304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CAB0EC41-5B76-47C9-8D60-58390F4127C8}"/>
              </a:ext>
            </a:extLst>
          </p:cNvPr>
          <p:cNvGraphicFramePr>
            <a:graphicFrameLocks noGrp="1"/>
          </p:cNvGraphicFramePr>
          <p:nvPr/>
        </p:nvGraphicFramePr>
        <p:xfrm>
          <a:off x="817039" y="2156924"/>
          <a:ext cx="10547766" cy="392673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273883">
                  <a:extLst>
                    <a:ext uri="{9D8B030D-6E8A-4147-A177-3AD203B41FA5}">
                      <a16:colId xmlns:a16="http://schemas.microsoft.com/office/drawing/2014/main" val="4045030431"/>
                    </a:ext>
                  </a:extLst>
                </a:gridCol>
                <a:gridCol w="5273883">
                  <a:extLst>
                    <a:ext uri="{9D8B030D-6E8A-4147-A177-3AD203B41FA5}">
                      <a16:colId xmlns:a16="http://schemas.microsoft.com/office/drawing/2014/main" val="777918004"/>
                    </a:ext>
                  </a:extLst>
                </a:gridCol>
              </a:tblGrid>
              <a:tr h="785347">
                <a:tc>
                  <a:txBody>
                    <a:bodyPr/>
                    <a:lstStyle/>
                    <a:p>
                      <a:r>
                        <a:rPr lang="bn-IN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(ক) </a:t>
                      </a:r>
                      <a:r>
                        <a:rPr lang="en-US" sz="37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উদ্ভিদ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en-US" sz="37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ৈরির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7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সময়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 marL="93785" marR="93785" marT="46893" marB="468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7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i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 </a:t>
                      </a:r>
                      <a:r>
                        <a:rPr lang="en-US" sz="37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উদ্ভিদের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7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উপর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7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নির</a:t>
                      </a:r>
                      <a:r>
                        <a:rPr lang="as-IN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</a:t>
                      </a:r>
                      <a:r>
                        <a:rPr lang="as-IN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37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শীল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।  </a:t>
                      </a:r>
                    </a:p>
                  </a:txBody>
                  <a:tcPr marL="93785" marR="93785" marT="46893" marB="468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9133"/>
                  </a:ext>
                </a:extLst>
              </a:tr>
              <a:tr h="785347">
                <a:tc>
                  <a:txBody>
                    <a:bodyPr/>
                    <a:lstStyle/>
                    <a:p>
                      <a:r>
                        <a:rPr lang="bn-IN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(খ) </a:t>
                      </a:r>
                      <a:r>
                        <a:rPr lang="en-US" sz="37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খাদ্য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7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</a:t>
                      </a:r>
                      <a:r>
                        <a:rPr lang="as-IN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 </a:t>
                      </a:r>
                      <a:r>
                        <a:rPr lang="en-US" sz="37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সাহায্য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7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করে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 marL="93785" marR="93785" marT="46893" marB="468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ii) </a:t>
                      </a:r>
                      <a:r>
                        <a:rPr lang="en-US" sz="37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অক্সিজেন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7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গ্রহণ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7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করে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।</a:t>
                      </a:r>
                    </a:p>
                  </a:txBody>
                  <a:tcPr marL="93785" marR="93785" marT="46893" marB="468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279150"/>
                  </a:ext>
                </a:extLst>
              </a:tr>
              <a:tr h="785347">
                <a:tc>
                  <a:txBody>
                    <a:bodyPr/>
                    <a:lstStyle/>
                    <a:p>
                      <a:r>
                        <a:rPr lang="bn-IN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(গ) </a:t>
                      </a:r>
                      <a:r>
                        <a:rPr lang="en-US" sz="37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প্রাণী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7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বায়ু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 </a:t>
                      </a:r>
                    </a:p>
                  </a:txBody>
                  <a:tcPr marL="93785" marR="93785" marT="46893" marB="468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iii) </a:t>
                      </a:r>
                      <a:r>
                        <a:rPr lang="en-US" sz="37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তৈরি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7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করে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। </a:t>
                      </a:r>
                    </a:p>
                  </a:txBody>
                  <a:tcPr marL="93785" marR="93785" marT="46893" marB="468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423618"/>
                  </a:ext>
                </a:extLst>
              </a:tr>
              <a:tr h="785347">
                <a:tc>
                  <a:txBody>
                    <a:bodyPr/>
                    <a:lstStyle/>
                    <a:p>
                      <a:r>
                        <a:rPr lang="bn-IN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(ঘ) </a:t>
                      </a:r>
                      <a:r>
                        <a:rPr lang="en-US" sz="37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</a:t>
                      </a:r>
                      <a:r>
                        <a:rPr lang="as-IN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as-IN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 </a:t>
                      </a:r>
                      <a:r>
                        <a:rPr lang="as-IN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as-IN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 </a:t>
                      </a:r>
                    </a:p>
                  </a:txBody>
                  <a:tcPr marL="93785" marR="93785" marT="46893" marB="468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iv)ক</a:t>
                      </a:r>
                      <a:r>
                        <a:rPr lang="as-IN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37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র্বন</a:t>
                      </a:r>
                      <a:r>
                        <a:rPr lang="bn-IN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7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ডাই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7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অক্সাইড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7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গ্রহন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7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করে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</a:p>
                  </a:txBody>
                  <a:tcPr marL="93785" marR="93785" marT="46893" marB="468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044998"/>
                  </a:ext>
                </a:extLst>
              </a:tr>
              <a:tr h="785347">
                <a:tc>
                  <a:txBody>
                    <a:bodyPr/>
                    <a:lstStyle/>
                    <a:p>
                      <a:r>
                        <a:rPr lang="bn-IN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(ঙ) 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</a:t>
                      </a:r>
                      <a:r>
                        <a:rPr lang="as-IN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7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খাদ্য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7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নিজ</a:t>
                      </a:r>
                      <a:r>
                        <a:rPr lang="as-IN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 </a:t>
                      </a:r>
                    </a:p>
                  </a:txBody>
                  <a:tcPr marL="93785" marR="93785" marT="46893" marB="468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v) প</a:t>
                      </a:r>
                      <a:r>
                        <a:rPr lang="as-IN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as-IN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</a:p>
                  </a:txBody>
                  <a:tcPr marL="93785" marR="93785" marT="46893" marB="468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566011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8715477-71C4-4B42-ACBC-1F8B3B18BF4D}"/>
              </a:ext>
            </a:extLst>
          </p:cNvPr>
          <p:cNvSpPr txBox="1"/>
          <p:nvPr/>
        </p:nvSpPr>
        <p:spPr>
          <a:xfrm>
            <a:off x="708793" y="1299908"/>
            <a:ext cx="10547765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6148" marR="0" lvl="0" indent="-586148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4267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বাম</a:t>
            </a:r>
            <a:r>
              <a:rPr kumimoji="0" lang="en-US" sz="4267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267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পাশের</a:t>
            </a:r>
            <a:r>
              <a:rPr kumimoji="0" lang="en-US" sz="4267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267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বাক্যের</a:t>
            </a:r>
            <a:r>
              <a:rPr kumimoji="0" lang="en-US" sz="4267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267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</a:t>
            </a:r>
            <a:r>
              <a:rPr kumimoji="0" lang="as-IN" sz="4267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</a:t>
            </a:r>
            <a:r>
              <a:rPr kumimoji="0" lang="en-US" sz="4267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 </a:t>
            </a:r>
            <a:r>
              <a:rPr kumimoji="0" lang="as-IN" sz="4267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ড</a:t>
            </a:r>
            <a:r>
              <a:rPr kumimoji="0" lang="en-US" sz="4267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4267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en-US" sz="4267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4267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</a:t>
            </a:r>
            <a:r>
              <a:rPr kumimoji="0" lang="en-US" sz="4267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াশের</a:t>
            </a:r>
            <a:r>
              <a:rPr kumimoji="0" lang="en-US" sz="4267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267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বাক্যাং</a:t>
            </a:r>
            <a:r>
              <a:rPr kumimoji="0" lang="as-IN" sz="4267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</a:t>
            </a:r>
            <a:r>
              <a:rPr kumimoji="0" lang="en-US" sz="4267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4267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4267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as-IN" sz="4267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</a:t>
            </a:r>
            <a:r>
              <a:rPr kumimoji="0" lang="en-US" sz="4267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4267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4267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র- </a:t>
            </a:r>
            <a:r>
              <a:rPr kumimoji="0" lang="bn-IN" sz="4267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4267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B05EC4-7776-415D-A36C-7F47384EE242}"/>
              </a:ext>
            </a:extLst>
          </p:cNvPr>
          <p:cNvSpPr txBox="1"/>
          <p:nvPr/>
        </p:nvSpPr>
        <p:spPr>
          <a:xfrm>
            <a:off x="4757730" y="422439"/>
            <a:ext cx="2449890" cy="769441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দলগত </a:t>
            </a:r>
            <a:r>
              <a:rPr kumimoji="0" lang="as-IN" sz="4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4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4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</a:t>
            </a:r>
            <a:r>
              <a:rPr kumimoji="0" lang="en-US" sz="4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206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C037E5-33BA-4B45-B942-77246BB3F9C6}"/>
              </a:ext>
            </a:extLst>
          </p:cNvPr>
          <p:cNvSpPr txBox="1"/>
          <p:nvPr/>
        </p:nvSpPr>
        <p:spPr>
          <a:xfrm>
            <a:off x="1322365" y="429957"/>
            <a:ext cx="9889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বাম</a:t>
            </a:r>
            <a:r>
              <a:rPr kumimoji="0" lang="en-US" sz="40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পাশের</a:t>
            </a:r>
            <a:r>
              <a:rPr kumimoji="0" lang="en-US" sz="40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বাক্যের</a:t>
            </a:r>
            <a:r>
              <a:rPr kumimoji="0" lang="en-US" sz="40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</a:t>
            </a:r>
            <a:r>
              <a:rPr kumimoji="0" lang="as-IN" sz="40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</a:t>
            </a:r>
            <a:r>
              <a:rPr kumimoji="0" lang="en-US" sz="40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 </a:t>
            </a:r>
            <a:r>
              <a:rPr kumimoji="0" lang="as-IN" sz="40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ড</a:t>
            </a:r>
            <a:r>
              <a:rPr kumimoji="0" lang="en-US" sz="40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40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en-US" sz="40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40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</a:t>
            </a:r>
            <a:r>
              <a:rPr kumimoji="0" lang="en-US" sz="40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াশের</a:t>
            </a:r>
            <a:r>
              <a:rPr kumimoji="0" lang="en-US" sz="40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বাক্যাং</a:t>
            </a:r>
            <a:r>
              <a:rPr kumimoji="0" lang="as-IN" sz="40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</a:t>
            </a:r>
            <a:r>
              <a:rPr kumimoji="0" lang="en-US" sz="40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40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40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িলিয়ে</a:t>
            </a:r>
            <a:r>
              <a:rPr kumimoji="0" lang="en-US" sz="40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নাও</a:t>
            </a:r>
            <a:r>
              <a:rPr kumimoji="0" lang="en-US" sz="40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..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F6F872-86FF-4840-A598-C96F5AF204A9}"/>
              </a:ext>
            </a:extLst>
          </p:cNvPr>
          <p:cNvSpPr txBox="1"/>
          <p:nvPr/>
        </p:nvSpPr>
        <p:spPr>
          <a:xfrm>
            <a:off x="1490215" y="1492351"/>
            <a:ext cx="9971229" cy="72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(ক) </a:t>
            </a:r>
            <a:r>
              <a:rPr kumimoji="0" lang="bn-IN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উদ্ভিদ খাদ্য তৈরির সময় কার্বন ডাই অক্সাইড গ্রহন করে। </a:t>
            </a:r>
            <a:endParaRPr kumimoji="0" lang="en-US" sz="4103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A8981F-DA74-492D-91D2-40FFAD6915E3}"/>
              </a:ext>
            </a:extLst>
          </p:cNvPr>
          <p:cNvSpPr txBox="1"/>
          <p:nvPr/>
        </p:nvSpPr>
        <p:spPr>
          <a:xfrm>
            <a:off x="1490215" y="2384548"/>
            <a:ext cx="9014147" cy="72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(খ) </a:t>
            </a:r>
            <a:r>
              <a:rPr kumimoji="0" lang="as-IN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</a:t>
            </a: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</a:t>
            </a: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</a:t>
            </a: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</a:t>
            </a: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as-IN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en-US" sz="4103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পাকে</a:t>
            </a: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103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সাহায্য</a:t>
            </a: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103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করে</a:t>
            </a: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103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পানি</a:t>
            </a: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9B9665-8EC1-49E4-B275-3BD3B4EFD83C}"/>
              </a:ext>
            </a:extLst>
          </p:cNvPr>
          <p:cNvSpPr txBox="1"/>
          <p:nvPr/>
        </p:nvSpPr>
        <p:spPr>
          <a:xfrm>
            <a:off x="1490215" y="3177745"/>
            <a:ext cx="9014147" cy="72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(গ) প</a:t>
            </a:r>
            <a:r>
              <a:rPr kumimoji="0" lang="as-IN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as-IN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ণ</a:t>
            </a:r>
            <a:r>
              <a:rPr kumimoji="0" lang="as-IN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ী</a:t>
            </a: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য়</a:t>
            </a: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ু </a:t>
            </a:r>
            <a:r>
              <a:rPr kumimoji="0" lang="en-US" sz="4103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থেকে</a:t>
            </a: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103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অক্সিজেন</a:t>
            </a: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103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গ্রহন</a:t>
            </a: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103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করে</a:t>
            </a: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7646D7-58FC-4CAA-B4E2-145595BFCF18}"/>
              </a:ext>
            </a:extLst>
          </p:cNvPr>
          <p:cNvSpPr txBox="1"/>
          <p:nvPr/>
        </p:nvSpPr>
        <p:spPr>
          <a:xfrm>
            <a:off x="1490215" y="4080535"/>
            <a:ext cx="9014147" cy="72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(ঘ) </a:t>
            </a:r>
            <a:r>
              <a:rPr kumimoji="0" lang="as-IN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</a:t>
            </a: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</a:t>
            </a: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</a:t>
            </a: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as-IN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</a:t>
            </a: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as-IN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 </a:t>
            </a:r>
            <a:r>
              <a:rPr kumimoji="0" lang="as-IN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</a:t>
            </a: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as-IN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 </a:t>
            </a:r>
            <a:r>
              <a:rPr kumimoji="0" lang="as-IN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</a:t>
            </a: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</a:t>
            </a:r>
            <a:r>
              <a:rPr kumimoji="0" lang="as-IN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</a:t>
            </a:r>
            <a:r>
              <a:rPr kumimoji="0" lang="as-IN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</a:t>
            </a:r>
            <a:r>
              <a:rPr kumimoji="0" lang="as-IN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 </a:t>
            </a:r>
            <a:r>
              <a:rPr kumimoji="0" lang="as-IN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</a:t>
            </a: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</a:t>
            </a:r>
            <a:r>
              <a:rPr kumimoji="0" lang="as-IN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as-IN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4103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্ভ</a:t>
            </a:r>
            <a:r>
              <a:rPr kumimoji="0" lang="as-IN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4103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শীল</a:t>
            </a: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77BAD0-C8BD-42A8-85B1-7CE46995BDB5}"/>
              </a:ext>
            </a:extLst>
          </p:cNvPr>
          <p:cNvSpPr txBox="1"/>
          <p:nvPr/>
        </p:nvSpPr>
        <p:spPr>
          <a:xfrm>
            <a:off x="1490215" y="4887800"/>
            <a:ext cx="9014147" cy="72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(ঙ) </a:t>
            </a:r>
            <a:r>
              <a:rPr kumimoji="0" lang="en-US" sz="4103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উদ্ভিদ</a:t>
            </a: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103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নিজের</a:t>
            </a: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103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খাদ্য</a:t>
            </a: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as-IN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</a:t>
            </a: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as-IN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</a:t>
            </a: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en-US" sz="4103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ৈরি</a:t>
            </a: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103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করে</a:t>
            </a: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785915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666AA2-8A5F-4482-AA53-97EA6D6A15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"/>
          <a:stretch/>
        </p:blipFill>
        <p:spPr>
          <a:xfrm>
            <a:off x="1842873" y="1175410"/>
            <a:ext cx="4121835" cy="4936691"/>
          </a:xfrm>
          <a:prstGeom prst="rect">
            <a:avLst/>
          </a:prstGeom>
          <a:ln w="15875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EE8823-032C-4876-8483-52D4AD1089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184" y="1175411"/>
            <a:ext cx="4121835" cy="4936690"/>
          </a:xfrm>
          <a:prstGeom prst="rect">
            <a:avLst/>
          </a:prstGeom>
          <a:ln w="15875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D851BD-F0F4-4248-B400-514255E794B1}"/>
              </a:ext>
            </a:extLst>
          </p:cNvPr>
          <p:cNvSpPr txBox="1"/>
          <p:nvPr/>
        </p:nvSpPr>
        <p:spPr>
          <a:xfrm>
            <a:off x="1547445" y="353212"/>
            <a:ext cx="9014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বইয়ের ২ ও ৩ নং পৃষ্ঠা বের কর এবং নিরবে পড়। </a:t>
            </a:r>
            <a:endParaRPr kumimoji="0" lang="en-US" sz="36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22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9D8AA3-7BDF-4169-95D2-7D0B9B2C12AA}"/>
              </a:ext>
            </a:extLst>
          </p:cNvPr>
          <p:cNvSpPr txBox="1"/>
          <p:nvPr/>
        </p:nvSpPr>
        <p:spPr>
          <a:xfrm>
            <a:off x="2169794" y="1470573"/>
            <a:ext cx="8409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১।বেঁচে থাকার জন্য মানুষ প্রয়োজনীয় শক্তি কোথা থেকে পায়? </a:t>
            </a:r>
            <a:endParaRPr kumimoji="0" lang="en-US" sz="32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658DB0-C9A7-4FFD-964E-77BEDBB73935}"/>
              </a:ext>
            </a:extLst>
          </p:cNvPr>
          <p:cNvSpPr txBox="1"/>
          <p:nvPr/>
        </p:nvSpPr>
        <p:spPr>
          <a:xfrm>
            <a:off x="2272495" y="2988740"/>
            <a:ext cx="5194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২। পাখি আশ্রয় নেয়- </a:t>
            </a:r>
            <a:endParaRPr kumimoji="0" lang="en-US" sz="32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7E8D85-9449-4664-B8FC-A0BB740A9E7C}"/>
              </a:ext>
            </a:extLst>
          </p:cNvPr>
          <p:cNvSpPr txBox="1"/>
          <p:nvPr/>
        </p:nvSpPr>
        <p:spPr>
          <a:xfrm>
            <a:off x="2363722" y="4578141"/>
            <a:ext cx="8346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৩।</a:t>
            </a:r>
            <a:r>
              <a:rPr kumimoji="0" lang="en-US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উদ্ভিদ খাদ্য তৈরির সময় বাতাসে কী ত্যাগ কর।   </a:t>
            </a:r>
            <a:endParaRPr kumimoji="0" lang="en-US" sz="32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7F2158-F0A5-4C86-9BAD-B48FC12646FB}"/>
              </a:ext>
            </a:extLst>
          </p:cNvPr>
          <p:cNvSpPr txBox="1"/>
          <p:nvPr/>
        </p:nvSpPr>
        <p:spPr>
          <a:xfrm>
            <a:off x="2791011" y="1931419"/>
            <a:ext cx="1730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(ক) মাটি </a:t>
            </a:r>
            <a:endParaRPr kumimoji="0" lang="en-US" sz="32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F736A0-87E9-40BC-82F5-7FF5DDBD4CD1}"/>
              </a:ext>
            </a:extLst>
          </p:cNvPr>
          <p:cNvSpPr txBox="1"/>
          <p:nvPr/>
        </p:nvSpPr>
        <p:spPr>
          <a:xfrm>
            <a:off x="2791011" y="2441766"/>
            <a:ext cx="1730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(গ) আলো  </a:t>
            </a:r>
            <a:endParaRPr kumimoji="0" lang="en-US" sz="32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D2BDAE-3256-467B-B025-4F1CAD970599}"/>
              </a:ext>
            </a:extLst>
          </p:cNvPr>
          <p:cNvSpPr txBox="1"/>
          <p:nvPr/>
        </p:nvSpPr>
        <p:spPr>
          <a:xfrm>
            <a:off x="5446258" y="2354480"/>
            <a:ext cx="1730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(ঘ) খাদ্য  </a:t>
            </a:r>
            <a:endParaRPr kumimoji="0" lang="en-US" sz="32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CE01DF-71D8-4190-9202-0DE60C9F9686}"/>
              </a:ext>
            </a:extLst>
          </p:cNvPr>
          <p:cNvSpPr txBox="1"/>
          <p:nvPr/>
        </p:nvSpPr>
        <p:spPr>
          <a:xfrm>
            <a:off x="5463788" y="1841952"/>
            <a:ext cx="1730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(খ) পানি </a:t>
            </a:r>
            <a:endParaRPr kumimoji="0" lang="en-US" sz="32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6C1899-9DEC-4E09-8AB6-C1757D7BDCAA}"/>
              </a:ext>
            </a:extLst>
          </p:cNvPr>
          <p:cNvSpPr txBox="1"/>
          <p:nvPr/>
        </p:nvSpPr>
        <p:spPr>
          <a:xfrm>
            <a:off x="5604729" y="3474375"/>
            <a:ext cx="2238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(খ) আকাশে </a:t>
            </a:r>
            <a:endParaRPr kumimoji="0" lang="en-US" sz="32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0241E1-7FCD-4D07-B82B-C7B68D3D4E92}"/>
              </a:ext>
            </a:extLst>
          </p:cNvPr>
          <p:cNvSpPr txBox="1"/>
          <p:nvPr/>
        </p:nvSpPr>
        <p:spPr>
          <a:xfrm>
            <a:off x="2791012" y="3942987"/>
            <a:ext cx="2807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(গ) গাছের ডালে </a:t>
            </a:r>
            <a:endParaRPr kumimoji="0" lang="en-US" sz="32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0030D2-9888-4EB1-9963-9746F15353A3}"/>
              </a:ext>
            </a:extLst>
          </p:cNvPr>
          <p:cNvSpPr txBox="1"/>
          <p:nvPr/>
        </p:nvSpPr>
        <p:spPr>
          <a:xfrm>
            <a:off x="2860872" y="3413502"/>
            <a:ext cx="2238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(ক) পানিতে </a:t>
            </a:r>
            <a:endParaRPr kumimoji="0" lang="en-US" sz="32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191609-178A-4DB4-8C56-93FC50165B8F}"/>
              </a:ext>
            </a:extLst>
          </p:cNvPr>
          <p:cNvSpPr txBox="1"/>
          <p:nvPr/>
        </p:nvSpPr>
        <p:spPr>
          <a:xfrm>
            <a:off x="5600579" y="3941422"/>
            <a:ext cx="1873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(ঘ) মাটিতে </a:t>
            </a:r>
            <a:endParaRPr kumimoji="0" lang="en-US" sz="32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92324D-13BF-4698-B2DB-05F5493A92B2}"/>
              </a:ext>
            </a:extLst>
          </p:cNvPr>
          <p:cNvSpPr txBox="1"/>
          <p:nvPr/>
        </p:nvSpPr>
        <p:spPr>
          <a:xfrm>
            <a:off x="2885463" y="5084029"/>
            <a:ext cx="2807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(ক)সূর্যের আলো </a:t>
            </a:r>
            <a:endParaRPr kumimoji="0" lang="en-US" sz="32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8C2F90-5EAD-4ACC-8A06-25D482BF02F4}"/>
              </a:ext>
            </a:extLst>
          </p:cNvPr>
          <p:cNvSpPr txBox="1"/>
          <p:nvPr/>
        </p:nvSpPr>
        <p:spPr>
          <a:xfrm>
            <a:off x="2885463" y="5684173"/>
            <a:ext cx="2807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(গ) অক্সিজেন </a:t>
            </a:r>
            <a:endParaRPr kumimoji="0" lang="en-US" sz="32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356906-EFA2-4F5D-AF02-837E7B648BDC}"/>
              </a:ext>
            </a:extLst>
          </p:cNvPr>
          <p:cNvSpPr txBox="1"/>
          <p:nvPr/>
        </p:nvSpPr>
        <p:spPr>
          <a:xfrm>
            <a:off x="5598588" y="5681279"/>
            <a:ext cx="2807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(ঘ)নাইট্রোজেন   </a:t>
            </a:r>
            <a:endParaRPr kumimoji="0" lang="en-US" sz="32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DE0436-AD0C-404D-B583-AA969877C582}"/>
              </a:ext>
            </a:extLst>
          </p:cNvPr>
          <p:cNvSpPr txBox="1"/>
          <p:nvPr/>
        </p:nvSpPr>
        <p:spPr>
          <a:xfrm>
            <a:off x="5654113" y="5087357"/>
            <a:ext cx="3808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(খ)কার্বন ডাই অক্সাইড</a:t>
            </a:r>
            <a:endParaRPr kumimoji="0" lang="en-US" sz="32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E55FF5B-4A5C-4A8B-BE55-86F1D5EA521C}"/>
              </a:ext>
            </a:extLst>
          </p:cNvPr>
          <p:cNvSpPr txBox="1"/>
          <p:nvPr/>
        </p:nvSpPr>
        <p:spPr>
          <a:xfrm>
            <a:off x="2431013" y="895594"/>
            <a:ext cx="5777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bn-IN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ঠ</a:t>
            </a:r>
            <a:r>
              <a:rPr kumimoji="0" lang="en-US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bn-IN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</a:t>
            </a:r>
            <a:r>
              <a:rPr kumimoji="0" lang="en-US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bn-IN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en-US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bn-IN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 </a:t>
            </a:r>
            <a:r>
              <a:rPr kumimoji="0" lang="bn-IN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</a:t>
            </a:r>
            <a:r>
              <a:rPr kumimoji="0" lang="en-US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bn-IN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</a:t>
            </a:r>
            <a:r>
              <a:rPr kumimoji="0" lang="en-US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bn-IN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</a:t>
            </a:r>
            <a:r>
              <a:rPr kumimoji="0" lang="en-US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bn-IN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en-US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(</a:t>
            </a:r>
            <a:r>
              <a:rPr kumimoji="0" lang="bn-IN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) দাওঃ </a:t>
            </a:r>
            <a:endParaRPr kumimoji="0" lang="en-US" sz="32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341931" y="218470"/>
            <a:ext cx="3528544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মূল্যায়ন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005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117" y="2144817"/>
            <a:ext cx="1184067" cy="95199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005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598" y="3727129"/>
            <a:ext cx="1184067" cy="95199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005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008" y="5453525"/>
            <a:ext cx="1184067" cy="95199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005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117" y="830578"/>
            <a:ext cx="706206" cy="56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776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5911F2-3772-48F9-B1CA-E75E69893A19}"/>
              </a:ext>
            </a:extLst>
          </p:cNvPr>
          <p:cNvSpPr txBox="1"/>
          <p:nvPr/>
        </p:nvSpPr>
        <p:spPr>
          <a:xfrm>
            <a:off x="1067915" y="923296"/>
            <a:ext cx="4462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6148" marR="0" lvl="0" indent="-586148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bn-IN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শূন্যস্থান পূরণ কর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:</a:t>
            </a:r>
            <a:r>
              <a:rPr kumimoji="0" lang="bn-IN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A095DD-5841-46C4-A547-26C1D3E3DED4}"/>
              </a:ext>
            </a:extLst>
          </p:cNvPr>
          <p:cNvSpPr txBox="1"/>
          <p:nvPr/>
        </p:nvSpPr>
        <p:spPr>
          <a:xfrm>
            <a:off x="1067915" y="2609668"/>
            <a:ext cx="9436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(খ) উদ্ভিদ খাদ্য তৈরিতে ---------- ব্যবহার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করে।  </a:t>
            </a:r>
            <a:endParaRPr kumimoji="0" lang="en-US" sz="36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617557-1D7C-4DDE-9E54-A15B39A40A2A}"/>
              </a:ext>
            </a:extLst>
          </p:cNvPr>
          <p:cNvSpPr txBox="1"/>
          <p:nvPr/>
        </p:nvSpPr>
        <p:spPr>
          <a:xfrm>
            <a:off x="1107103" y="3425625"/>
            <a:ext cx="11361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(গ) জীব তার প্রয়োজনীয় সকল বস্তু -----------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-</a:t>
            </a:r>
            <a:r>
              <a:rPr kumimoji="0" lang="bn-IN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থেকে পেয়ে থাকে। </a:t>
            </a:r>
            <a:endParaRPr kumimoji="0" lang="en-US" sz="36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3D4866-1972-4DAD-A9AC-F3C8B5007A24}"/>
              </a:ext>
            </a:extLst>
          </p:cNvPr>
          <p:cNvSpPr txBox="1"/>
          <p:nvPr/>
        </p:nvSpPr>
        <p:spPr>
          <a:xfrm>
            <a:off x="1107105" y="1839149"/>
            <a:ext cx="1041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(ক) -----------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--</a:t>
            </a:r>
            <a:r>
              <a:rPr kumimoji="0" lang="bn-IN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হলো এমন একটি জায়গা যেখানে প্রাণী নিরাপদে থাকে। </a:t>
            </a:r>
            <a:endParaRPr kumimoji="0" lang="en-US" sz="36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EF0151-A86E-4823-9F5D-F9B4033991D5}"/>
              </a:ext>
            </a:extLst>
          </p:cNvPr>
          <p:cNvSpPr txBox="1"/>
          <p:nvPr/>
        </p:nvSpPr>
        <p:spPr>
          <a:xfrm>
            <a:off x="1107103" y="4229856"/>
            <a:ext cx="9014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(ঘ)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--------- ছাড়া কোনো জীবই বাঁচতে পারে না।  </a:t>
            </a:r>
            <a:endParaRPr kumimoji="0" lang="en-US" sz="36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F2BDC7-786A-4FC0-9ADC-0A27B3562DF5}"/>
              </a:ext>
            </a:extLst>
          </p:cNvPr>
          <p:cNvSpPr txBox="1"/>
          <p:nvPr/>
        </p:nvSpPr>
        <p:spPr>
          <a:xfrm>
            <a:off x="1107103" y="5358872"/>
            <a:ext cx="9014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(ঙ) প্রাণী বায়ু থেকে ----------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---</a:t>
            </a:r>
            <a:r>
              <a:rPr kumimoji="0" lang="bn-IN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গ্রহণ করে।  </a:t>
            </a:r>
            <a:endParaRPr kumimoji="0" lang="en-US" sz="36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EEE12A-DD5F-4FA5-9B68-7798F9C7DF79}"/>
              </a:ext>
            </a:extLst>
          </p:cNvPr>
          <p:cNvSpPr txBox="1"/>
          <p:nvPr/>
        </p:nvSpPr>
        <p:spPr>
          <a:xfrm>
            <a:off x="1937333" y="1595470"/>
            <a:ext cx="1825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1200" cap="none" spc="0" normalizeH="0" baseline="0" noProof="0" dirty="0">
                <a:ln>
                  <a:solidFill>
                    <a:srgbClr val="009900"/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আশ্রয়স্থল</a:t>
            </a:r>
            <a:r>
              <a:rPr kumimoji="0" lang="bn-IN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3A265A-83EB-406A-8030-0320E0FD6B6A}"/>
              </a:ext>
            </a:extLst>
          </p:cNvPr>
          <p:cNvSpPr txBox="1"/>
          <p:nvPr/>
        </p:nvSpPr>
        <p:spPr>
          <a:xfrm>
            <a:off x="4792828" y="2362865"/>
            <a:ext cx="991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1200" cap="none" spc="0" normalizeH="0" baseline="0" noProof="0" dirty="0">
                <a:ln>
                  <a:solidFill>
                    <a:srgbClr val="009900"/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পানি</a:t>
            </a:r>
            <a:r>
              <a:rPr kumimoji="0" lang="bn-IN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34F8B1-D74A-4E31-BCC7-A417357BDCB9}"/>
              </a:ext>
            </a:extLst>
          </p:cNvPr>
          <p:cNvSpPr txBox="1"/>
          <p:nvPr/>
        </p:nvSpPr>
        <p:spPr>
          <a:xfrm>
            <a:off x="6264051" y="3185170"/>
            <a:ext cx="1615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1200" cap="none" spc="0" normalizeH="0" baseline="0" noProof="0" dirty="0">
                <a:ln>
                  <a:solidFill>
                    <a:srgbClr val="009900"/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পরিবেশ</a:t>
            </a:r>
            <a:r>
              <a:rPr kumimoji="0" lang="bn-IN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endParaRPr kumimoji="0" lang="en-US" sz="36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26DD89-0080-4C6A-9E60-CE4240B5D5DF}"/>
              </a:ext>
            </a:extLst>
          </p:cNvPr>
          <p:cNvSpPr txBox="1"/>
          <p:nvPr/>
        </p:nvSpPr>
        <p:spPr>
          <a:xfrm>
            <a:off x="1911208" y="3990133"/>
            <a:ext cx="1049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1200" cap="none" spc="0" normalizeH="0" baseline="0" noProof="0" dirty="0">
                <a:ln>
                  <a:solidFill>
                    <a:srgbClr val="009900"/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পানি</a:t>
            </a:r>
            <a:r>
              <a:rPr kumimoji="0" lang="bn-IN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AED0DC-ADEE-4A19-B827-E387BD00BC54}"/>
              </a:ext>
            </a:extLst>
          </p:cNvPr>
          <p:cNvSpPr txBox="1"/>
          <p:nvPr/>
        </p:nvSpPr>
        <p:spPr>
          <a:xfrm>
            <a:off x="4058724" y="5074895"/>
            <a:ext cx="1755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1200" cap="none" spc="0" normalizeH="0" baseline="0" noProof="0" dirty="0">
                <a:ln>
                  <a:solidFill>
                    <a:srgbClr val="009900"/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অক্সিজেন</a:t>
            </a:r>
            <a:r>
              <a:rPr kumimoji="0" lang="bn-IN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endParaRPr kumimoji="0" lang="en-US" sz="36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341931" y="316946"/>
            <a:ext cx="3528544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মূল্যায়ন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4556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B6B6A9-2474-441E-A6D4-8F9B1F9F60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574" y="1877782"/>
            <a:ext cx="4391016" cy="2882349"/>
          </a:xfrm>
          <a:prstGeom prst="roundRect">
            <a:avLst>
              <a:gd name="adj" fmla="val 1721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A26EBD-CC4E-4CD9-AA12-6DC789EA1E23}"/>
              </a:ext>
            </a:extLst>
          </p:cNvPr>
          <p:cNvSpPr txBox="1"/>
          <p:nvPr/>
        </p:nvSpPr>
        <p:spPr>
          <a:xfrm>
            <a:off x="999280" y="5223637"/>
            <a:ext cx="10493473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marR="0" lvl="0" indent="-57150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as-IN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</a:t>
            </a:r>
            <a:r>
              <a:rPr kumimoji="0" lang="as-IN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as-IN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 </a:t>
            </a:r>
            <a:r>
              <a:rPr kumimoji="0" lang="as-IN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ণ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ী</a:t>
            </a:r>
            <a:r>
              <a:rPr kumimoji="0" lang="as-IN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</a:t>
            </a:r>
            <a:r>
              <a:rPr kumimoji="0" lang="as-IN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য়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as-IN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থলের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নামের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একটি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তালিকা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তৈরি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করে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as-IN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ে।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B05EC4-7776-415D-A36C-7F47384EE242}"/>
              </a:ext>
            </a:extLst>
          </p:cNvPr>
          <p:cNvSpPr txBox="1"/>
          <p:nvPr/>
        </p:nvSpPr>
        <p:spPr>
          <a:xfrm>
            <a:off x="4650223" y="573802"/>
            <a:ext cx="2449890" cy="769441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as-IN" sz="4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4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ড়</a:t>
            </a:r>
            <a:r>
              <a:rPr kumimoji="0" lang="as-IN" sz="4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en-US" sz="4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 </a:t>
            </a:r>
            <a:r>
              <a:rPr kumimoji="0" lang="as-IN" sz="4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4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4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</a:t>
            </a:r>
            <a:r>
              <a:rPr kumimoji="0" lang="en-US" sz="4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110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06" y="182880"/>
            <a:ext cx="11764471" cy="64661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81337" y="420089"/>
            <a:ext cx="485824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সবাইকে 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275153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CB74BEA-324F-4DD3-BB7D-C493BB92C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737" y="1352349"/>
            <a:ext cx="5061772" cy="35179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7799B0C-E735-41EF-AB59-805E918B5F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04" y="1352349"/>
            <a:ext cx="5099152" cy="35179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1CCD6F-FEE2-4440-B4DC-D41F0191440B}"/>
              </a:ext>
            </a:extLst>
          </p:cNvPr>
          <p:cNvSpPr txBox="1"/>
          <p:nvPr/>
        </p:nvSpPr>
        <p:spPr>
          <a:xfrm>
            <a:off x="4224456" y="419868"/>
            <a:ext cx="3866814" cy="66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ছবিতে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কী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দেখতে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পাচ্</a:t>
            </a:r>
            <a:r>
              <a:rPr kumimoji="0" lang="as-IN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2534E8-6FB8-4A94-95BC-88C1EA177D8E}"/>
              </a:ext>
            </a:extLst>
          </p:cNvPr>
          <p:cNvSpPr txBox="1"/>
          <p:nvPr/>
        </p:nvSpPr>
        <p:spPr>
          <a:xfrm>
            <a:off x="7131680" y="5105403"/>
            <a:ext cx="3866814" cy="66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92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as-IN" sz="3692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3692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as-IN" sz="3692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ু</a:t>
            </a:r>
            <a:r>
              <a:rPr kumimoji="0" lang="en-US" sz="3692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ষের</a:t>
            </a:r>
            <a:r>
              <a:rPr kumimoji="0" lang="en-US" sz="3692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92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তৈরি</a:t>
            </a:r>
            <a:r>
              <a:rPr kumimoji="0" lang="en-US" sz="3692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92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পরিবে</a:t>
            </a:r>
            <a:r>
              <a:rPr kumimoji="0" lang="as-IN" sz="3692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</a:t>
            </a:r>
            <a:r>
              <a:rPr kumimoji="0" lang="en-US" sz="3692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82FF2D-9783-4EF0-831C-71F214A6F1BA}"/>
              </a:ext>
            </a:extLst>
          </p:cNvPr>
          <p:cNvSpPr txBox="1"/>
          <p:nvPr/>
        </p:nvSpPr>
        <p:spPr>
          <a:xfrm>
            <a:off x="1922496" y="5105403"/>
            <a:ext cx="3866814" cy="66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92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</a:t>
            </a:r>
            <a:r>
              <a:rPr kumimoji="0" lang="as-IN" sz="3692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en-US" sz="3692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as-IN" sz="3692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3692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কৃতিক</a:t>
            </a:r>
            <a:r>
              <a:rPr kumimoji="0" lang="en-US" sz="3692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পরিবেশ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DE8A57-D75E-4369-A0CB-BB2CDC2CE6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49" y="1352349"/>
            <a:ext cx="5019461" cy="35179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E73740C-394A-4984-BFFC-47EC72346A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409" y="1333936"/>
            <a:ext cx="5019461" cy="35363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50A8A9D-623E-426F-BDDE-471D4E0CC079}"/>
              </a:ext>
            </a:extLst>
          </p:cNvPr>
          <p:cNvSpPr txBox="1"/>
          <p:nvPr/>
        </p:nvSpPr>
        <p:spPr>
          <a:xfrm>
            <a:off x="3855903" y="410113"/>
            <a:ext cx="4472356" cy="66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92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692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</a:t>
            </a:r>
            <a:r>
              <a:rPr kumimoji="0" lang="en-US" sz="3692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as-IN" sz="3692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ো</a:t>
            </a:r>
            <a:r>
              <a:rPr kumimoji="0" lang="en-US" sz="3692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692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</a:t>
            </a:r>
            <a:r>
              <a:rPr kumimoji="0" lang="en-US" sz="3692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as-IN" sz="3692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3692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 </a:t>
            </a:r>
            <a:r>
              <a:rPr kumimoji="0" lang="as-IN" sz="3692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3692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িছু</a:t>
            </a:r>
            <a:r>
              <a:rPr kumimoji="0" lang="en-US" sz="3692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92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ছবি</a:t>
            </a:r>
            <a:r>
              <a:rPr kumimoji="0" lang="en-US" sz="3692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92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দে</a:t>
            </a:r>
            <a:r>
              <a:rPr kumimoji="0" lang="as-IN" sz="3692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</a:t>
            </a:r>
            <a:r>
              <a:rPr kumimoji="0" lang="en-US" sz="3692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 </a:t>
            </a:r>
          </a:p>
        </p:txBody>
      </p:sp>
    </p:spTree>
    <p:extLst>
      <p:ext uri="{BB962C8B-B14F-4D97-AF65-F5344CB8AC3E}">
        <p14:creationId xmlns:p14="http://schemas.microsoft.com/office/powerpoint/2010/main" val="187315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91CACEA-8218-4739-A158-563109235959}"/>
              </a:ext>
            </a:extLst>
          </p:cNvPr>
          <p:cNvSpPr txBox="1"/>
          <p:nvPr/>
        </p:nvSpPr>
        <p:spPr>
          <a:xfrm>
            <a:off x="2008611" y="1511755"/>
            <a:ext cx="8681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0" i="0" u="sng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পরিবেশে জীবঃ বেঁচে থাকার জন্য জীবের যা প্রয়োজন</a:t>
            </a:r>
            <a:r>
              <a:rPr kumimoji="0" lang="en-US" sz="4000" b="0" i="0" u="sng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408106" y="691018"/>
            <a:ext cx="4968027" cy="8145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693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আজকের পা</a:t>
            </a:r>
            <a:r>
              <a:rPr kumimoji="0" lang="bn-IN" sz="4693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ঠের বিষয়</a:t>
            </a:r>
            <a:r>
              <a:rPr kumimoji="0" lang="en-US" sz="4693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795" y="2533758"/>
            <a:ext cx="8012388" cy="296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F8E02A4-19AA-491A-8B8E-198490D326B3}"/>
              </a:ext>
            </a:extLst>
          </p:cNvPr>
          <p:cNvSpPr/>
          <p:nvPr/>
        </p:nvSpPr>
        <p:spPr>
          <a:xfrm>
            <a:off x="4873140" y="231468"/>
            <a:ext cx="2327044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শিখনফল</a:t>
            </a:r>
            <a:r>
              <a:rPr kumimoji="0" lang="bn-BD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98117" y="1842390"/>
            <a:ext cx="10451178" cy="2057256"/>
            <a:chOff x="798117" y="1842390"/>
            <a:chExt cx="10451178" cy="2057256"/>
          </a:xfrm>
        </p:grpSpPr>
        <p:grpSp>
          <p:nvGrpSpPr>
            <p:cNvPr id="16" name="Group 15"/>
            <p:cNvGrpSpPr/>
            <p:nvPr/>
          </p:nvGrpSpPr>
          <p:grpSpPr>
            <a:xfrm>
              <a:off x="798117" y="1842390"/>
              <a:ext cx="10451178" cy="2057256"/>
              <a:chOff x="498524" y="1936520"/>
              <a:chExt cx="10451178" cy="2057256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123621" y="1936520"/>
                <a:ext cx="9826081" cy="2057256"/>
                <a:chOff x="813535" y="2178568"/>
                <a:chExt cx="9826081" cy="1846094"/>
              </a:xfrm>
            </p:grpSpPr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B225AB4E-9EB4-4B0D-8B51-99C33E5CE775}"/>
                    </a:ext>
                  </a:extLst>
                </p:cNvPr>
                <p:cNvSpPr/>
                <p:nvPr/>
              </p:nvSpPr>
              <p:spPr>
                <a:xfrm>
                  <a:off x="813535" y="2178568"/>
                  <a:ext cx="9826080" cy="1846094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accent6">
                      <a:lumMod val="7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8842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923" b="1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" name="Freeform 7"/>
                <p:cNvSpPr/>
                <p:nvPr/>
              </p:nvSpPr>
              <p:spPr>
                <a:xfrm>
                  <a:off x="813536" y="2902434"/>
                  <a:ext cx="9826080" cy="1122228"/>
                </a:xfrm>
                <a:custGeom>
                  <a:avLst/>
                  <a:gdLst>
                    <a:gd name="connsiteX0" fmla="*/ 117625 w 705734"/>
                    <a:gd name="connsiteY0" fmla="*/ 0 h 9258037"/>
                    <a:gd name="connsiteX1" fmla="*/ 588109 w 705734"/>
                    <a:gd name="connsiteY1" fmla="*/ 0 h 9258037"/>
                    <a:gd name="connsiteX2" fmla="*/ 705734 w 705734"/>
                    <a:gd name="connsiteY2" fmla="*/ 117625 h 9258037"/>
                    <a:gd name="connsiteX3" fmla="*/ 705734 w 705734"/>
                    <a:gd name="connsiteY3" fmla="*/ 9258037 h 9258037"/>
                    <a:gd name="connsiteX4" fmla="*/ 705734 w 705734"/>
                    <a:gd name="connsiteY4" fmla="*/ 9258037 h 9258037"/>
                    <a:gd name="connsiteX5" fmla="*/ 0 w 705734"/>
                    <a:gd name="connsiteY5" fmla="*/ 9258037 h 9258037"/>
                    <a:gd name="connsiteX6" fmla="*/ 0 w 705734"/>
                    <a:gd name="connsiteY6" fmla="*/ 9258037 h 9258037"/>
                    <a:gd name="connsiteX7" fmla="*/ 0 w 705734"/>
                    <a:gd name="connsiteY7" fmla="*/ 117625 h 9258037"/>
                    <a:gd name="connsiteX8" fmla="*/ 117625 w 705734"/>
                    <a:gd name="connsiteY8" fmla="*/ 0 h 9258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5734" h="9258037">
                      <a:moveTo>
                        <a:pt x="705734" y="1543046"/>
                      </a:moveTo>
                      <a:lnTo>
                        <a:pt x="705734" y="7714991"/>
                      </a:lnTo>
                      <a:cubicBezTo>
                        <a:pt x="705734" y="8567182"/>
                        <a:pt x="701719" y="9258030"/>
                        <a:pt x="696767" y="9258030"/>
                      </a:cubicBezTo>
                      <a:lnTo>
                        <a:pt x="0" y="9258030"/>
                      </a:lnTo>
                      <a:lnTo>
                        <a:pt x="0" y="925803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96767" y="7"/>
                      </a:lnTo>
                      <a:cubicBezTo>
                        <a:pt x="701719" y="7"/>
                        <a:pt x="705734" y="690855"/>
                        <a:pt x="705734" y="1543046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extrusionH="12700" prstMaterial="plastic">
                  <a:bevelT w="50800" h="50800"/>
                </a:sp3d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9137" tIns="52231" rIns="52231" bIns="52232" numCol="1" spcCol="1270" anchor="ctr" anchorCtr="0">
                  <a:noAutofit/>
                </a:bodyPr>
                <a:lstStyle/>
                <a:p>
                  <a:pPr marL="0" marR="0" lvl="1" indent="0" algn="l" defTabSz="12446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1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" name="Freeform 8"/>
                <p:cNvSpPr/>
                <p:nvPr/>
              </p:nvSpPr>
              <p:spPr>
                <a:xfrm>
                  <a:off x="813537" y="2178568"/>
                  <a:ext cx="9826079" cy="705735"/>
                </a:xfrm>
                <a:custGeom>
                  <a:avLst/>
                  <a:gdLst>
                    <a:gd name="connsiteX0" fmla="*/ 117625 w 705734"/>
                    <a:gd name="connsiteY0" fmla="*/ 0 h 9258037"/>
                    <a:gd name="connsiteX1" fmla="*/ 588109 w 705734"/>
                    <a:gd name="connsiteY1" fmla="*/ 0 h 9258037"/>
                    <a:gd name="connsiteX2" fmla="*/ 705734 w 705734"/>
                    <a:gd name="connsiteY2" fmla="*/ 117625 h 9258037"/>
                    <a:gd name="connsiteX3" fmla="*/ 705734 w 705734"/>
                    <a:gd name="connsiteY3" fmla="*/ 9258037 h 9258037"/>
                    <a:gd name="connsiteX4" fmla="*/ 705734 w 705734"/>
                    <a:gd name="connsiteY4" fmla="*/ 9258037 h 9258037"/>
                    <a:gd name="connsiteX5" fmla="*/ 0 w 705734"/>
                    <a:gd name="connsiteY5" fmla="*/ 9258037 h 9258037"/>
                    <a:gd name="connsiteX6" fmla="*/ 0 w 705734"/>
                    <a:gd name="connsiteY6" fmla="*/ 9258037 h 9258037"/>
                    <a:gd name="connsiteX7" fmla="*/ 0 w 705734"/>
                    <a:gd name="connsiteY7" fmla="*/ 117625 h 9258037"/>
                    <a:gd name="connsiteX8" fmla="*/ 117625 w 705734"/>
                    <a:gd name="connsiteY8" fmla="*/ 0 h 9258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5734" h="9258037">
                      <a:moveTo>
                        <a:pt x="705734" y="1543046"/>
                      </a:moveTo>
                      <a:lnTo>
                        <a:pt x="705734" y="7714991"/>
                      </a:lnTo>
                      <a:cubicBezTo>
                        <a:pt x="705734" y="8567182"/>
                        <a:pt x="701719" y="9258030"/>
                        <a:pt x="696767" y="9258030"/>
                      </a:cubicBezTo>
                      <a:lnTo>
                        <a:pt x="0" y="9258030"/>
                      </a:lnTo>
                      <a:lnTo>
                        <a:pt x="0" y="925803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96767" y="7"/>
                      </a:lnTo>
                      <a:cubicBezTo>
                        <a:pt x="701719" y="7"/>
                        <a:pt x="705734" y="690855"/>
                        <a:pt x="705734" y="1543046"/>
                      </a:cubicBez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extrusionH="12700" prstMaterial="plastic">
                  <a:bevelT w="50800" h="50800"/>
                </a:sp3d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9137" tIns="52231" rIns="52231" bIns="52232" numCol="1" spcCol="1270" anchor="ctr" anchorCtr="0">
                  <a:noAutofit/>
                </a:bodyPr>
                <a:lstStyle/>
                <a:p>
                  <a:pPr marL="0" marR="0" lvl="1" indent="0" algn="l" defTabSz="12446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NikoshBAN" pitchFamily="2" charset="0"/>
                    <a:ea typeface="+mn-ea"/>
                    <a:cs typeface="NikoshBAN" pitchFamily="2" charset="0"/>
                  </a:endParaRPr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EA9BC6F7-818B-4B0B-977A-F6AAC6154115}"/>
                    </a:ext>
                  </a:extLst>
                </p:cNvPr>
                <p:cNvSpPr txBox="1"/>
                <p:nvPr/>
              </p:nvSpPr>
              <p:spPr>
                <a:xfrm>
                  <a:off x="1077840" y="2248114"/>
                  <a:ext cx="9485729" cy="5247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48842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solidFill>
                          <a:prstClr val="black"/>
                        </a:solidFill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NikoshBAN" panose="02000000000000000000" pitchFamily="2" charset="0"/>
                      <a:ea typeface="+mn-ea"/>
                      <a:cs typeface="NikoshBAN" panose="02000000000000000000" pitchFamily="2" charset="0"/>
                    </a:rPr>
                    <a:t>১.</a:t>
                  </a:r>
                  <a:r>
                    <a:rPr kumimoji="0" lang="as-IN" sz="3200" b="0" i="0" u="none" strike="noStrike" kern="1200" cap="none" spc="0" normalizeH="0" baseline="0" noProof="0" dirty="0">
                      <a:ln>
                        <a:solidFill>
                          <a:prstClr val="black"/>
                        </a:solidFill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NikoshBAN" panose="02000000000000000000" pitchFamily="2" charset="0"/>
                      <a:ea typeface="+mn-ea"/>
                      <a:cs typeface="NikoshBAN" panose="02000000000000000000" pitchFamily="2" charset="0"/>
                    </a:rPr>
                    <a:t>১</a:t>
                  </a:r>
                  <a:r>
                    <a:rPr kumimoji="0" lang="en-US" sz="3200" b="0" i="0" u="none" strike="noStrike" kern="1200" cap="none" spc="0" normalizeH="0" baseline="0" noProof="0" dirty="0">
                      <a:ln>
                        <a:solidFill>
                          <a:prstClr val="black"/>
                        </a:solidFill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NikoshBAN" panose="02000000000000000000" pitchFamily="2" charset="0"/>
                      <a:ea typeface="+mn-ea"/>
                      <a:cs typeface="NikoshBAN" panose="02000000000000000000" pitchFamily="2" charset="0"/>
                    </a:rPr>
                    <a:t>.</a:t>
                  </a:r>
                  <a:r>
                    <a:rPr kumimoji="0" lang="as-IN" sz="3200" b="0" i="0" u="none" strike="noStrike" kern="1200" cap="none" spc="0" normalizeH="0" baseline="0" noProof="0" dirty="0">
                      <a:ln>
                        <a:solidFill>
                          <a:prstClr val="black"/>
                        </a:solidFill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NikoshBAN" panose="02000000000000000000" pitchFamily="2" charset="0"/>
                      <a:ea typeface="+mn-ea"/>
                      <a:cs typeface="NikoshBAN" panose="02000000000000000000" pitchFamily="2" charset="0"/>
                    </a:rPr>
                    <a:t>১</a:t>
                  </a:r>
                  <a:r>
                    <a:rPr kumimoji="0" lang="en-US" sz="3200" b="0" i="0" u="none" strike="noStrike" kern="1200" cap="none" spc="0" normalizeH="0" baseline="0" noProof="0" dirty="0">
                      <a:ln>
                        <a:solidFill>
                          <a:prstClr val="black"/>
                        </a:solidFill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NikoshBAN" panose="02000000000000000000" pitchFamily="2" charset="0"/>
                      <a:ea typeface="+mn-ea"/>
                      <a:cs typeface="NikoshBAN" panose="02000000000000000000" pitchFamily="2" charset="0"/>
                    </a:rPr>
                    <a:t> </a:t>
                  </a:r>
                  <a:r>
                    <a:rPr kumimoji="0" lang="as-IN" sz="3200" b="0" i="0" u="none" strike="noStrike" kern="1200" cap="none" spc="0" normalizeH="0" baseline="0" noProof="0" dirty="0">
                      <a:ln>
                        <a:solidFill>
                          <a:prstClr val="black"/>
                        </a:solidFill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NikoshBAN" panose="02000000000000000000" pitchFamily="2" charset="0"/>
                      <a:ea typeface="+mn-ea"/>
                      <a:cs typeface="NikoshBAN" panose="02000000000000000000" pitchFamily="2" charset="0"/>
                    </a:rPr>
                    <a:t>ম</a:t>
                  </a:r>
                  <a:r>
                    <a:rPr kumimoji="0" lang="en-US" sz="3200" b="0" i="0" u="none" strike="noStrike" kern="1200" cap="none" spc="0" normalizeH="0" baseline="0" noProof="0" dirty="0">
                      <a:ln>
                        <a:solidFill>
                          <a:prstClr val="black"/>
                        </a:solidFill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NikoshBAN" panose="02000000000000000000" pitchFamily="2" charset="0"/>
                      <a:ea typeface="+mn-ea"/>
                      <a:cs typeface="NikoshBAN" panose="02000000000000000000" pitchFamily="2" charset="0"/>
                    </a:rPr>
                    <a:t>া</a:t>
                  </a:r>
                  <a:r>
                    <a:rPr kumimoji="0" lang="as-IN" sz="3200" b="0" i="0" u="none" strike="noStrike" kern="1200" cap="none" spc="0" normalizeH="0" baseline="0" noProof="0" dirty="0">
                      <a:ln>
                        <a:solidFill>
                          <a:prstClr val="black"/>
                        </a:solidFill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NikoshBAN" panose="02000000000000000000" pitchFamily="2" charset="0"/>
                      <a:ea typeface="+mn-ea"/>
                      <a:cs typeface="NikoshBAN" panose="02000000000000000000" pitchFamily="2" charset="0"/>
                    </a:rPr>
                    <a:t>ন</a:t>
                  </a:r>
                  <a:r>
                    <a:rPr kumimoji="0" lang="en-US" sz="3200" b="0" i="0" u="none" strike="noStrike" kern="1200" cap="none" spc="0" normalizeH="0" baseline="0" noProof="0" dirty="0">
                      <a:ln>
                        <a:solidFill>
                          <a:prstClr val="black"/>
                        </a:solidFill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NikoshBAN" panose="02000000000000000000" pitchFamily="2" charset="0"/>
                      <a:ea typeface="+mn-ea"/>
                      <a:cs typeface="NikoshBAN" panose="02000000000000000000" pitchFamily="2" charset="0"/>
                    </a:rPr>
                    <a:t>ুষসহ জীবের বে</a:t>
                  </a:r>
                  <a:r>
                    <a:rPr kumimoji="0" lang="as-IN" sz="3200" b="0" i="0" u="none" strike="noStrike" kern="1200" cap="none" spc="0" normalizeH="0" baseline="0" noProof="0" dirty="0">
                      <a:ln>
                        <a:solidFill>
                          <a:prstClr val="black"/>
                        </a:solidFill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NikoshBAN" panose="02000000000000000000" pitchFamily="2" charset="0"/>
                      <a:ea typeface="+mn-ea"/>
                      <a:cs typeface="NikoshBAN" panose="02000000000000000000" pitchFamily="2" charset="0"/>
                    </a:rPr>
                    <a:t>ঁ</a:t>
                  </a:r>
                  <a:r>
                    <a:rPr kumimoji="0" lang="en-US" sz="3200" b="0" i="0" u="none" strike="noStrike" kern="1200" cap="none" spc="0" normalizeH="0" baseline="0" noProof="0" dirty="0">
                      <a:ln>
                        <a:solidFill>
                          <a:prstClr val="black"/>
                        </a:solidFill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NikoshBAN" panose="02000000000000000000" pitchFamily="2" charset="0"/>
                      <a:ea typeface="+mn-ea"/>
                      <a:cs typeface="NikoshBAN" panose="02000000000000000000" pitchFamily="2" charset="0"/>
                    </a:rPr>
                    <a:t>চ</a:t>
                  </a:r>
                  <a:r>
                    <a:rPr kumimoji="0" lang="as-IN" sz="3200" b="0" i="0" u="none" strike="noStrike" kern="1200" cap="none" spc="0" normalizeH="0" baseline="0" noProof="0" dirty="0">
                      <a:ln>
                        <a:solidFill>
                          <a:prstClr val="black"/>
                        </a:solidFill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NikoshBAN" panose="02000000000000000000" pitchFamily="2" charset="0"/>
                      <a:ea typeface="+mn-ea"/>
                      <a:cs typeface="NikoshBAN" panose="02000000000000000000" pitchFamily="2" charset="0"/>
                    </a:rPr>
                    <a:t>ে</a:t>
                  </a:r>
                  <a:r>
                    <a:rPr kumimoji="0" lang="en-US" sz="3200" b="0" i="0" u="none" strike="noStrike" kern="1200" cap="none" spc="0" normalizeH="0" baseline="0" noProof="0" dirty="0">
                      <a:ln>
                        <a:solidFill>
                          <a:prstClr val="black"/>
                        </a:solidFill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NikoshBAN" panose="02000000000000000000" pitchFamily="2" charset="0"/>
                      <a:ea typeface="+mn-ea"/>
                      <a:cs typeface="NikoshBAN" panose="02000000000000000000" pitchFamily="2" charset="0"/>
                    </a:rPr>
                    <a:t> থাকার জন্য কী কী প্রয়োজন তা বলতে পারবে; </a:t>
                  </a:r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3296C6A8-C84B-4D2A-8A03-1E6EA8ADF097}"/>
                    </a:ext>
                  </a:extLst>
                </p:cNvPr>
                <p:cNvSpPr txBox="1"/>
                <p:nvPr/>
              </p:nvSpPr>
              <p:spPr>
                <a:xfrm>
                  <a:off x="983710" y="2947444"/>
                  <a:ext cx="9485730" cy="1077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48842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solidFill>
                          <a:prstClr val="black"/>
                        </a:solidFill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NikoshBAN" panose="02000000000000000000" pitchFamily="2" charset="0"/>
                      <a:ea typeface="+mn-ea"/>
                      <a:cs typeface="NikoshBAN" panose="02000000000000000000" pitchFamily="2" charset="0"/>
                    </a:rPr>
                    <a:t>১.</a:t>
                  </a:r>
                  <a:r>
                    <a:rPr kumimoji="0" lang="as-IN" sz="3200" b="0" i="0" u="none" strike="noStrike" kern="1200" cap="none" spc="0" normalizeH="0" baseline="0" noProof="0" dirty="0">
                      <a:ln>
                        <a:solidFill>
                          <a:prstClr val="black"/>
                        </a:solidFill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NikoshBAN" panose="02000000000000000000" pitchFamily="2" charset="0"/>
                      <a:ea typeface="+mn-ea"/>
                      <a:cs typeface="NikoshBAN" panose="02000000000000000000" pitchFamily="2" charset="0"/>
                    </a:rPr>
                    <a:t>১</a:t>
                  </a:r>
                  <a:r>
                    <a:rPr kumimoji="0" lang="en-US" sz="3200" b="0" i="0" u="none" strike="noStrike" kern="1200" cap="none" spc="0" normalizeH="0" baseline="0" noProof="0" dirty="0">
                      <a:ln>
                        <a:solidFill>
                          <a:prstClr val="black"/>
                        </a:solidFill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NikoshBAN" panose="02000000000000000000" pitchFamily="2" charset="0"/>
                      <a:ea typeface="+mn-ea"/>
                      <a:cs typeface="NikoshBAN" panose="02000000000000000000" pitchFamily="2" charset="0"/>
                    </a:rPr>
                    <a:t>.৩ উ</a:t>
                  </a:r>
                  <a:r>
                    <a:rPr kumimoji="0" lang="as-IN" sz="3200" b="0" i="0" u="none" strike="noStrike" kern="1200" cap="none" spc="0" normalizeH="0" baseline="0" noProof="0" dirty="0">
                      <a:ln>
                        <a:solidFill>
                          <a:prstClr val="black"/>
                        </a:solidFill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NikoshBAN" panose="02000000000000000000" pitchFamily="2" charset="0"/>
                      <a:ea typeface="+mn-ea"/>
                      <a:cs typeface="NikoshBAN" panose="02000000000000000000" pitchFamily="2" charset="0"/>
                    </a:rPr>
                    <a:t>দ</a:t>
                  </a:r>
                  <a:r>
                    <a:rPr kumimoji="0" lang="en-US" sz="3200" b="0" i="0" u="none" strike="noStrike" kern="1200" cap="none" spc="0" normalizeH="0" baseline="0" noProof="0" dirty="0">
                      <a:ln>
                        <a:solidFill>
                          <a:prstClr val="black"/>
                        </a:solidFill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NikoshBAN" panose="02000000000000000000" pitchFamily="2" charset="0"/>
                      <a:ea typeface="+mn-ea"/>
                      <a:cs typeface="NikoshBAN" panose="02000000000000000000" pitchFamily="2" charset="0"/>
                    </a:rPr>
                    <a:t>্</a:t>
                  </a:r>
                  <a:r>
                    <a:rPr kumimoji="0" lang="as-IN" sz="3200" b="0" i="0" u="none" strike="noStrike" kern="1200" cap="none" spc="0" normalizeH="0" baseline="0" noProof="0" dirty="0">
                      <a:ln>
                        <a:solidFill>
                          <a:prstClr val="black"/>
                        </a:solidFill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NikoshBAN" panose="02000000000000000000" pitchFamily="2" charset="0"/>
                      <a:ea typeface="+mn-ea"/>
                      <a:cs typeface="NikoshBAN" panose="02000000000000000000" pitchFamily="2" charset="0"/>
                    </a:rPr>
                    <a:t>ভ</a:t>
                  </a:r>
                  <a:r>
                    <a:rPr kumimoji="0" lang="en-US" sz="3200" b="0" i="0" u="none" strike="noStrike" kern="1200" cap="none" spc="0" normalizeH="0" baseline="0" noProof="0" dirty="0">
                      <a:ln>
                        <a:solidFill>
                          <a:prstClr val="black"/>
                        </a:solidFill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NikoshBAN" panose="02000000000000000000" pitchFamily="2" charset="0"/>
                      <a:ea typeface="+mn-ea"/>
                      <a:cs typeface="NikoshBAN" panose="02000000000000000000" pitchFamily="2" charset="0"/>
                    </a:rPr>
                    <a:t>ি</a:t>
                  </a:r>
                  <a:r>
                    <a:rPr kumimoji="0" lang="as-IN" sz="3200" b="0" i="0" u="none" strike="noStrike" kern="1200" cap="none" spc="0" normalizeH="0" baseline="0" noProof="0" dirty="0">
                      <a:ln>
                        <a:solidFill>
                          <a:prstClr val="black"/>
                        </a:solidFill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NikoshBAN" panose="02000000000000000000" pitchFamily="2" charset="0"/>
                      <a:ea typeface="+mn-ea"/>
                      <a:cs typeface="NikoshBAN" panose="02000000000000000000" pitchFamily="2" charset="0"/>
                    </a:rPr>
                    <a:t>দ</a:t>
                  </a:r>
                  <a:r>
                    <a:rPr kumimoji="0" lang="en-US" sz="3200" b="0" i="0" u="none" strike="noStrike" kern="1200" cap="none" spc="0" normalizeH="0" baseline="0" noProof="0" dirty="0">
                      <a:ln>
                        <a:solidFill>
                          <a:prstClr val="black"/>
                        </a:solidFill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NikoshBAN" panose="02000000000000000000" pitchFamily="2" charset="0"/>
                      <a:ea typeface="+mn-ea"/>
                      <a:cs typeface="NikoshBAN" panose="02000000000000000000" pitchFamily="2" charset="0"/>
                    </a:rPr>
                    <a:t> </a:t>
                  </a:r>
                  <a:r>
                    <a:rPr kumimoji="0" lang="as-IN" sz="3200" b="0" i="0" u="none" strike="noStrike" kern="1200" cap="none" spc="0" normalizeH="0" baseline="0" noProof="0" dirty="0">
                      <a:ln>
                        <a:solidFill>
                          <a:prstClr val="black"/>
                        </a:solidFill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NikoshBAN" panose="02000000000000000000" pitchFamily="2" charset="0"/>
                      <a:ea typeface="+mn-ea"/>
                      <a:cs typeface="NikoshBAN" panose="02000000000000000000" pitchFamily="2" charset="0"/>
                    </a:rPr>
                    <a:t>ও</a:t>
                  </a:r>
                  <a:r>
                    <a:rPr kumimoji="0" lang="en-US" sz="3200" b="0" i="0" u="none" strike="noStrike" kern="1200" cap="none" spc="0" normalizeH="0" baseline="0" noProof="0" dirty="0">
                      <a:ln>
                        <a:solidFill>
                          <a:prstClr val="black"/>
                        </a:solidFill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NikoshBAN" panose="02000000000000000000" pitchFamily="2" charset="0"/>
                      <a:ea typeface="+mn-ea"/>
                      <a:cs typeface="NikoshBAN" panose="02000000000000000000" pitchFamily="2" charset="0"/>
                    </a:rPr>
                    <a:t> </a:t>
                  </a:r>
                  <a:r>
                    <a:rPr kumimoji="0" lang="as-IN" sz="3200" b="0" i="0" u="none" strike="noStrike" kern="1200" cap="none" spc="0" normalizeH="0" baseline="0" noProof="0" dirty="0">
                      <a:ln>
                        <a:solidFill>
                          <a:prstClr val="black"/>
                        </a:solidFill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NikoshBAN" panose="02000000000000000000" pitchFamily="2" charset="0"/>
                      <a:ea typeface="+mn-ea"/>
                      <a:cs typeface="NikoshBAN" panose="02000000000000000000" pitchFamily="2" charset="0"/>
                    </a:rPr>
                    <a:t>প</a:t>
                  </a:r>
                  <a:r>
                    <a:rPr kumimoji="0" lang="en-US" sz="3200" b="0" i="0" u="none" strike="noStrike" kern="1200" cap="none" spc="0" normalizeH="0" baseline="0" noProof="0" dirty="0">
                      <a:ln>
                        <a:solidFill>
                          <a:prstClr val="black"/>
                        </a:solidFill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NikoshBAN" panose="02000000000000000000" pitchFamily="2" charset="0"/>
                      <a:ea typeface="+mn-ea"/>
                      <a:cs typeface="NikoshBAN" panose="02000000000000000000" pitchFamily="2" charset="0"/>
                    </a:rPr>
                    <a:t>্</a:t>
                  </a:r>
                  <a:r>
                    <a:rPr kumimoji="0" lang="as-IN" sz="3200" b="0" i="0" u="none" strike="noStrike" kern="1200" cap="none" spc="0" normalizeH="0" baseline="0" noProof="0" dirty="0">
                      <a:ln>
                        <a:solidFill>
                          <a:prstClr val="black"/>
                        </a:solidFill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NikoshBAN" panose="02000000000000000000" pitchFamily="2" charset="0"/>
                      <a:ea typeface="+mn-ea"/>
                      <a:cs typeface="NikoshBAN" panose="02000000000000000000" pitchFamily="2" charset="0"/>
                    </a:rPr>
                    <a:t>র</a:t>
                  </a:r>
                  <a:r>
                    <a:rPr kumimoji="0" lang="en-US" sz="3200" b="0" i="0" u="none" strike="noStrike" kern="1200" cap="none" spc="0" normalizeH="0" baseline="0" noProof="0" dirty="0">
                      <a:ln>
                        <a:solidFill>
                          <a:prstClr val="black"/>
                        </a:solidFill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NikoshBAN" panose="02000000000000000000" pitchFamily="2" charset="0"/>
                      <a:ea typeface="+mn-ea"/>
                      <a:cs typeface="NikoshBAN" panose="02000000000000000000" pitchFamily="2" charset="0"/>
                    </a:rPr>
                    <a:t>া</a:t>
                  </a:r>
                  <a:r>
                    <a:rPr kumimoji="0" lang="as-IN" sz="3200" b="0" i="0" u="none" strike="noStrike" kern="1200" cap="none" spc="0" normalizeH="0" baseline="0" noProof="0" dirty="0">
                      <a:ln>
                        <a:solidFill>
                          <a:prstClr val="black"/>
                        </a:solidFill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NikoshBAN" panose="02000000000000000000" pitchFamily="2" charset="0"/>
                      <a:ea typeface="+mn-ea"/>
                      <a:cs typeface="NikoshBAN" panose="02000000000000000000" pitchFamily="2" charset="0"/>
                    </a:rPr>
                    <a:t>ণ</a:t>
                  </a:r>
                  <a:r>
                    <a:rPr kumimoji="0" lang="en-US" sz="3200" b="0" i="0" u="none" strike="noStrike" kern="1200" cap="none" spc="0" normalizeH="0" baseline="0" noProof="0" dirty="0">
                      <a:ln>
                        <a:solidFill>
                          <a:prstClr val="black"/>
                        </a:solidFill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NikoshBAN" panose="02000000000000000000" pitchFamily="2" charset="0"/>
                      <a:ea typeface="+mn-ea"/>
                      <a:cs typeface="NikoshBAN" panose="02000000000000000000" pitchFamily="2" charset="0"/>
                    </a:rPr>
                    <a:t>ী</a:t>
                  </a:r>
                  <a:r>
                    <a:rPr kumimoji="0" lang="as-IN" sz="3200" b="0" i="0" u="none" strike="noStrike" kern="1200" cap="none" spc="0" normalizeH="0" baseline="0" noProof="0" dirty="0">
                      <a:ln>
                        <a:solidFill>
                          <a:prstClr val="black"/>
                        </a:solidFill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NikoshBAN" panose="02000000000000000000" pitchFamily="2" charset="0"/>
                      <a:ea typeface="+mn-ea"/>
                      <a:cs typeface="NikoshBAN" panose="02000000000000000000" pitchFamily="2" charset="0"/>
                    </a:rPr>
                    <a:t>র</a:t>
                  </a:r>
                  <a:r>
                    <a:rPr kumimoji="0" lang="en-US" sz="3200" b="0" i="0" u="none" strike="noStrike" kern="1200" cap="none" spc="0" normalizeH="0" baseline="0" noProof="0" dirty="0">
                      <a:ln>
                        <a:solidFill>
                          <a:prstClr val="black"/>
                        </a:solidFill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NikoshBAN" panose="02000000000000000000" pitchFamily="2" charset="0"/>
                      <a:ea typeface="+mn-ea"/>
                      <a:cs typeface="NikoshBAN" panose="02000000000000000000" pitchFamily="2" charset="0"/>
                    </a:rPr>
                    <a:t> </a:t>
                  </a:r>
                  <a:r>
                    <a:rPr kumimoji="0" lang="as-IN" sz="3200" b="0" i="0" u="none" strike="noStrike" kern="1200" cap="none" spc="0" normalizeH="0" baseline="0" noProof="0" dirty="0">
                      <a:ln>
                        <a:solidFill>
                          <a:prstClr val="black"/>
                        </a:solidFill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NikoshBAN" panose="02000000000000000000" pitchFamily="2" charset="0"/>
                      <a:ea typeface="+mn-ea"/>
                      <a:cs typeface="NikoshBAN" panose="02000000000000000000" pitchFamily="2" charset="0"/>
                    </a:rPr>
                    <a:t>জ</a:t>
                  </a:r>
                  <a:r>
                    <a:rPr kumimoji="0" lang="en-US" sz="3200" b="0" i="0" u="none" strike="noStrike" kern="1200" cap="none" spc="0" normalizeH="0" baseline="0" noProof="0" dirty="0">
                      <a:ln>
                        <a:solidFill>
                          <a:prstClr val="black"/>
                        </a:solidFill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NikoshBAN" panose="02000000000000000000" pitchFamily="2" charset="0"/>
                      <a:ea typeface="+mn-ea"/>
                      <a:cs typeface="NikoshBAN" panose="02000000000000000000" pitchFamily="2" charset="0"/>
                    </a:rPr>
                    <a:t>ী</a:t>
                  </a:r>
                  <a:r>
                    <a:rPr kumimoji="0" lang="as-IN" sz="3200" b="0" i="0" u="none" strike="noStrike" kern="1200" cap="none" spc="0" normalizeH="0" baseline="0" noProof="0" dirty="0">
                      <a:ln>
                        <a:solidFill>
                          <a:prstClr val="black"/>
                        </a:solidFill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NikoshBAN" panose="02000000000000000000" pitchFamily="2" charset="0"/>
                      <a:ea typeface="+mn-ea"/>
                      <a:cs typeface="NikoshBAN" panose="02000000000000000000" pitchFamily="2" charset="0"/>
                    </a:rPr>
                    <a:t>ব</a:t>
                  </a:r>
                  <a:r>
                    <a:rPr kumimoji="0" lang="en-US" sz="3200" b="0" i="0" u="none" strike="noStrike" kern="1200" cap="none" spc="0" normalizeH="0" baseline="0" noProof="0" dirty="0">
                      <a:ln>
                        <a:solidFill>
                          <a:prstClr val="black"/>
                        </a:solidFill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NikoshBAN" panose="02000000000000000000" pitchFamily="2" charset="0"/>
                      <a:ea typeface="+mn-ea"/>
                      <a:cs typeface="NikoshBAN" panose="02000000000000000000" pitchFamily="2" charset="0"/>
                    </a:rPr>
                    <a:t>নে আশ্র</a:t>
                  </a:r>
                  <a:r>
                    <a:rPr kumimoji="0" lang="as-IN" sz="3200" b="0" i="0" u="none" strike="noStrike" kern="1200" cap="none" spc="0" normalizeH="0" baseline="0" noProof="0" dirty="0">
                      <a:ln>
                        <a:solidFill>
                          <a:prstClr val="black"/>
                        </a:solidFill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NikoshBAN" panose="02000000000000000000" pitchFamily="2" charset="0"/>
                      <a:ea typeface="+mn-ea"/>
                      <a:cs typeface="NikoshBAN" panose="02000000000000000000" pitchFamily="2" charset="0"/>
                    </a:rPr>
                    <a:t>য়</a:t>
                  </a:r>
                  <a:r>
                    <a:rPr kumimoji="0" lang="en-US" sz="3200" b="0" i="0" u="none" strike="noStrike" kern="1200" cap="none" spc="0" normalizeH="0" baseline="0" noProof="0" dirty="0">
                      <a:ln>
                        <a:solidFill>
                          <a:prstClr val="black"/>
                        </a:solidFill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NikoshBAN" panose="02000000000000000000" pitchFamily="2" charset="0"/>
                      <a:ea typeface="+mn-ea"/>
                      <a:cs typeface="NikoshBAN" panose="02000000000000000000" pitchFamily="2" charset="0"/>
                    </a:rPr>
                    <a:t> </a:t>
                  </a:r>
                  <a:r>
                    <a:rPr kumimoji="0" lang="as-IN" sz="3200" b="0" i="0" u="none" strike="noStrike" kern="1200" cap="none" spc="0" normalizeH="0" baseline="0" noProof="0" dirty="0">
                      <a:ln>
                        <a:solidFill>
                          <a:prstClr val="black"/>
                        </a:solidFill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NikoshBAN" panose="02000000000000000000" pitchFamily="2" charset="0"/>
                      <a:ea typeface="+mn-ea"/>
                      <a:cs typeface="NikoshBAN" panose="02000000000000000000" pitchFamily="2" charset="0"/>
                    </a:rPr>
                    <a:t>এ</a:t>
                  </a:r>
                  <a:r>
                    <a:rPr kumimoji="0" lang="en-US" sz="3200" b="0" i="0" u="none" strike="noStrike" kern="1200" cap="none" spc="0" normalizeH="0" baseline="0" noProof="0" dirty="0">
                      <a:ln>
                        <a:solidFill>
                          <a:prstClr val="black"/>
                        </a:solidFill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NikoshBAN" panose="02000000000000000000" pitchFamily="2" charset="0"/>
                      <a:ea typeface="+mn-ea"/>
                      <a:cs typeface="NikoshBAN" panose="02000000000000000000" pitchFamily="2" charset="0"/>
                    </a:rPr>
                    <a:t>বং বাসস্থানের প্রয়োজনীয়তা ব্যাখ্যা</a:t>
                  </a:r>
                </a:p>
                <a:p>
                  <a:pPr marL="0" marR="0" lvl="0" indent="0" algn="l" defTabSz="48842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solidFill>
                          <a:prstClr val="black"/>
                        </a:solidFill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NikoshBAN" panose="02000000000000000000" pitchFamily="2" charset="0"/>
                      <a:ea typeface="+mn-ea"/>
                      <a:cs typeface="NikoshBAN" panose="02000000000000000000" pitchFamily="2" charset="0"/>
                    </a:rPr>
                    <a:t>         করতে পারবে।  </a:t>
                  </a:r>
                </a:p>
              </p:txBody>
            </p:sp>
          </p:grpSp>
          <p:sp>
            <p:nvSpPr>
              <p:cNvPr id="15" name="Chevron 6"/>
              <p:cNvSpPr/>
              <p:nvPr/>
            </p:nvSpPr>
            <p:spPr>
              <a:xfrm rot="16200000">
                <a:off x="147729" y="3005771"/>
                <a:ext cx="1338799" cy="637210"/>
              </a:xfrm>
              <a:custGeom>
                <a:avLst/>
                <a:gdLst>
                  <a:gd name="connsiteX0" fmla="*/ 0 w 3997234"/>
                  <a:gd name="connsiteY0" fmla="*/ 0 h 907867"/>
                  <a:gd name="connsiteX1" fmla="*/ 3979403 w 3997234"/>
                  <a:gd name="connsiteY1" fmla="*/ 0 h 907867"/>
                  <a:gd name="connsiteX2" fmla="*/ 3997234 w 3997234"/>
                  <a:gd name="connsiteY2" fmla="*/ 453934 h 907867"/>
                  <a:gd name="connsiteX3" fmla="*/ 3979403 w 3997234"/>
                  <a:gd name="connsiteY3" fmla="*/ 907867 h 907867"/>
                  <a:gd name="connsiteX4" fmla="*/ 0 w 3997234"/>
                  <a:gd name="connsiteY4" fmla="*/ 907867 h 907867"/>
                  <a:gd name="connsiteX5" fmla="*/ 17831 w 3997234"/>
                  <a:gd name="connsiteY5" fmla="*/ 453934 h 907867"/>
                  <a:gd name="connsiteX6" fmla="*/ 0 w 3997234"/>
                  <a:gd name="connsiteY6" fmla="*/ 0 h 907867"/>
                  <a:gd name="connsiteX0" fmla="*/ 0 w 3997234"/>
                  <a:gd name="connsiteY0" fmla="*/ 0 h 907867"/>
                  <a:gd name="connsiteX1" fmla="*/ 3979403 w 3997234"/>
                  <a:gd name="connsiteY1" fmla="*/ 0 h 907867"/>
                  <a:gd name="connsiteX2" fmla="*/ 3997234 w 3997234"/>
                  <a:gd name="connsiteY2" fmla="*/ 453934 h 907867"/>
                  <a:gd name="connsiteX3" fmla="*/ 3979403 w 3997234"/>
                  <a:gd name="connsiteY3" fmla="*/ 907867 h 907867"/>
                  <a:gd name="connsiteX4" fmla="*/ 0 w 3997234"/>
                  <a:gd name="connsiteY4" fmla="*/ 907867 h 907867"/>
                  <a:gd name="connsiteX5" fmla="*/ 510200 w 3997234"/>
                  <a:gd name="connsiteY5" fmla="*/ 468005 h 907867"/>
                  <a:gd name="connsiteX6" fmla="*/ 0 w 3997234"/>
                  <a:gd name="connsiteY6" fmla="*/ 0 h 907867"/>
                  <a:gd name="connsiteX0" fmla="*/ 0 w 3997234"/>
                  <a:gd name="connsiteY0" fmla="*/ 0 h 907867"/>
                  <a:gd name="connsiteX1" fmla="*/ 3979403 w 3997234"/>
                  <a:gd name="connsiteY1" fmla="*/ 0 h 907867"/>
                  <a:gd name="connsiteX2" fmla="*/ 3997234 w 3997234"/>
                  <a:gd name="connsiteY2" fmla="*/ 453934 h 907867"/>
                  <a:gd name="connsiteX3" fmla="*/ 3979403 w 3997234"/>
                  <a:gd name="connsiteY3" fmla="*/ 907867 h 907867"/>
                  <a:gd name="connsiteX4" fmla="*/ 0 w 3997234"/>
                  <a:gd name="connsiteY4" fmla="*/ 907867 h 907867"/>
                  <a:gd name="connsiteX5" fmla="*/ 580538 w 3997234"/>
                  <a:gd name="connsiteY5" fmla="*/ 468008 h 907867"/>
                  <a:gd name="connsiteX6" fmla="*/ 0 w 3997234"/>
                  <a:gd name="connsiteY6" fmla="*/ 0 h 90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97234" h="907867">
                    <a:moveTo>
                      <a:pt x="0" y="0"/>
                    </a:moveTo>
                    <a:lnTo>
                      <a:pt x="3979403" y="0"/>
                    </a:lnTo>
                    <a:lnTo>
                      <a:pt x="3997234" y="453934"/>
                    </a:lnTo>
                    <a:lnTo>
                      <a:pt x="3979403" y="907867"/>
                    </a:lnTo>
                    <a:lnTo>
                      <a:pt x="0" y="907867"/>
                    </a:lnTo>
                    <a:lnTo>
                      <a:pt x="580538" y="46800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22225">
                <a:solidFill>
                  <a:srgbClr val="009900"/>
                </a:solidFill>
              </a:ln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z="300000" contourW="12700" prstMaterial="flat">
                <a:bevelT w="177800" h="254000"/>
                <a:bevelB w="1524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1440" tIns="91440" rIns="91440" bIns="91440" numCol="1" spcCol="1270" rtlCol="0" anchor="ctr" anchorCtr="0">
                <a:noAutofit/>
              </a:bodyPr>
              <a:lstStyle/>
              <a:p>
                <a:pPr marL="0" marR="0" lvl="0" indent="0" algn="l" defTabSz="16002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3" name="Chevron 6"/>
            <p:cNvSpPr/>
            <p:nvPr/>
          </p:nvSpPr>
          <p:spPr>
            <a:xfrm rot="16200000">
              <a:off x="753557" y="1928309"/>
              <a:ext cx="778151" cy="637210"/>
            </a:xfrm>
            <a:custGeom>
              <a:avLst/>
              <a:gdLst>
                <a:gd name="connsiteX0" fmla="*/ 0 w 3997234"/>
                <a:gd name="connsiteY0" fmla="*/ 0 h 907867"/>
                <a:gd name="connsiteX1" fmla="*/ 3979403 w 3997234"/>
                <a:gd name="connsiteY1" fmla="*/ 0 h 907867"/>
                <a:gd name="connsiteX2" fmla="*/ 3997234 w 3997234"/>
                <a:gd name="connsiteY2" fmla="*/ 453934 h 907867"/>
                <a:gd name="connsiteX3" fmla="*/ 3979403 w 3997234"/>
                <a:gd name="connsiteY3" fmla="*/ 907867 h 907867"/>
                <a:gd name="connsiteX4" fmla="*/ 0 w 3997234"/>
                <a:gd name="connsiteY4" fmla="*/ 907867 h 907867"/>
                <a:gd name="connsiteX5" fmla="*/ 17831 w 3997234"/>
                <a:gd name="connsiteY5" fmla="*/ 453934 h 907867"/>
                <a:gd name="connsiteX6" fmla="*/ 0 w 3997234"/>
                <a:gd name="connsiteY6" fmla="*/ 0 h 907867"/>
                <a:gd name="connsiteX0" fmla="*/ 0 w 3997234"/>
                <a:gd name="connsiteY0" fmla="*/ 0 h 907867"/>
                <a:gd name="connsiteX1" fmla="*/ 3979403 w 3997234"/>
                <a:gd name="connsiteY1" fmla="*/ 0 h 907867"/>
                <a:gd name="connsiteX2" fmla="*/ 3997234 w 3997234"/>
                <a:gd name="connsiteY2" fmla="*/ 453934 h 907867"/>
                <a:gd name="connsiteX3" fmla="*/ 3979403 w 3997234"/>
                <a:gd name="connsiteY3" fmla="*/ 907867 h 907867"/>
                <a:gd name="connsiteX4" fmla="*/ 0 w 3997234"/>
                <a:gd name="connsiteY4" fmla="*/ 907867 h 907867"/>
                <a:gd name="connsiteX5" fmla="*/ 510200 w 3997234"/>
                <a:gd name="connsiteY5" fmla="*/ 468005 h 907867"/>
                <a:gd name="connsiteX6" fmla="*/ 0 w 3997234"/>
                <a:gd name="connsiteY6" fmla="*/ 0 h 907867"/>
                <a:gd name="connsiteX0" fmla="*/ 0 w 3997234"/>
                <a:gd name="connsiteY0" fmla="*/ 0 h 907867"/>
                <a:gd name="connsiteX1" fmla="*/ 3979403 w 3997234"/>
                <a:gd name="connsiteY1" fmla="*/ 0 h 907867"/>
                <a:gd name="connsiteX2" fmla="*/ 3997234 w 3997234"/>
                <a:gd name="connsiteY2" fmla="*/ 453934 h 907867"/>
                <a:gd name="connsiteX3" fmla="*/ 3979403 w 3997234"/>
                <a:gd name="connsiteY3" fmla="*/ 907867 h 907867"/>
                <a:gd name="connsiteX4" fmla="*/ 0 w 3997234"/>
                <a:gd name="connsiteY4" fmla="*/ 907867 h 907867"/>
                <a:gd name="connsiteX5" fmla="*/ 580538 w 3997234"/>
                <a:gd name="connsiteY5" fmla="*/ 468008 h 907867"/>
                <a:gd name="connsiteX6" fmla="*/ 0 w 3997234"/>
                <a:gd name="connsiteY6" fmla="*/ 0 h 90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97234" h="907867">
                  <a:moveTo>
                    <a:pt x="0" y="0"/>
                  </a:moveTo>
                  <a:lnTo>
                    <a:pt x="3979403" y="0"/>
                  </a:lnTo>
                  <a:lnTo>
                    <a:pt x="3997234" y="453934"/>
                  </a:lnTo>
                  <a:lnTo>
                    <a:pt x="3979403" y="907867"/>
                  </a:lnTo>
                  <a:lnTo>
                    <a:pt x="0" y="907867"/>
                  </a:lnTo>
                  <a:lnTo>
                    <a:pt x="580538" y="4680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 w="22225">
              <a:solidFill>
                <a:srgbClr val="009900"/>
              </a:solidFill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rtlCol="0" anchor="ctr" anchorCtr="0">
              <a:noAutofit/>
            </a:bodyPr>
            <a:lstStyle/>
            <a:p>
              <a:pPr marL="0" marR="0" lvl="0" indent="0" algn="l" defTabSz="1600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645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BF5BF5-DCC3-4E90-9C56-94B616018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835" y="1001563"/>
            <a:ext cx="3209921" cy="25737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27D2A3-7E9B-46CA-B191-85A4079B26DC}"/>
              </a:ext>
            </a:extLst>
          </p:cNvPr>
          <p:cNvSpPr txBox="1"/>
          <p:nvPr/>
        </p:nvSpPr>
        <p:spPr>
          <a:xfrm>
            <a:off x="3026637" y="317416"/>
            <a:ext cx="6781349" cy="66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জীবের বেঁচে থাকার জন্য কী কী প্রয়োজন? 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A29C24-C1BE-4AAE-9166-74D60046E0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817" y="3928001"/>
            <a:ext cx="3784938" cy="23248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D89A7D-2683-4BB3-B66A-F3295EC0B4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172" y="1001562"/>
            <a:ext cx="3584774" cy="26241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4CF4BE6-8F12-46B2-AB6B-ACD3A74798FC}"/>
              </a:ext>
            </a:extLst>
          </p:cNvPr>
          <p:cNvSpPr txBox="1"/>
          <p:nvPr/>
        </p:nvSpPr>
        <p:spPr>
          <a:xfrm>
            <a:off x="6160483" y="2965211"/>
            <a:ext cx="172720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আবাসস্থল 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F5336C-668C-452F-A38D-B909FE6B9683}"/>
              </a:ext>
            </a:extLst>
          </p:cNvPr>
          <p:cNvSpPr txBox="1"/>
          <p:nvPr/>
        </p:nvSpPr>
        <p:spPr>
          <a:xfrm>
            <a:off x="9767646" y="2962830"/>
            <a:ext cx="1739109" cy="6605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আশ্রয়স্থল  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E3AA4D-A85F-4B99-A0AF-C778535B5C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34" y="3928001"/>
            <a:ext cx="3533710" cy="23248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B643F17-8940-4197-A0C0-55E0B2DE3EE5}"/>
              </a:ext>
            </a:extLst>
          </p:cNvPr>
          <p:cNvGrpSpPr/>
          <p:nvPr/>
        </p:nvGrpSpPr>
        <p:grpSpPr>
          <a:xfrm>
            <a:off x="4543830" y="4712896"/>
            <a:ext cx="2771201" cy="1341841"/>
            <a:chOff x="4387184" y="4580987"/>
            <a:chExt cx="2701921" cy="130829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F48362D-AF03-49E9-B47B-D4C6977002BF}"/>
                </a:ext>
              </a:extLst>
            </p:cNvPr>
            <p:cNvSpPr txBox="1"/>
            <p:nvPr/>
          </p:nvSpPr>
          <p:spPr>
            <a:xfrm>
              <a:off x="5310139" y="4881191"/>
              <a:ext cx="1175223" cy="630173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 rtlCol="0">
              <a:spAutoFit/>
            </a:bodyPr>
            <a:lstStyle/>
            <a:p>
              <a:pPr marL="0" marR="0" lvl="0" indent="0" algn="l" defTabSz="4884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36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পানি </a:t>
              </a:r>
              <a:endPara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endParaRPr>
            </a:p>
          </p:txBody>
        </p:sp>
        <p:sp>
          <p:nvSpPr>
            <p:cNvPr id="7" name="Arrow: Left-Right 6">
              <a:extLst>
                <a:ext uri="{FF2B5EF4-FFF2-40B4-BE49-F238E27FC236}">
                  <a16:creationId xmlns:a16="http://schemas.microsoft.com/office/drawing/2014/main" id="{18F5A33E-AEDF-4751-9A00-C933353643E3}"/>
                </a:ext>
              </a:extLst>
            </p:cNvPr>
            <p:cNvSpPr/>
            <p:nvPr/>
          </p:nvSpPr>
          <p:spPr>
            <a:xfrm>
              <a:off x="4387184" y="4580987"/>
              <a:ext cx="2701921" cy="1308295"/>
            </a:xfrm>
            <a:prstGeom prst="leftRightArrow">
              <a:avLst/>
            </a:prstGeom>
            <a:no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84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EAFA19F5-8E07-4C53-A956-EE05138DFB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49" y="1051989"/>
            <a:ext cx="3131880" cy="25233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EB22361-425C-414E-9C53-67879A57CD18}"/>
              </a:ext>
            </a:extLst>
          </p:cNvPr>
          <p:cNvSpPr txBox="1"/>
          <p:nvPr/>
        </p:nvSpPr>
        <p:spPr>
          <a:xfrm>
            <a:off x="2808768" y="2965212"/>
            <a:ext cx="94296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খাদ্য 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284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58BE0A-4D26-497F-B8BA-8FBCD6242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18" y="1385048"/>
            <a:ext cx="5155496" cy="35533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62DD66C-39F1-4A5A-878E-158B8A1F5FB5}"/>
              </a:ext>
            </a:extLst>
          </p:cNvPr>
          <p:cNvGrpSpPr/>
          <p:nvPr/>
        </p:nvGrpSpPr>
        <p:grpSpPr>
          <a:xfrm>
            <a:off x="6118411" y="1368564"/>
            <a:ext cx="5365377" cy="3553334"/>
            <a:chOff x="5577099" y="862377"/>
            <a:chExt cx="5019469" cy="312691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F625378-1C88-4E3C-B100-3A9AF9F909B8}"/>
                </a:ext>
              </a:extLst>
            </p:cNvPr>
            <p:cNvGrpSpPr/>
            <p:nvPr/>
          </p:nvGrpSpPr>
          <p:grpSpPr>
            <a:xfrm>
              <a:off x="5577099" y="1181172"/>
              <a:ext cx="5019469" cy="2808118"/>
              <a:chOff x="4995700" y="801344"/>
              <a:chExt cx="5019469" cy="2808118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3DA7B693-150F-46AF-9E51-7EBFEE51EF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95700" y="2016876"/>
                <a:ext cx="917697" cy="1592585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 prst="softRound"/>
                <a:contourClr>
                  <a:srgbClr val="FFFFFF"/>
                </a:contourClr>
              </a:sp3d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07740F65-7D99-48BA-8F1D-F732A3C2EA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13397" y="1497694"/>
                <a:ext cx="1255450" cy="2111768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 prst="softRound"/>
                <a:contourClr>
                  <a:srgbClr val="FFFFFF"/>
                </a:contourClr>
              </a:sp3d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4A62F04-F4CB-4FA3-AC10-4D2ABFB9A6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90287" y="1260964"/>
                <a:ext cx="1396187" cy="2348498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 prst="softRound"/>
                <a:contourClr>
                  <a:srgbClr val="FFFFFF"/>
                </a:contourClr>
              </a:sp3d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BE3FCE8F-5376-4786-8576-0EFBBCA6BB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45737" y="801344"/>
                <a:ext cx="1669432" cy="2808118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 prst="softRound"/>
                <a:contourClr>
                  <a:srgbClr val="FFFFFF"/>
                </a:contourClr>
              </a:sp3d>
            </p:spPr>
          </p:pic>
        </p:grp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6D4DB5F-31A3-4D9C-BB05-CADB9B171C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30815" y="862377"/>
              <a:ext cx="4865753" cy="1421272"/>
            </a:xfrm>
            <a:prstGeom prst="straightConnector1">
              <a:avLst/>
            </a:prstGeom>
            <a:ln w="57150">
              <a:tailEnd type="triangle"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45F2CE9-AF8B-4E65-AD5A-6F6CB4E6668D}"/>
              </a:ext>
            </a:extLst>
          </p:cNvPr>
          <p:cNvSpPr txBox="1"/>
          <p:nvPr/>
        </p:nvSpPr>
        <p:spPr>
          <a:xfrm>
            <a:off x="4093672" y="400896"/>
            <a:ext cx="40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চিত্রগুলো লক্ষ্য কর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5F2CE9-AF8B-4E65-AD5A-6F6CB4E6668D}"/>
              </a:ext>
            </a:extLst>
          </p:cNvPr>
          <p:cNvSpPr txBox="1"/>
          <p:nvPr/>
        </p:nvSpPr>
        <p:spPr>
          <a:xfrm>
            <a:off x="2981799" y="5390784"/>
            <a:ext cx="7401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জীবের </a:t>
            </a:r>
            <a:r>
              <a:rPr kumimoji="0" lang="bn-IN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শক্তি এবং বৃদ্ধির জন্য কী প্রয়োজন? 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0737" y="5376339"/>
            <a:ext cx="3200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খাদ্যের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প্রয়োজন।</a:t>
            </a:r>
          </a:p>
        </p:txBody>
      </p:sp>
    </p:spTree>
    <p:extLst>
      <p:ext uri="{BB962C8B-B14F-4D97-AF65-F5344CB8AC3E}">
        <p14:creationId xmlns:p14="http://schemas.microsoft.com/office/powerpoint/2010/main" val="3476281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299AAB-740D-444E-9363-F5D24DAA4AA1}"/>
              </a:ext>
            </a:extLst>
          </p:cNvPr>
          <p:cNvSpPr txBox="1"/>
          <p:nvPr/>
        </p:nvSpPr>
        <p:spPr>
          <a:xfrm>
            <a:off x="3922639" y="637969"/>
            <a:ext cx="4673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ছবিতে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কী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দেখতে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পাচ্ছ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8B6CD6-91CD-4CB8-9A04-40704EF81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938" y="1577789"/>
            <a:ext cx="3562183" cy="2913331"/>
          </a:xfrm>
          <a:prstGeom prst="rect">
            <a:avLst/>
          </a:prstGeom>
          <a:ln w="635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C99F12-25E7-4A4A-90D8-C91A0253F7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472" y="1577788"/>
            <a:ext cx="3646110" cy="2892359"/>
          </a:xfrm>
          <a:prstGeom prst="rect">
            <a:avLst/>
          </a:prstGeom>
          <a:ln w="635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A78571-7473-46ED-B6D8-C99707C002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543" y="1577788"/>
            <a:ext cx="3689116" cy="2913332"/>
          </a:xfrm>
          <a:prstGeom prst="rect">
            <a:avLst/>
          </a:prstGeom>
          <a:ln w="635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967709-9AB5-40B2-A767-5EC6DD98E8AE}"/>
              </a:ext>
            </a:extLst>
          </p:cNvPr>
          <p:cNvSpPr txBox="1"/>
          <p:nvPr/>
        </p:nvSpPr>
        <p:spPr>
          <a:xfrm>
            <a:off x="2471180" y="4849091"/>
            <a:ext cx="7576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শক্তি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ও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বৃদ্ধির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জন্য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আমাদের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কী প্রয়োজন?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71543" y="4848678"/>
            <a:ext cx="385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বিভিন্ন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ধরনের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খাবার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11349" y="4843560"/>
            <a:ext cx="4002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খাদ্যের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প্রয়োজন।</a:t>
            </a:r>
          </a:p>
        </p:txBody>
      </p:sp>
    </p:spTree>
    <p:extLst>
      <p:ext uri="{BB962C8B-B14F-4D97-AF65-F5344CB8AC3E}">
        <p14:creationId xmlns:p14="http://schemas.microsoft.com/office/powerpoint/2010/main" val="332043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22222E-6 L -0.32044 0.0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29" y="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0.31602 0.0020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94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3" grpId="0"/>
      <p:bldP spid="3" grpId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D0E4873-6D81-4431-B968-23D7BF255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715" y="1380062"/>
            <a:ext cx="4981361" cy="38030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9F82E1-B44D-412D-8273-3E16941C35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939" y="1380062"/>
            <a:ext cx="6686057" cy="38030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F81A3F-E0C9-4163-BD17-E660A38352D3}"/>
              </a:ext>
            </a:extLst>
          </p:cNvPr>
          <p:cNvSpPr txBox="1"/>
          <p:nvPr/>
        </p:nvSpPr>
        <p:spPr>
          <a:xfrm>
            <a:off x="4921303" y="5432702"/>
            <a:ext cx="2840977" cy="66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92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প্রাণী থেকে পাই।  </a:t>
            </a:r>
            <a:endParaRPr kumimoji="0" lang="en-US" sz="3692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C5F070-A7BE-4824-9CCE-69FDDDAE1C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97" y="1380063"/>
            <a:ext cx="5024117" cy="37854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3706A64-C77E-4C81-A49D-8E00BE8CEA45}"/>
              </a:ext>
            </a:extLst>
          </p:cNvPr>
          <p:cNvSpPr txBox="1"/>
          <p:nvPr/>
        </p:nvSpPr>
        <p:spPr>
          <a:xfrm>
            <a:off x="3349865" y="553184"/>
            <a:ext cx="5380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ছবিগুলো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দেখে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চিন্তা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করে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বল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61416" y="5432702"/>
            <a:ext cx="6469779" cy="66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92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এই</a:t>
            </a:r>
            <a:r>
              <a:rPr kumimoji="0" lang="en-US" sz="3692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92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খাদ্য</a:t>
            </a:r>
            <a:r>
              <a:rPr kumimoji="0" lang="en-US" sz="3692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92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গুলো</a:t>
            </a:r>
            <a:r>
              <a:rPr kumimoji="0" lang="en-US" sz="3692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92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আমরা</a:t>
            </a:r>
            <a:r>
              <a:rPr kumimoji="0" lang="en-US" sz="3692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92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কোথায়</a:t>
            </a:r>
            <a:r>
              <a:rPr kumimoji="0" lang="en-US" sz="3692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92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থেকে</a:t>
            </a:r>
            <a:r>
              <a:rPr kumimoji="0" lang="en-US" sz="3692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92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পাই</a:t>
            </a:r>
            <a:r>
              <a:rPr kumimoji="0" lang="en-US" sz="3692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35752" y="5434497"/>
            <a:ext cx="2922277" cy="66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92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উদ্ভিদ থেকে পাই</a:t>
            </a:r>
            <a:r>
              <a:rPr kumimoji="0" lang="en-US" sz="3692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01690" y="5417572"/>
            <a:ext cx="6333859" cy="66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92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এই</a:t>
            </a:r>
            <a:r>
              <a:rPr kumimoji="0" lang="en-US" sz="3692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92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খাদ্যগুলো</a:t>
            </a:r>
            <a:r>
              <a:rPr kumimoji="0" lang="en-US" sz="3692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92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আমরা</a:t>
            </a:r>
            <a:r>
              <a:rPr kumimoji="0" lang="en-US" sz="3692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92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কোথায়</a:t>
            </a:r>
            <a:r>
              <a:rPr kumimoji="0" lang="en-US" sz="3692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92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থেকে</a:t>
            </a:r>
            <a:r>
              <a:rPr kumimoji="0" lang="en-US" sz="3692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92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পাই</a:t>
            </a:r>
            <a:r>
              <a:rPr kumimoji="0" lang="en-US" sz="3692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7061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2" grpId="1"/>
      <p:bldP spid="11" grpId="0"/>
      <p:bldP spid="11" grpId="1"/>
      <p:bldP spid="3" grpId="0"/>
      <p:bldP spid="3" grpId="1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911</Words>
  <Application>Microsoft Office PowerPoint</Application>
  <PresentationFormat>Widescreen</PresentationFormat>
  <Paragraphs>125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Times New Roman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19</cp:revision>
  <dcterms:created xsi:type="dcterms:W3CDTF">2021-02-15T08:35:41Z</dcterms:created>
  <dcterms:modified xsi:type="dcterms:W3CDTF">2021-03-06T06:44:44Z</dcterms:modified>
</cp:coreProperties>
</file>