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Delower\My%20Documents\Book1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3200">
                <a:latin typeface="NikoshBAN" pitchFamily="2" charset="0"/>
                <a:cs typeface="NikoshBAN" pitchFamily="2" charset="0"/>
              </a:defRPr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জনসংখ্যা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বৃদ্ধির 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581211132392234"/>
          <c:y val="0.17569274934383203"/>
          <c:w val="0.79310680759499652"/>
          <c:h val="0.58630380577427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Sheet2!$A$1</c:f>
              <c:strCache>
                <c:ptCount val="1"/>
              </c:strCache>
            </c:strRef>
          </c:tx>
          <c:invertIfNegative val="0"/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Sheet2!$B$1:$I$1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Sheet2!$A$2</c:f>
              <c:strCache>
                <c:ptCount val="1"/>
                <c:pt idx="0">
                  <c:v>জনসংখ্যা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Sheet2!$B$2:$I$2</c:f>
              <c:numCache>
                <c:formatCode>0.00</c:formatCode>
                <c:ptCount val="8"/>
                <c:pt idx="0">
                  <c:v>2</c:v>
                </c:pt>
                <c:pt idx="1">
                  <c:v>4.2</c:v>
                </c:pt>
                <c:pt idx="2">
                  <c:v>5.52</c:v>
                </c:pt>
                <c:pt idx="3">
                  <c:v>7.64</c:v>
                </c:pt>
                <c:pt idx="4">
                  <c:v>11.15</c:v>
                </c:pt>
                <c:pt idx="5">
                  <c:v>12.93</c:v>
                </c:pt>
                <c:pt idx="6">
                  <c:v>14.6</c:v>
                </c:pt>
                <c:pt idx="7">
                  <c:v>14.98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69224832"/>
        <c:axId val="169326080"/>
      </c:barChart>
      <c:catAx>
        <c:axId val="169224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====&gt; সাল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9326080"/>
        <c:crosses val="autoZero"/>
        <c:auto val="1"/>
        <c:lblAlgn val="ctr"/>
        <c:lblOffset val="100"/>
        <c:noMultiLvlLbl val="0"/>
      </c:catAx>
      <c:valAx>
        <c:axId val="169326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=====&gt; জনসংখ্যা কোটিতে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9224832"/>
        <c:crosses val="autoZero"/>
        <c:crossBetween val="between"/>
      </c:valAx>
      <c:spPr>
        <a:solidFill>
          <a:srgbClr val="7030A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0F24A-7F6B-4C6B-9008-CC9ABD1BD0C1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2AFA7-099E-4525-AFE1-F35F91EFB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8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err="1" smtClean="0"/>
              <a:t>দেখে</a:t>
            </a:r>
            <a:r>
              <a:rPr lang="en-US" dirty="0" smtClean="0"/>
              <a:t> </a:t>
            </a:r>
            <a:r>
              <a:rPr lang="en-US" dirty="0" err="1" smtClean="0"/>
              <a:t>শিক্ষর্থীদের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বিষয়বস্তু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2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ছবিটিতে মেয়েরা কী ধরণের কাজ করছে? এতে</a:t>
            </a:r>
            <a:r>
              <a:rPr lang="bn-BD" baseline="0" dirty="0"/>
              <a:t> তার কী লাভ হতে পারে? ইত্যাদি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B58C-EC66-4FC6-BF56-22E6E32BAF2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1BCE-E419-4201-BDD6-CBE38D33A9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001000" y="3602038"/>
            <a:ext cx="46038" cy="46037"/>
          </a:xfrm>
        </p:spPr>
        <p:txBody>
          <a:bodyPr/>
          <a:lstStyle>
            <a:lvl1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1pPr>
            <a:lvl2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2pPr>
            <a:lvl3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3pPr>
            <a:lvl4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4pPr>
            <a:lvl5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44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CB191F-6F3B-482B-B144-D7E3899D7FAF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20C0CC-8DB8-4018-8F0A-DD6AE70E42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eroza1015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r="2512"/>
          <a:stretch/>
        </p:blipFill>
        <p:spPr bwMode="auto">
          <a:xfrm>
            <a:off x="1371600" y="1600200"/>
            <a:ext cx="6393891" cy="389169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828800" y="304800"/>
            <a:ext cx="533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6BA2EE-CAB7-462C-A0B2-C1EB6FC3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479" y="786799"/>
            <a:ext cx="3762383" cy="2427790"/>
          </a:xfrm>
          <a:prstGeom prst="rect">
            <a:avLst/>
          </a:prstGeom>
          <a:noFill/>
          <a:ln w="28575">
            <a:solidFill>
              <a:srgbClr val="CCDD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04812-7389-410B-9F58-9C2903D43C36}"/>
              </a:ext>
            </a:extLst>
          </p:cNvPr>
          <p:cNvSpPr txBox="1"/>
          <p:nvPr/>
        </p:nvSpPr>
        <p:spPr>
          <a:xfrm>
            <a:off x="4584033" y="1031198"/>
            <a:ext cx="3569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দক্ষতাবৃদ্ধি ও প্রশিক্ষণমূলক কার্যক্রম সম্প্রসারণ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BA52E61-A39F-49C3-93C0-AEACB7B47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200400"/>
            <a:ext cx="3657190" cy="2706611"/>
          </a:xfrm>
          <a:prstGeom prst="rect">
            <a:avLst/>
          </a:prstGeom>
          <a:noFill/>
          <a:ln w="28575">
            <a:solidFill>
              <a:srgbClr val="CCDD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17AAA96-6BBD-4C76-B60E-106629D9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971550"/>
            <a:ext cx="3733799" cy="280034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DA0A16-8795-4DC7-9324-0B2F5FB99341}"/>
              </a:ext>
            </a:extLst>
          </p:cNvPr>
          <p:cNvSpPr txBox="1"/>
          <p:nvPr/>
        </p:nvSpPr>
        <p:spPr>
          <a:xfrm>
            <a:off x="4724404" y="1272732"/>
            <a:ext cx="3733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প্রযুক্তি ও কারিগরি শিক্ষার প্রসার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9B926FD-FB1F-41AB-B897-786C747C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202" y="3303529"/>
            <a:ext cx="3747999" cy="280034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BE6ACD5-4353-4292-876E-1611455A6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04" y="762000"/>
            <a:ext cx="3800896" cy="2767998"/>
          </a:xfrm>
          <a:prstGeom prst="rect">
            <a:avLst/>
          </a:prstGeom>
          <a:noFill/>
          <a:ln w="28575">
            <a:solidFill>
              <a:srgbClr val="CCDD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391F61-87ED-4BEF-A9E7-648ACAE89245}"/>
              </a:ext>
            </a:extLst>
          </p:cNvPr>
          <p:cNvSpPr txBox="1"/>
          <p:nvPr/>
        </p:nvSpPr>
        <p:spPr>
          <a:xfrm>
            <a:off x="4317891" y="1551393"/>
            <a:ext cx="420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নারী শিক্ষার প্রসার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B555F411-BD22-46BD-BB9E-74D1A6A29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100" y="3429000"/>
            <a:ext cx="3915196" cy="2765406"/>
          </a:xfrm>
          <a:prstGeom prst="rect">
            <a:avLst/>
          </a:prstGeom>
          <a:noFill/>
          <a:ln w="28575">
            <a:solidFill>
              <a:srgbClr val="CCDD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03AC8C-886B-4FD1-8B49-EA8A0F916FF5}"/>
              </a:ext>
            </a:extLst>
          </p:cNvPr>
          <p:cNvSpPr txBox="1"/>
          <p:nvPr/>
        </p:nvSpPr>
        <p:spPr>
          <a:xfrm>
            <a:off x="4495800" y="1394754"/>
            <a:ext cx="3733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স্বাস্থ্য ও পুষ্টি কার্যক্রমের প্রসার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B9DF26-CDA5-497A-9649-B48A5532E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358796"/>
            <a:ext cx="3886200" cy="2566997"/>
          </a:xfrm>
          <a:prstGeom prst="rect">
            <a:avLst/>
          </a:prstGeom>
          <a:noFill/>
          <a:ln w="28575">
            <a:solidFill>
              <a:srgbClr val="CCDD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93D9212-6146-4F6D-9055-45D0B50C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754154"/>
            <a:ext cx="3733800" cy="2604641"/>
          </a:xfrm>
          <a:prstGeom prst="rect">
            <a:avLst/>
          </a:prstGeom>
          <a:noFill/>
          <a:ln w="28575">
            <a:solidFill>
              <a:srgbClr val="CCDD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AECE7C-FD96-49F0-988D-96BA1BD20C39}"/>
              </a:ext>
            </a:extLst>
          </p:cNvPr>
          <p:cNvSpPr txBox="1"/>
          <p:nvPr/>
        </p:nvSpPr>
        <p:spPr>
          <a:xfrm>
            <a:off x="4419601" y="126154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ক্ষুদ্র ও কুটির শিল্পের বিস্তার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BA7598-96D6-42FD-BBD1-FB92B346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1" y="3276600"/>
            <a:ext cx="3581400" cy="2195051"/>
          </a:xfrm>
          <a:prstGeom prst="rect">
            <a:avLst/>
          </a:prstGeom>
          <a:noFill/>
          <a:ln w="28575">
            <a:solidFill>
              <a:srgbClr val="CCDD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F637503-9423-410C-A34D-49D27DCC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895" y="666560"/>
            <a:ext cx="3367632" cy="2163066"/>
          </a:xfrm>
          <a:prstGeom prst="rect">
            <a:avLst/>
          </a:prstGeom>
          <a:noFill/>
          <a:ln w="28575">
            <a:solidFill>
              <a:srgbClr val="CCDD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8F5918-E766-4338-AB97-87974B1C0117}"/>
              </a:ext>
            </a:extLst>
          </p:cNvPr>
          <p:cNvSpPr txBox="1"/>
          <p:nvPr/>
        </p:nvSpPr>
        <p:spPr>
          <a:xfrm>
            <a:off x="3895837" y="4563071"/>
            <a:ext cx="452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প্রযুক্তির মাধ্যমে জনসংখ্যাকে সম্পদে রূপান্তর কৌশল বর্ণনা কর।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901077-3831-4FEE-9B87-0E2494B7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1627909"/>
            <a:ext cx="3727555" cy="2489700"/>
          </a:xfrm>
          <a:prstGeom prst="rect">
            <a:avLst/>
          </a:prstGeom>
          <a:noFill/>
          <a:ln w="28575">
            <a:solidFill>
              <a:srgbClr val="CCDD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BB63BE3-B522-4B86-B877-3891AA56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4444" l="5742" r="93780">
                        <a14:foregroundMark x1="9569" y1="3819" x2="15311" y2="7639"/>
                        <a14:foregroundMark x1="9569" y1="9722" x2="7656" y2="15278"/>
                        <a14:foregroundMark x1="7656" y1="30556" x2="5742" y2="34722"/>
                        <a14:foregroundMark x1="89952" y1="57292" x2="93301" y2="81250"/>
                        <a14:foregroundMark x1="93301" y1="81250" x2="94258" y2="82639"/>
                        <a14:foregroundMark x1="87560" y1="91319" x2="89952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1" y="1600200"/>
            <a:ext cx="2971800" cy="4095113"/>
          </a:xfrm>
          <a:prstGeom prst="rect">
            <a:avLst/>
          </a:prstGeom>
          <a:noFill/>
          <a:ln w="28575">
            <a:solidFill>
              <a:srgbClr val="CCDD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CB0C6A-6121-4F48-9E6E-06878DB1841B}"/>
              </a:ext>
            </a:extLst>
          </p:cNvPr>
          <p:cNvSpPr txBox="1"/>
          <p:nvPr/>
        </p:nvSpPr>
        <p:spPr>
          <a:xfrm>
            <a:off x="609600" y="540603"/>
            <a:ext cx="7924800" cy="830997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দলগত কাজ</a:t>
            </a:r>
          </a:p>
        </p:txBody>
      </p:sp>
    </p:spTree>
    <p:extLst>
      <p:ext uri="{BB962C8B-B14F-4D97-AF65-F5344CB8AC3E}">
        <p14:creationId xmlns:p14="http://schemas.microsoft.com/office/powerpoint/2010/main" val="35057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2BADA5-8F38-42D3-A562-0E7D284EA8EA}"/>
              </a:ext>
            </a:extLst>
          </p:cNvPr>
          <p:cNvSpPr txBox="1"/>
          <p:nvPr/>
        </p:nvSpPr>
        <p:spPr>
          <a:xfrm>
            <a:off x="4822476" y="1468389"/>
            <a:ext cx="3621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কৃষিভিত্তিক শিক্ষা ও প্রশিক্ষণের সম্প্রসারণ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1B61B6-CDD2-4BB8-BFE6-98D2A266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388918"/>
            <a:ext cx="345759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8014468-7C4C-49B1-8618-8BA66F47C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695" y="3429723"/>
            <a:ext cx="3088105" cy="226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1CCC76-C27D-4C1A-A80E-0BDC05A2AD05}"/>
              </a:ext>
            </a:extLst>
          </p:cNvPr>
          <p:cNvSpPr txBox="1"/>
          <p:nvPr/>
        </p:nvSpPr>
        <p:spPr>
          <a:xfrm>
            <a:off x="2540120" y="609601"/>
            <a:ext cx="4207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সংস্থা কর্তৃক বিদেশে উচ্চ শিক্ষার জন্য বৃত্তি কার্যক্রম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ECBED0-D3BD-42DC-A756-2CA389ED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467" y="2548593"/>
            <a:ext cx="4280356" cy="293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D7D08B7-53A0-4FFE-BCF4-1A4C939F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6608" y="3598084"/>
            <a:ext cx="3429000" cy="231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061461-55AE-4965-B38A-EB40F09C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342" y="1052111"/>
            <a:ext cx="3573484" cy="246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898332-B02D-470E-9A96-3E898B00B244}"/>
              </a:ext>
            </a:extLst>
          </p:cNvPr>
          <p:cNvSpPr txBox="1"/>
          <p:nvPr/>
        </p:nvSpPr>
        <p:spPr>
          <a:xfrm>
            <a:off x="4620492" y="1624279"/>
            <a:ext cx="3683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বিদেশে জনশক্তি রপ্তানি করা</a:t>
            </a:r>
          </a:p>
        </p:txBody>
      </p:sp>
    </p:spTree>
    <p:extLst>
      <p:ext uri="{BB962C8B-B14F-4D97-AF65-F5344CB8AC3E}">
        <p14:creationId xmlns:p14="http://schemas.microsoft.com/office/powerpoint/2010/main" val="2905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8B8764-5D18-430B-BE01-7773F8F227E5}"/>
              </a:ext>
            </a:extLst>
          </p:cNvPr>
          <p:cNvSpPr txBox="1"/>
          <p:nvPr/>
        </p:nvSpPr>
        <p:spPr>
          <a:xfrm>
            <a:off x="762000" y="1611868"/>
            <a:ext cx="7620000" cy="830997"/>
          </a:xfrm>
          <a:prstGeom prst="rect">
            <a:avLst/>
          </a:prstGeom>
          <a:gradFill rotWithShape="1">
            <a:gsLst>
              <a:gs pos="0">
                <a:srgbClr val="C2BC80">
                  <a:tint val="65000"/>
                  <a:shade val="92000"/>
                  <a:satMod val="130000"/>
                </a:srgbClr>
              </a:gs>
              <a:gs pos="45000">
                <a:srgbClr val="C2BC80">
                  <a:tint val="60000"/>
                  <a:shade val="99000"/>
                  <a:satMod val="120000"/>
                </a:srgbClr>
              </a:gs>
              <a:gs pos="100000">
                <a:srgbClr val="C2BC80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C2BC8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 প্রযুক্তির ক্ষেত্রে কোন দেশটি অধিক এগিয়ে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(ক)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ভারত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(খ)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পাকিস্তান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(ঘ)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নেপাল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AC1080-3945-40DC-91EE-929608FF13FB}"/>
              </a:ext>
            </a:extLst>
          </p:cNvPr>
          <p:cNvSpPr txBox="1"/>
          <p:nvPr/>
        </p:nvSpPr>
        <p:spPr>
          <a:xfrm>
            <a:off x="762000" y="2621339"/>
            <a:ext cx="7620000" cy="830997"/>
          </a:xfrm>
          <a:prstGeom prst="rect">
            <a:avLst/>
          </a:prstGeom>
          <a:gradFill rotWithShape="1">
            <a:gsLst>
              <a:gs pos="0">
                <a:srgbClr val="9B8357">
                  <a:tint val="65000"/>
                  <a:shade val="92000"/>
                  <a:satMod val="130000"/>
                </a:srgbClr>
              </a:gs>
              <a:gs pos="45000">
                <a:srgbClr val="9B8357">
                  <a:tint val="60000"/>
                  <a:shade val="99000"/>
                  <a:satMod val="120000"/>
                </a:srgbClr>
              </a:gs>
              <a:gs pos="100000">
                <a:srgbClr val="9B8357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9B8357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দক্ষ জনগোষ্ঠী দেশের জন্য-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(ক)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নাগরিক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(খ)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বিড়ম্বনা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   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বোঝা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     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(ঘ)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সম্পদ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3E2B7F-2351-4C5B-991E-31A71E519FFD}"/>
              </a:ext>
            </a:extLst>
          </p:cNvPr>
          <p:cNvSpPr txBox="1"/>
          <p:nvPr/>
        </p:nvSpPr>
        <p:spPr>
          <a:xfrm>
            <a:off x="762000" y="3669268"/>
            <a:ext cx="7620000" cy="1200329"/>
          </a:xfrm>
          <a:prstGeom prst="rect">
            <a:avLst/>
          </a:prstGeom>
          <a:gradFill rotWithShape="1">
            <a:gsLst>
              <a:gs pos="0">
                <a:srgbClr val="865640">
                  <a:tint val="65000"/>
                  <a:shade val="92000"/>
                  <a:satMod val="130000"/>
                </a:srgbClr>
              </a:gs>
              <a:gs pos="45000">
                <a:srgbClr val="865640">
                  <a:tint val="60000"/>
                  <a:shade val="99000"/>
                  <a:satMod val="120000"/>
                </a:srgbClr>
              </a:gs>
              <a:gs pos="100000">
                <a:srgbClr val="865640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86564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নারী শিক্ষার প্রসারে সরকারের গৃহীত পদক্ষেপ কোনটি?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(ক)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মেয়েদের উপবৃত্তি প্রদান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(খ)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নারী শিক্ষক নিয়োগ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নতুন বিদ্যালয় নির্মাণ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(ঘ)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শিক্ষাক্ষেত্রে বাজেট বৃদ্ধি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43CDBB-6A6B-4FAC-8467-85189A626E4B}"/>
              </a:ext>
            </a:extLst>
          </p:cNvPr>
          <p:cNvSpPr txBox="1"/>
          <p:nvPr/>
        </p:nvSpPr>
        <p:spPr>
          <a:xfrm>
            <a:off x="762000" y="5048071"/>
            <a:ext cx="7620000" cy="1200329"/>
          </a:xfrm>
          <a:prstGeom prst="rect">
            <a:avLst/>
          </a:prstGeom>
          <a:gradFill rotWithShape="1">
            <a:gsLst>
              <a:gs pos="0">
                <a:srgbClr val="BD582C">
                  <a:tint val="65000"/>
                  <a:shade val="92000"/>
                  <a:satMod val="130000"/>
                </a:srgbClr>
              </a:gs>
              <a:gs pos="45000">
                <a:srgbClr val="BD582C">
                  <a:tint val="60000"/>
                  <a:shade val="99000"/>
                  <a:satMod val="120000"/>
                </a:srgbClr>
              </a:gs>
              <a:gs pos="100000">
                <a:srgbClr val="BD582C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BD582C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৪। 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জনসংখ্যাকে জনসম্পদে রূপান্তর করা যায় কোনটির মাধ্যমে 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(ক)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চাকুরীর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(খ)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বিদেশে পাচার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(গ)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আত্মকর্মসংস্থানের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(ঘ) 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ভাতা প্রদানের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</a:t>
            </a:r>
          </a:p>
        </p:txBody>
      </p:sp>
      <p:sp>
        <p:nvSpPr>
          <p:cNvPr id="10" name="Down Arrow Callout 14">
            <a:extLst>
              <a:ext uri="{FF2B5EF4-FFF2-40B4-BE49-F238E27FC236}">
                <a16:creationId xmlns:a16="http://schemas.microsoft.com/office/drawing/2014/main" xmlns="" id="{46711F0D-FDB4-4BA3-B9B5-085CAE306BEF}"/>
              </a:ext>
            </a:extLst>
          </p:cNvPr>
          <p:cNvSpPr/>
          <p:nvPr/>
        </p:nvSpPr>
        <p:spPr bwMode="auto">
          <a:xfrm>
            <a:off x="2895600" y="525379"/>
            <a:ext cx="3733800" cy="922421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5400" b="1" i="0" u="none" strike="noStrike" kern="0" cap="none" spc="0" normalizeH="0" baseline="0" noProof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3590" y="857579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533400" y="3352800"/>
            <a:ext cx="39624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ফিরোজা আক্তার</a:t>
            </a:r>
            <a:r>
              <a:rPr lang="bn-BD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কম্পিউটার )</a:t>
            </a:r>
          </a:p>
          <a:p>
            <a:r>
              <a:rPr lang="bn-IN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 উচ্চ বিদ্যালয়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20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 সদর</a:t>
            </a:r>
            <a:r>
              <a:rPr lang="bn-BD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গাজীপুর </a:t>
            </a:r>
            <a:r>
              <a:rPr lang="bn-BD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</a:t>
            </a:r>
            <a:r>
              <a:rPr lang="bn-IN" sz="2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১৭১০৩৮৬২৪৭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 Address :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feroza1015@gmail.com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3428" y="5812975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৭, পাঠ: ১-২,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1897" y="5874530"/>
            <a:ext cx="3962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৯, পাঠ: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C:\Users\Feroza\Desktop\class\IMG_20200306_150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226" y="843724"/>
            <a:ext cx="2540000" cy="24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6008" y="1524000"/>
            <a:ext cx="3268206" cy="414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35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11DBD42-58FE-4F51-9D35-DCA9ADBD74D0}"/>
              </a:ext>
            </a:extLst>
          </p:cNvPr>
          <p:cNvSpPr/>
          <p:nvPr/>
        </p:nvSpPr>
        <p:spPr>
          <a:xfrm>
            <a:off x="936134" y="4800600"/>
            <a:ext cx="73073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"জনসংখ্যা দেশের বোঝা নয়, সম্পদ"- উক্তিটির স্বপক্ষে তোমার মতামত দাও।</a:t>
            </a:r>
            <a:endParaRPr lang="bn-BD" sz="32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1C5411-FA45-4F64-BB44-B1F7B2AF81BD}"/>
              </a:ext>
            </a:extLst>
          </p:cNvPr>
          <p:cNvSpPr/>
          <p:nvPr/>
        </p:nvSpPr>
        <p:spPr>
          <a:xfrm>
            <a:off x="3352800" y="1051686"/>
            <a:ext cx="1927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 w="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 </a:t>
            </a:r>
            <a:endParaRPr kumimoji="0" lang="en-US" sz="3600" b="0" i="0" u="none" strike="noStrike" kern="0" cap="none" spc="0" normalizeH="0" baseline="0" noProof="0" dirty="0">
              <a:ln w="0"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B3BAC16-A7B1-4D89-9476-8E305389937E}"/>
              </a:ext>
            </a:extLst>
          </p:cNvPr>
          <p:cNvGrpSpPr/>
          <p:nvPr/>
        </p:nvGrpSpPr>
        <p:grpSpPr>
          <a:xfrm>
            <a:off x="533400" y="619667"/>
            <a:ext cx="1439832" cy="1122458"/>
            <a:chOff x="3352800" y="762000"/>
            <a:chExt cx="3581400" cy="3017520"/>
          </a:xfrm>
        </p:grpSpPr>
        <p:pic>
          <p:nvPicPr>
            <p:cNvPr id="11" name="Picture 10" descr="home-icon.jpg">
              <a:extLst>
                <a:ext uri="{FF2B5EF4-FFF2-40B4-BE49-F238E27FC236}">
                  <a16:creationId xmlns:a16="http://schemas.microsoft.com/office/drawing/2014/main" xmlns="" id="{7DEFF86A-79C1-4C3D-B8AB-7C900A8A4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rgbClr val="000000"/>
              </a:solidFill>
            </a:ln>
            <a:effectLst>
              <a:softEdge rad="112500"/>
            </a:effec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A4EF54A-E8B1-430A-BA7B-7A6E62AC41C0}"/>
                </a:ext>
              </a:extLst>
            </p:cNvPr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Content Placeholder 3" descr="f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48" y="1917549"/>
            <a:ext cx="4394552" cy="26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143000"/>
            <a:ext cx="2971800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9B926FD-FB1F-41AB-B897-786C747C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536" y="2514600"/>
            <a:ext cx="4045527" cy="302264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"/>
            <a:ext cx="6096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নিচের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ছবিগুলি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দেখ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এবং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চিন্তা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657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5" y="976312"/>
            <a:ext cx="4019061" cy="2681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43" y="835208"/>
            <a:ext cx="3363157" cy="3007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" y="4041792"/>
            <a:ext cx="4188304" cy="2511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16" y="4041792"/>
            <a:ext cx="4338901" cy="243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l Competition Content\Model Content BOBP\Model Content 2nd Round Delower\Class Seven\1\Picture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488871" cy="4349435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All Competition Content\Model Content BOBP\Model Content 2nd Round Delower\Class Seven\1\Picture\population-india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35" y="1066800"/>
            <a:ext cx="4343400" cy="4647138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d-pratidin.com/assets/images/news_images/2014/03/12/2_48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35" y="935628"/>
            <a:ext cx="4800600" cy="4909482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/>
          <p:cNvSpPr/>
          <p:nvPr/>
        </p:nvSpPr>
        <p:spPr>
          <a:xfrm>
            <a:off x="2667000" y="2438400"/>
            <a:ext cx="3657600" cy="3681014"/>
          </a:xfrm>
          <a:prstGeom prst="hexagon">
            <a:avLst/>
          </a:prstGeom>
          <a:blipFill rotWithShape="0">
            <a:blip r:embed="rId3"/>
            <a:stretch>
              <a:fillRect/>
            </a:stretch>
          </a:blipFill>
          <a:ln w="57150">
            <a:solidFill>
              <a:srgbClr val="02070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CC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5266" y="838200"/>
            <a:ext cx="8597789" cy="2133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জনসংখ্যাকে জনসম্পদে </a:t>
            </a:r>
          </a:p>
          <a:p>
            <a:pPr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পরিণত করা</a:t>
            </a:r>
            <a:endParaRPr kumimoji="0" lang="en-US" sz="48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457200" y="1219200"/>
            <a:ext cx="8229600" cy="12192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</a:t>
            </a:r>
            <a:r>
              <a:rPr lang="bn-BD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333500" y="2438400"/>
            <a:ext cx="6477000" cy="3810000"/>
          </a:xfrm>
          <a:prstGeom prst="roundRect">
            <a:avLst>
              <a:gd name="adj" fmla="val 0"/>
            </a:avLst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8650" indent="-628650" algn="just">
              <a:defRPr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জনসংখ্যাকে জনসম্পদে রূপান্তরের প্রয়োজনীয়তা ব্যাখ্যা করতে পারবে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জনসংখ্যাকে জনসম্পদে রূপান্তর কৌশল বর্ণনা করতে পারবে।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16094" y="304800"/>
            <a:ext cx="2911812" cy="728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rgbClr val="02070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600156"/>
              </p:ext>
            </p:extLst>
          </p:nvPr>
        </p:nvGraphicFramePr>
        <p:xfrm>
          <a:off x="457200" y="457200"/>
          <a:ext cx="8458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9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599266-9CE9-494F-BA18-B43F9E71ACB5}"/>
              </a:ext>
            </a:extLst>
          </p:cNvPr>
          <p:cNvSpPr txBox="1"/>
          <p:nvPr/>
        </p:nvSpPr>
        <p:spPr>
          <a:xfrm>
            <a:off x="1752600" y="2667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দেশের এই বিশাল জনসংখ্যাকে জন সম্পদের রূপান্তর করা প্রয়োজন কেন?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2B6587-77AC-4CDD-AE47-62431FB73CC8}"/>
              </a:ext>
            </a:extLst>
          </p:cNvPr>
          <p:cNvSpPr txBox="1"/>
          <p:nvPr/>
        </p:nvSpPr>
        <p:spPr>
          <a:xfrm>
            <a:off x="3034145" y="1426327"/>
            <a:ext cx="2765230" cy="830997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29528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7220">
            <a:off x="83367" y="1375311"/>
            <a:ext cx="4290206" cy="32176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bg2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90800" y="4572000"/>
            <a:ext cx="5426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কর্মমুখী শিক্ষার প্রসার এবং জ্ঞান ভিত্তিক সমাজ গড়ে তোলা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600200"/>
            <a:ext cx="3586704" cy="269002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757" y="273514"/>
            <a:ext cx="8398844" cy="584775"/>
          </a:xfrm>
          <a:prstGeom prst="rect">
            <a:avLst/>
          </a:prstGeom>
          <a:solidFill>
            <a:srgbClr val="02070A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32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জনসংখ্যাকে জনসম্পদে রূপান্তরের কৌশল...</a:t>
            </a:r>
          </a:p>
        </p:txBody>
      </p:sp>
    </p:spTree>
    <p:extLst>
      <p:ext uri="{BB962C8B-B14F-4D97-AF65-F5344CB8AC3E}">
        <p14:creationId xmlns:p14="http://schemas.microsoft.com/office/powerpoint/2010/main" val="20107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</TotalTime>
  <Words>316</Words>
  <Application>Microsoft Office PowerPoint</Application>
  <PresentationFormat>On-screen Show (4:3)</PresentationFormat>
  <Paragraphs>59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Feroza</dc:creator>
  <cp:lastModifiedBy>Feroza</cp:lastModifiedBy>
  <cp:revision>24</cp:revision>
  <dcterms:created xsi:type="dcterms:W3CDTF">2021-03-06T07:32:58Z</dcterms:created>
  <dcterms:modified xsi:type="dcterms:W3CDTF">2021-03-06T08:24:41Z</dcterms:modified>
</cp:coreProperties>
</file>