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5" r:id="rId2"/>
    <p:sldId id="259" r:id="rId3"/>
    <p:sldId id="256" r:id="rId4"/>
    <p:sldId id="294" r:id="rId5"/>
    <p:sldId id="271" r:id="rId6"/>
    <p:sldId id="288" r:id="rId7"/>
    <p:sldId id="268" r:id="rId8"/>
    <p:sldId id="264" r:id="rId9"/>
    <p:sldId id="274" r:id="rId10"/>
    <p:sldId id="289" r:id="rId11"/>
    <p:sldId id="293" r:id="rId12"/>
    <p:sldId id="273" r:id="rId13"/>
    <p:sldId id="269" r:id="rId14"/>
    <p:sldId id="286" r:id="rId15"/>
    <p:sldId id="257" r:id="rId16"/>
    <p:sldId id="272" r:id="rId17"/>
    <p:sldId id="287" r:id="rId18"/>
    <p:sldId id="290" r:id="rId19"/>
    <p:sldId id="261" r:id="rId20"/>
    <p:sldId id="270" r:id="rId21"/>
    <p:sldId id="277" r:id="rId22"/>
    <p:sldId id="266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FF"/>
    <a:srgbClr val="3333FF"/>
    <a:srgbClr val="FF00FF"/>
    <a:srgbClr val="CC00CC"/>
    <a:srgbClr val="EBA781"/>
    <a:srgbClr val="E4724E"/>
    <a:srgbClr val="006600"/>
    <a:srgbClr val="8E7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" y="513566"/>
            <a:ext cx="4910204" cy="587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45" y="513565"/>
            <a:ext cx="6278866" cy="58747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1639" y="4584526"/>
            <a:ext cx="75406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742" y="1465546"/>
            <a:ext cx="7928976" cy="423379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BA78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BA78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BA78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EBA78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9512" y="3845490"/>
            <a:ext cx="165343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৩৫ </a:t>
            </a:r>
            <a:r>
              <a:rPr lang="en-US" sz="2400" dirty="0" err="1" smtClean="0"/>
              <a:t>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40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58643" y="526093"/>
            <a:ext cx="362002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19" y="1327759"/>
            <a:ext cx="110730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>
                <a:latin typeface="Times New Roman" pitchFamily="18" charset="0"/>
                <a:cs typeface="Nikosh" pitchFamily="2" charset="0"/>
              </a:rPr>
              <a:t>পারস্পারিক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Nikosh" pitchFamily="2" charset="0"/>
              </a:rPr>
              <a:t>আত্নীয়তার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Nikosh" pitchFamily="2" charset="0"/>
              </a:rPr>
              <a:t>সম্পর্ককে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Nikosh" pitchFamily="2" charset="0"/>
              </a:rPr>
              <a:t>বোঝাতে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Kinship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 বা জ্ঞাতি সম্পর্ক প্রত্যয়টি ব্যবহৃত হয়।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ইংরেজি ‘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Kin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’অর্থ জ্ঞাতি এবং ‘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Kinship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’ অর্থ জ্ঞাতি সম্পর্ক বা আত্নীয়তার সম্পর্ক।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জ্ঞাতিরা হলো সেই সব ব্যক্তি যারা প্রকৃতপক্ষে,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অনুমিতভাবে বা কাল্পনিকভাবে,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4400" dirty="0">
                <a:latin typeface="Times New Roman" pitchFamily="18" charset="0"/>
                <a:cs typeface="Nikosh" pitchFamily="2" charset="0"/>
              </a:rPr>
              <a:t>রক্ত বা জন্মসূত্রে পরস্পর সম্পর্কযুক্ত।অর্থাৎ আত্নার সাথে যার সম্পর্ক তারাই আত্নীয় বা যার সাথে ঘনিষ্টতা অনুভব করি তারাই  আত্নীয়।	</a:t>
            </a:r>
            <a:r>
              <a:rPr lang="en-US" sz="4400" dirty="0">
                <a:latin typeface="Times New Roman" pitchFamily="18" charset="0"/>
                <a:cs typeface="Nikosh" pitchFamily="2" charset="0"/>
              </a:rPr>
              <a:t>	</a:t>
            </a:r>
            <a:endParaRPr lang="bn-BD" sz="4400" dirty="0">
              <a:latin typeface="Times New Roman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0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1313" y="516088"/>
            <a:ext cx="9088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	Alfred Radcliffe Brown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এর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মতে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, “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যখন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আমরা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জ্ঞাতি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বা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আত্নীয়ের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কথা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বলি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তখন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এমন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একটা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ধারণা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জাগে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যে,সে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জ্ঞাতির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সাথে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আমরা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কোন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বিশেষ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বন্ধনে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আবদ্ধ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।”</a:t>
            </a:r>
            <a:endParaRPr lang="en-US" sz="4000" dirty="0">
              <a:solidFill>
                <a:srgbClr val="FF3399"/>
              </a:solidFill>
              <a:latin typeface="Times New Roman" pitchFamily="18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89" y="506259"/>
            <a:ext cx="2052765" cy="1936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0197" y="2481207"/>
            <a:ext cx="19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A.R.Brown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1313" y="3252396"/>
            <a:ext cx="9088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Robin Fox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তাঁর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“Kinship and Marriage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”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গ্রন্থে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বলেন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, Kinship is simply the relations between ‘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kin’i,e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persons related by real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, putative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or fictive consanguinity’’.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97" y="3061570"/>
            <a:ext cx="1952557" cy="2499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20154" y="565985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Robin Fox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400">
        <p15:prstTrans prst="pageCurlDouble"/>
      </p:transition>
    </mc:Choice>
    <mc:Fallback xmlns="">
      <p:transition spd="slow" advTm="58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425" y="566517"/>
            <a:ext cx="956575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Times New Roman" pitchFamily="18" charset="0"/>
                <a:cs typeface="Nikosh" pitchFamily="2" charset="0"/>
              </a:rPr>
              <a:t>	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Robertson </a:t>
            </a:r>
            <a:r>
              <a:rPr lang="bn-IN" sz="3200" dirty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তাঁর “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Sociology</a:t>
            </a:r>
            <a:r>
              <a:rPr lang="bn-IN" sz="3200" dirty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”গ্রন্থে বলেন</a:t>
            </a:r>
            <a:r>
              <a:rPr lang="bn-IN" sz="32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,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জ্ঞাতি </a:t>
            </a:r>
            <a:r>
              <a:rPr lang="bn-IN" sz="3200" dirty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সম্পর্ক হচ্ছে </a:t>
            </a:r>
            <a:r>
              <a:rPr lang="bn-IN" sz="32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ঐ সকল </a:t>
            </a:r>
            <a:r>
              <a:rPr lang="bn-IN" sz="3200" dirty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ব্যক্তিদের মধ্যকার এক সম্পর্কের জাল বিশেষ যারা সাধারণত পূর্বপুরুষের উত্তরসূরি হিসেবে,দত্তক গ্রহনের মাধ্যমে অথবা বৈবাহিক সূত্রে আবদ্ধ</a:t>
            </a:r>
            <a:r>
              <a:rPr lang="bn-IN" sz="32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।”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Nikosh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75" y="493734"/>
            <a:ext cx="1447800" cy="18714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95354" y="2365879"/>
            <a:ext cx="18236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Roland Robertson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592899" y="2925451"/>
            <a:ext cx="1101355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600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নৃবিজ্ঞানী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Rivers </a:t>
            </a:r>
            <a:r>
              <a:rPr lang="bn-IN" sz="3600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এর মতে, </a:t>
            </a:r>
            <a:r>
              <a:rPr lang="bn-IN" sz="3600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জ্ঞাতি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সম্পর্ক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জৈবিক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বন্ধনের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সামাজিক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স্বীকৃতি</a:t>
            </a:r>
            <a:r>
              <a:rPr lang="bn-IN" sz="3600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।”</a:t>
            </a:r>
            <a:r>
              <a:rPr lang="en-US" sz="3600" dirty="0">
                <a:latin typeface="Times New Roman" pitchFamily="18" charset="0"/>
                <a:cs typeface="Nikosh" pitchFamily="2" charset="0"/>
              </a:rPr>
              <a:t>	</a:t>
            </a:r>
            <a:endParaRPr lang="en-US" sz="3600" dirty="0" smtClean="0">
              <a:latin typeface="Times New Roman" pitchFamily="18" charset="0"/>
              <a:cs typeface="Nikosh" pitchFamily="2" charset="0"/>
            </a:endParaRP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	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Kessing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তাঁর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“Cultural Anthropology” 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গ্রন্থে বলেন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,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“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kinship is the care of social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" pitchFamily="2" charset="0"/>
              </a:rPr>
              <a:t>organization”.</a:t>
            </a:r>
          </a:p>
          <a:p>
            <a:pPr algn="just"/>
            <a:r>
              <a:rPr lang="en-US" sz="3200" b="1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200" b="1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ওপরোক্ত </a:t>
            </a:r>
            <a:r>
              <a:rPr lang="bn-IN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আলোচনার প্রেক্ষিতে বলা যায়, জ্ঞাতিসম্পর্ক বলতে রক্ত,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বিবাহ,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কল্পনা,বন্ধুত্ব,দত্তক গ্রহন ইত্যাদি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বন্ধন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200" b="1" dirty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সূত্রে আবদ্ধ ব্যক্তিদের মধ্যকার সম্পর্ককে বোঝায়</a:t>
            </a:r>
            <a:r>
              <a:rPr lang="bn-IN" sz="3200" b="1" dirty="0" smtClean="0">
                <a:solidFill>
                  <a:srgbClr val="FF3399"/>
                </a:solidFill>
                <a:latin typeface="Times New Roman" pitchFamily="18" charset="0"/>
                <a:cs typeface="Nikosh" pitchFamily="2" charset="0"/>
              </a:rPr>
              <a:t>।</a:t>
            </a:r>
            <a:endParaRPr lang="bn-BD" sz="3200" b="1" dirty="0">
              <a:solidFill>
                <a:srgbClr val="FF3399"/>
              </a:solidFill>
              <a:latin typeface="Times New Roman" pitchFamily="18" charset="0"/>
              <a:cs typeface="Nikosh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582">
        <p15:prstTrans prst="pageCurlDouble"/>
      </p:transition>
    </mc:Choice>
    <mc:Fallback xmlns="">
      <p:transition spd="slow" advTm="485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3E6BFA37-7165-40F4-8142-1E2C212D2165}"/>
              </a:ext>
            </a:extLst>
          </p:cNvPr>
          <p:cNvSpPr/>
          <p:nvPr/>
        </p:nvSpPr>
        <p:spPr>
          <a:xfrm>
            <a:off x="2254249" y="1642440"/>
            <a:ext cx="7835900" cy="3048000"/>
          </a:xfrm>
          <a:prstGeom prst="fram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550AA6-0F94-4D93-87DC-A84DB9F984D1}"/>
              </a:ext>
            </a:extLst>
          </p:cNvPr>
          <p:cNvSpPr txBox="1"/>
          <p:nvPr/>
        </p:nvSpPr>
        <p:spPr>
          <a:xfrm>
            <a:off x="3079748" y="2381610"/>
            <a:ext cx="622708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s-IN" sz="9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0" y="-664"/>
            <a:ext cx="12188932" cy="685732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422" y="1248562"/>
            <a:ext cx="8988897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আইনবিদ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সমাজতাত্ত্বিক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লুইস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করেন।লুইস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of Consanguinity and Affinity of Human Family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গ্রন্থটি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ইরাকোয়া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ইন্ডিয়ান্দের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Leage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Iroquois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১৯৫১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করেন।তিনি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ইরোকোয়াদের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অপরজনকে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তথ্যানুসন্ধান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চেয়েছেন।বস্তুত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ওঠে।মর্গান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ইরাকোয়াদের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দু’ধরনের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করেছেন।যথাঃ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Clasificatory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Kinship):</a:t>
            </a:r>
          </a:p>
          <a:p>
            <a:pPr algn="just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(Descriptive Kinship):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264" y="584548"/>
            <a:ext cx="6764055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লুইস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মর্গানের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3600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960" y="1153851"/>
            <a:ext cx="2062703" cy="23158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19" y="3969529"/>
            <a:ext cx="2121343" cy="27569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33941" y="3564400"/>
            <a:ext cx="202795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লুইস</a:t>
            </a:r>
            <a:r>
              <a:rPr lang="en-US" dirty="0" smtClean="0"/>
              <a:t> </a:t>
            </a:r>
            <a:r>
              <a:rPr lang="en-US" dirty="0" err="1" smtClean="0"/>
              <a:t>হেনরি</a:t>
            </a:r>
            <a:r>
              <a:rPr lang="en-US" dirty="0" smtClean="0"/>
              <a:t> </a:t>
            </a:r>
            <a:r>
              <a:rPr lang="en-US" dirty="0" err="1" smtClean="0"/>
              <a:t>মর্গান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-2" y="-1327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087" y="711388"/>
            <a:ext cx="10647123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Clasificatory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Kinship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শব্দসমষ্টি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শ্রেণিভূক্ত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সমষ্টিগতভাবে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হয়।মর্গান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ইরোকোয়ার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পুত্রদের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পরিচিত।কিন্তু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ভিন্ন।ইরাকোয়া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পার্শ্বিক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একত্রীকরণ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কাজিনদের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বিভাজন।মর্গানের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মতে,শ্রেণিমূলক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পুরূষরা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হতেন।এ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মা’কে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বাবাকে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ছিল।মর্গানের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তত্ত্বে-লক্ষ্ণীয়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0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297">
        <p15:prstTrans prst="wind"/>
      </p:transition>
    </mc:Choice>
    <mc:Fallback xmlns="">
      <p:transition spd="slow" advTm="6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567" y="513567"/>
            <a:ext cx="111732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(Descriptive Kinship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জ্ঞাতিদের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করে।অর্থা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হয়।জ্ঞাতিসম্পর্ককে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হয়।আধুনক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ঘটেছে।মর্গানের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মতে,বর্ণনামূলক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উত্তরণের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সম্ভব।একক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ছেলে-মেয়ে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দাদা-দাদি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নানা-নানি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চাচা-চাচি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খালা-খালু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ফুফা-ফুফু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মামা-মামি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হয়েছে।মর্গানের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মতে,একক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জ্ঞাতিসম্পর্ক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ধারণাটিও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32">
        <p15:prstTrans prst="pageCurlDouble"/>
      </p:transition>
    </mc:Choice>
    <mc:Fallback xmlns="">
      <p:transition spd="slow" advTm="32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82" y="2154477"/>
            <a:ext cx="939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Anxjcj</a:t>
            </a:r>
            <a:r>
              <a:rPr lang="en-US" dirty="0" smtClean="0"/>
              <a:t> m k </a:t>
            </a:r>
            <a:r>
              <a:rPr lang="en-US" dirty="0" err="1" smtClean="0"/>
              <a:t>kkkkkkkkkkkkkkkk</a:t>
            </a:r>
            <a:endParaRPr lang="en-US" dirty="0"/>
          </a:p>
        </p:txBody>
      </p:sp>
      <p:sp useBgFill="1">
        <p:nvSpPr>
          <p:cNvPr id="3" name="Rectangle 2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39" y="1460224"/>
            <a:ext cx="884281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ফিনিশীয়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Edward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Alezander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Alezander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Human Marriage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Monogamian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ভিত্তি।তাঁর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phenomenon of reverse sexual imprinting is when two people live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inclose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domestics proximity during the first few years in the life of either one and both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desentised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sexual attraction.”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যৌণমিলনের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যৌণাচারের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ছিটেফোটা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বরখেলাপ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ধর্মবিরোধী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সমর্থনকারীদের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অন্তঃসারশুন্যতা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99" y="3419605"/>
            <a:ext cx="2236701" cy="2929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00" y="515208"/>
            <a:ext cx="2236700" cy="2397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86016" y="2916563"/>
            <a:ext cx="218278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Westermarck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191" y="691484"/>
            <a:ext cx="8845859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en-US" sz="28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Alezander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b="1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b="1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মতবাদঃ</a:t>
            </a:r>
            <a:endParaRPr lang="en-US" sz="2800" b="1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63" y="538619"/>
            <a:ext cx="111982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ভিত্তিহীন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তথাকথিত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যৌণাচারের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যৌণাচারের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কল্পকাহিনী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Human Marriage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ধরেছেন।তাহলোঃ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১)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নরবানরের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যে,বনে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প্রাণীজগতের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আসছে।এর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যে,সন্তান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লালন-পালন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ধর্মবিরোধী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করেছেন।তিনি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দায়ী।পশু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অনুপরিবার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যায়।অবাধ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70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215" y="519055"/>
            <a:ext cx="111815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২)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অনুর্বরতা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করে।ইহা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ধর্মবিরোধী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আবশ্যাম্ভাবী।অজাচার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Incest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3)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ফিজিয়ান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tribe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স্ত্রীরা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পুরূষের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না।এ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প্রথাটি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অষ্ট্রেলীয়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সিংহলের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ভেদ্দা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ক্যালিফুর্নিয়ার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বিবাহিত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দেখা-সাক্ষা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ওয়েস্টারমার্ক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Westermark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শ্রেণিমূলক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Clasificatory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Kinship)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সমালোচনা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সম্বোধনের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শ্রেণিমুলক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শ্রেণিমুলক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পদাবলীর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75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339">
        <p15:prstTrans prst="pageCurlDouble"/>
      </p:transition>
    </mc:Choice>
    <mc:Fallback xmlns="">
      <p:transition spd="slow" advTm="413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A5723A-EB64-4518-82A1-C52913589763}"/>
              </a:ext>
            </a:extLst>
          </p:cNvPr>
          <p:cNvSpPr txBox="1"/>
          <p:nvPr/>
        </p:nvSpPr>
        <p:spPr>
          <a:xfrm>
            <a:off x="2526082" y="2243988"/>
            <a:ext cx="8414644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as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কলেজ,রাজশাহী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5128" y="2104374"/>
            <a:ext cx="3006247" cy="3356974"/>
            <a:chOff x="1265128" y="2104374"/>
            <a:chExt cx="3006247" cy="33569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28" y="2104374"/>
              <a:ext cx="3006247" cy="33569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858" y="2655518"/>
              <a:ext cx="2217106" cy="22421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36306" y="587553"/>
            <a:ext cx="5858006" cy="1380863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BD314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97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513">
        <p15:prstTrans prst="curtains"/>
      </p:transition>
    </mc:Choice>
    <mc:Fallback xmlns="">
      <p:transition spd="slow" advTm="7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445" y="504843"/>
            <a:ext cx="5035462" cy="17247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just"/>
            <a:r>
              <a:rPr lang="en-US" sz="28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173" y="2377717"/>
            <a:ext cx="11028604" cy="3270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of Consanguinity and Affinity of Human Family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ওয়েস্টারমার্ক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ব্যাকোফেন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ঘ)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ওয়েস্টারমার্ক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মতে,জ্ঞাতি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ভিত্তিহীন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   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  ঘ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5889" y="3247040"/>
            <a:ext cx="377833" cy="388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6626" y="5126112"/>
            <a:ext cx="444674" cy="4434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3353" y="1691014"/>
            <a:ext cx="145302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০৫মিনিট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8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751">
        <p15:prstTrans prst="pageCurlDouble"/>
      </p:transition>
    </mc:Choice>
    <mc:Fallback xmlns="">
      <p:transition spd="slow" advTm="32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43F5B9B-A236-462F-A451-70F76EC6A3A6}"/>
              </a:ext>
            </a:extLst>
          </p:cNvPr>
          <p:cNvSpPr txBox="1"/>
          <p:nvPr/>
        </p:nvSpPr>
        <p:spPr>
          <a:xfrm>
            <a:off x="520393" y="592693"/>
            <a:ext cx="11148165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দ্রাবিড়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   গ) ii ও iii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ইরাকোয়াদের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ওয়েস্টারমার্ক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যৌণাচার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প্রত্যাখান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প্রকৃতিগতভাবেই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বহুবিবাহভিত্তিক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iii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ii ও iii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29842" y="1943395"/>
            <a:ext cx="300625" cy="336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3626" y="2840952"/>
            <a:ext cx="330368" cy="3443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7134" y="5361140"/>
            <a:ext cx="344466" cy="350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710">
        <p15:prstTrans prst="pageCurlDouble"/>
      </p:transition>
    </mc:Choice>
    <mc:Fallback xmlns="">
      <p:transition spd="slow" advTm="61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82496A-D29B-4D1F-BDA1-4F27F1A491A6}"/>
              </a:ext>
            </a:extLst>
          </p:cNvPr>
          <p:cNvSpPr txBox="1"/>
          <p:nvPr/>
        </p:nvSpPr>
        <p:spPr>
          <a:xfrm>
            <a:off x="534225" y="2995927"/>
            <a:ext cx="11120501" cy="156966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মতবাদটিকে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গ্রহনযোগ্য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কর?যুক্তিসহ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42A0C0-70D8-4BD5-97A5-86571403622A}"/>
              </a:ext>
            </a:extLst>
          </p:cNvPr>
          <p:cNvSpPr txBox="1"/>
          <p:nvPr/>
        </p:nvSpPr>
        <p:spPr>
          <a:xfrm>
            <a:off x="3382028" y="563671"/>
            <a:ext cx="5461348" cy="16390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44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100">
        <p15:prstTrans prst="pageCurlDouble"/>
      </p:transition>
    </mc:Choice>
    <mc:Fallback xmlns="">
      <p:transition spd="slow" advTm="36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r="6775"/>
          <a:stretch/>
        </p:blipFill>
        <p:spPr>
          <a:xfrm>
            <a:off x="488515" y="444792"/>
            <a:ext cx="11185743" cy="59184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96419" y="444129"/>
            <a:ext cx="497596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794">
        <p15:prstTrans prst="pageCurlDouble"/>
      </p:transition>
    </mc:Choice>
    <mc:Fallback xmlns="">
      <p:transition spd="slow" advTm="40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EBEED7-78AA-45FF-A020-BDD7389C214E}"/>
              </a:ext>
            </a:extLst>
          </p:cNvPr>
          <p:cNvSpPr txBox="1"/>
          <p:nvPr/>
        </p:nvSpPr>
        <p:spPr>
          <a:xfrm>
            <a:off x="2582082" y="544949"/>
            <a:ext cx="736186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as-IN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685852-CF91-46C8-B5E5-57923900CDE9}"/>
              </a:ext>
            </a:extLst>
          </p:cNvPr>
          <p:cNvSpPr txBox="1"/>
          <p:nvPr/>
        </p:nvSpPr>
        <p:spPr>
          <a:xfrm>
            <a:off x="0" y="3292169"/>
            <a:ext cx="12192000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শ্রেণিঃএকাদশ-দ্বাদশ</a:t>
            </a:r>
            <a:endParaRPr lang="en-US" sz="48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as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-১ম</a:t>
            </a:r>
            <a:r>
              <a:rPr lang="as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</a:p>
          <a:p>
            <a:r>
              <a:rPr lang="en-US" sz="4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en-US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্যায়ঃ</a:t>
            </a:r>
            <a:r>
              <a:rPr 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Social Institution)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3659" y="0"/>
            <a:ext cx="6801634" cy="254278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22">
        <p14:window dir="vert"/>
      </p:transition>
    </mc:Choice>
    <mc:Fallback xmlns="">
      <p:transition spd="slow" advTm="14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12046" y="501041"/>
            <a:ext cx="8276050" cy="6889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as-IN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 ছবিগুলো দেখে আজকের পাঠ সম্পর্কে বল</a:t>
            </a:r>
            <a:endParaRPr lang="as-IN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0" y="1315233"/>
            <a:ext cx="3399445" cy="3056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03" y="1327759"/>
            <a:ext cx="3467165" cy="304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780" y="4371584"/>
            <a:ext cx="3008988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মা ও মেয়ে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073503" y="4490789"/>
            <a:ext cx="3467165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বাবা ও ছেলে</a:t>
            </a:r>
            <a:endParaRPr lang="en-US" sz="4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46" y="1327759"/>
            <a:ext cx="3877849" cy="30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430016" y="4509370"/>
            <a:ext cx="2632553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>
                <a:solidFill>
                  <a:schemeClr val="tx1"/>
                </a:solidFill>
              </a:rPr>
              <a:t>স্বামী-স্ত্রী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8" b="21503"/>
          <a:stretch>
            <a:fillRect/>
          </a:stretch>
        </p:blipFill>
        <p:spPr bwMode="auto">
          <a:xfrm>
            <a:off x="1420659" y="632564"/>
            <a:ext cx="9990551" cy="43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35188" y="4981330"/>
            <a:ext cx="6161491" cy="990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dirty="0" smtClean="0">
                <a:solidFill>
                  <a:schemeClr val="tx1"/>
                </a:solidFill>
              </a:rPr>
              <a:t>দাদা-দাদী,নাতি-নাতনী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2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204">
        <p15:prstTrans prst="pageCurlDouble"/>
      </p:transition>
    </mc:Choice>
    <mc:Fallback xmlns="">
      <p:transition spd="slow" advTm="33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9" y="501040"/>
            <a:ext cx="11230627" cy="59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5" y="508000"/>
            <a:ext cx="2724932" cy="2523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6" y="3031298"/>
            <a:ext cx="2675151" cy="3318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48" y="496083"/>
            <a:ext cx="4710110" cy="58539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7133" y="2694097"/>
            <a:ext cx="1319931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মর্গান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49" y="3292908"/>
            <a:ext cx="2780778" cy="30618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49" y="516427"/>
            <a:ext cx="2780778" cy="25148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30850" y="2769688"/>
            <a:ext cx="278077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Westermarck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33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500">
        <p15:prstTrans prst="pageCurlDouble"/>
      </p:transition>
    </mc:Choice>
    <mc:Fallback xmlns="">
      <p:transition spd="slow" advTm="2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8224F2-CD3C-4BB7-B883-EC615057E840}"/>
              </a:ext>
            </a:extLst>
          </p:cNvPr>
          <p:cNvSpPr txBox="1"/>
          <p:nvPr/>
        </p:nvSpPr>
        <p:spPr>
          <a:xfrm>
            <a:off x="2505205" y="626300"/>
            <a:ext cx="7102257" cy="25803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54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1430" y="3406036"/>
            <a:ext cx="8580329" cy="193899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Theory about Kinship</a:t>
            </a:r>
            <a:endParaRPr lang="en-US" sz="1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50">
        <p14:doors dir="vert"/>
      </p:transition>
    </mc:Choice>
    <mc:Fallback xmlns="">
      <p:transition spd="slow" advTm="55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501040" y="3388445"/>
            <a:ext cx="1073427" cy="527222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477895" y="4174871"/>
            <a:ext cx="1096572" cy="482022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07079" y="551147"/>
            <a:ext cx="5411244" cy="1791220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DeflateBottom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000" b="1" i="1" u="sng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i="1" u="sng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74468" y="2680570"/>
            <a:ext cx="10149894" cy="368265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 fontAlgn="auto">
              <a:lnSpc>
                <a:spcPct val="100000"/>
              </a:lnSpc>
              <a:buNone/>
            </a:pP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auto">
              <a:lnSpc>
                <a:spcPct val="100000"/>
              </a:lnSpc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লুইস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মর্গানের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auto">
              <a:lnSpc>
                <a:spcPct val="100000"/>
              </a:lnSpc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জ্ঞাতিসম্পর্কিত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ওয়েস্টারমার্কের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477894" y="4941150"/>
            <a:ext cx="1096573" cy="416751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24">
        <p15:prstTrans prst="pageCurlDouble"/>
      </p:transition>
    </mc:Choice>
    <mc:Fallback xmlns="">
      <p:transition spd="slow" advTm="45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3F2"/>
      </a:lt2>
      <a:accent1>
        <a:srgbClr val="DF3185"/>
      </a:accent1>
      <a:accent2>
        <a:srgbClr val="CD1FBB"/>
      </a:accent2>
      <a:accent3>
        <a:srgbClr val="A831DF"/>
      </a:accent3>
      <a:accent4>
        <a:srgbClr val="562AD0"/>
      </a:accent4>
      <a:accent5>
        <a:srgbClr val="314ADF"/>
      </a:accent5>
      <a:accent6>
        <a:srgbClr val="1F81CD"/>
      </a:accent6>
      <a:hlink>
        <a:srgbClr val="423FBF"/>
      </a:hlink>
      <a:folHlink>
        <a:srgbClr val="7F7F7F"/>
      </a:folHlink>
    </a:clrScheme>
    <a:fontScheme name="Custom 2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315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Angsana New</vt:lpstr>
      <vt:lpstr>Arial</vt:lpstr>
      <vt:lpstr>Calibri</vt:lpstr>
      <vt:lpstr>Nikosh</vt:lpstr>
      <vt:lpstr>NikoshBAN</vt:lpstr>
      <vt:lpstr>Times New Roman</vt:lpstr>
      <vt:lpstr>Wingdings</vt:lpstr>
      <vt:lpstr>LuminousVTI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Naimuddin Hasan Tibrijee</dc:creator>
  <cp:lastModifiedBy>Windows User</cp:lastModifiedBy>
  <cp:revision>275</cp:revision>
  <dcterms:created xsi:type="dcterms:W3CDTF">2020-10-25T15:14:24Z</dcterms:created>
  <dcterms:modified xsi:type="dcterms:W3CDTF">2021-02-16T14:32:31Z</dcterms:modified>
</cp:coreProperties>
</file>