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88" r:id="rId2"/>
    <p:sldId id="271" r:id="rId3"/>
    <p:sldId id="272" r:id="rId4"/>
    <p:sldId id="289" r:id="rId5"/>
    <p:sldId id="269" r:id="rId6"/>
    <p:sldId id="294" r:id="rId7"/>
    <p:sldId id="258" r:id="rId8"/>
    <p:sldId id="290" r:id="rId9"/>
    <p:sldId id="291" r:id="rId10"/>
    <p:sldId id="292" r:id="rId11"/>
    <p:sldId id="270" r:id="rId12"/>
    <p:sldId id="273" r:id="rId13"/>
    <p:sldId id="274" r:id="rId14"/>
    <p:sldId id="275" r:id="rId15"/>
    <p:sldId id="276" r:id="rId16"/>
    <p:sldId id="281" r:id="rId17"/>
    <p:sldId id="277" r:id="rId18"/>
    <p:sldId id="287" r:id="rId19"/>
    <p:sldId id="264" r:id="rId20"/>
    <p:sldId id="293" r:id="rId21"/>
    <p:sldId id="282" r:id="rId22"/>
    <p:sldId id="283" r:id="rId23"/>
    <p:sldId id="280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F654BC"/>
    <a:srgbClr val="3008DA"/>
    <a:srgbClr val="BD3145"/>
    <a:srgbClr val="E59BA6"/>
    <a:srgbClr val="DEB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1" autoAdjust="0"/>
    <p:restoredTop sz="94660"/>
  </p:normalViewPr>
  <p:slideViewPr>
    <p:cSldViewPr>
      <p:cViewPr varScale="1">
        <p:scale>
          <a:sx n="76" d="100"/>
          <a:sy n="76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77ACB-0412-4B33-A93C-8FF8E921884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6FA2EA3B-B80B-4348-986F-5AE6E039DCB8}">
      <dgm:prSet phldrT="[Text]" custT="1"/>
      <dgm:spPr/>
      <dgm:t>
        <a:bodyPr/>
        <a:lstStyle/>
        <a:p>
          <a:r>
            <a: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সনাতন রোপন পধতি</a:t>
          </a:r>
          <a:endParaRPr lang="en-US" sz="36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F38BC2-8A73-4084-B184-0B05EE77B494}" type="parTrans" cxnId="{157652F0-E8B2-473A-9F9C-BD53F5EE5AFE}">
      <dgm:prSet/>
      <dgm:spPr/>
      <dgm:t>
        <a:bodyPr/>
        <a:lstStyle/>
        <a:p>
          <a:endParaRPr lang="en-US"/>
        </a:p>
      </dgm:t>
    </dgm:pt>
    <dgm:pt modelId="{60EF3C46-9A92-4A06-A849-48A671DC25F5}" type="sibTrans" cxnId="{157652F0-E8B2-473A-9F9C-BD53F5EE5AF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  <dgm:t>
        <a:bodyPr/>
        <a:lstStyle/>
        <a:p>
          <a:endParaRPr lang="en-US"/>
        </a:p>
      </dgm:t>
    </dgm:pt>
    <dgm:pt modelId="{AFB32A07-5F7C-4375-B965-5EF5C8DCD78E}" type="pres">
      <dgm:prSet presAssocID="{06877ACB-0412-4B33-A93C-8FF8E921884A}" presName="Name0" presStyleCnt="0">
        <dgm:presLayoutVars>
          <dgm:dir/>
        </dgm:presLayoutVars>
      </dgm:prSet>
      <dgm:spPr/>
    </dgm:pt>
    <dgm:pt modelId="{C267BB50-C1AF-464D-B4FC-5D437E8B6DC8}" type="pres">
      <dgm:prSet presAssocID="{60EF3C46-9A92-4A06-A849-48A671DC25F5}" presName="picture_1" presStyleLbl="bgImgPlace1" presStyleIdx="0" presStyleCnt="1" custScaleX="209649" custLinFactNeighborX="-8471"/>
      <dgm:spPr/>
      <dgm:t>
        <a:bodyPr/>
        <a:lstStyle/>
        <a:p>
          <a:endParaRPr lang="en-US"/>
        </a:p>
      </dgm:t>
    </dgm:pt>
    <dgm:pt modelId="{0C3C753F-C796-43DD-84DD-CC385E51A26C}" type="pres">
      <dgm:prSet presAssocID="{6FA2EA3B-B80B-4348-986F-5AE6E039DCB8}" presName="text_1" presStyleLbl="node1" presStyleIdx="0" presStyleCnt="0" custScaleX="233084" custLinFactY="3115" custLinFactNeighborX="194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18366-CDA6-4249-993D-ABDFB7B50CBE}" type="pres">
      <dgm:prSet presAssocID="{06877ACB-0412-4B33-A93C-8FF8E921884A}" presName="maxNode" presStyleCnt="0"/>
      <dgm:spPr/>
    </dgm:pt>
    <dgm:pt modelId="{4F45FC6C-E720-416E-9818-3674EF9EAEB1}" type="pres">
      <dgm:prSet presAssocID="{06877ACB-0412-4B33-A93C-8FF8E921884A}" presName="Name33" presStyleCnt="0"/>
      <dgm:spPr/>
    </dgm:pt>
  </dgm:ptLst>
  <dgm:cxnLst>
    <dgm:cxn modelId="{BC0C138B-C6DC-4F97-B8FE-E01F230A1379}" type="presOf" srcId="{60EF3C46-9A92-4A06-A849-48A671DC25F5}" destId="{C267BB50-C1AF-464D-B4FC-5D437E8B6DC8}" srcOrd="0" destOrd="0" presId="urn:microsoft.com/office/officeart/2008/layout/AccentedPicture"/>
    <dgm:cxn modelId="{FFA343C9-BBA7-43C5-A5F5-5F36C45BD361}" type="presOf" srcId="{06877ACB-0412-4B33-A93C-8FF8E921884A}" destId="{AFB32A07-5F7C-4375-B965-5EF5C8DCD78E}" srcOrd="0" destOrd="0" presId="urn:microsoft.com/office/officeart/2008/layout/AccentedPicture"/>
    <dgm:cxn modelId="{C86874ED-7CBD-4FED-B42C-342F9DA2425D}" type="presOf" srcId="{6FA2EA3B-B80B-4348-986F-5AE6E039DCB8}" destId="{0C3C753F-C796-43DD-84DD-CC385E51A26C}" srcOrd="0" destOrd="0" presId="urn:microsoft.com/office/officeart/2008/layout/AccentedPicture"/>
    <dgm:cxn modelId="{157652F0-E8B2-473A-9F9C-BD53F5EE5AFE}" srcId="{06877ACB-0412-4B33-A93C-8FF8E921884A}" destId="{6FA2EA3B-B80B-4348-986F-5AE6E039DCB8}" srcOrd="0" destOrd="0" parTransId="{E6F38BC2-8A73-4084-B184-0B05EE77B494}" sibTransId="{60EF3C46-9A92-4A06-A849-48A671DC25F5}"/>
    <dgm:cxn modelId="{F96B685C-3E93-49F9-AB5E-A2737E53AF6A}" type="presParOf" srcId="{AFB32A07-5F7C-4375-B965-5EF5C8DCD78E}" destId="{C267BB50-C1AF-464D-B4FC-5D437E8B6DC8}" srcOrd="0" destOrd="0" presId="urn:microsoft.com/office/officeart/2008/layout/AccentedPicture"/>
    <dgm:cxn modelId="{90FA2825-D151-4FFB-8C91-3940A1A9BF96}" type="presParOf" srcId="{AFB32A07-5F7C-4375-B965-5EF5C8DCD78E}" destId="{0C3C753F-C796-43DD-84DD-CC385E51A26C}" srcOrd="1" destOrd="0" presId="urn:microsoft.com/office/officeart/2008/layout/AccentedPicture"/>
    <dgm:cxn modelId="{FB845D7B-132C-494C-A6B4-CBEA0ED5797B}" type="presParOf" srcId="{AFB32A07-5F7C-4375-B965-5EF5C8DCD78E}" destId="{F4C18366-CDA6-4249-993D-ABDFB7B50CBE}" srcOrd="2" destOrd="0" presId="urn:microsoft.com/office/officeart/2008/layout/AccentedPicture"/>
    <dgm:cxn modelId="{E3594E24-C2DB-4EAF-98D5-2238D9B99FC1}" type="presParOf" srcId="{F4C18366-CDA6-4249-993D-ABDFB7B50CBE}" destId="{4F45FC6C-E720-416E-9818-3674EF9EAEB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25ADB4-7696-4447-99E2-629E4D6CB09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</dgm:pt>
    <dgm:pt modelId="{73F0FB4D-1FF6-414F-81C7-7A7A81148D93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</a:rPr>
            <a:t>   </a:t>
          </a:r>
          <a:r>
            <a:rPr lang="bn-IN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 রোপন পধতি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12FB3B-4983-4A2F-A81F-C3E60682C0E2}" type="parTrans" cxnId="{7F90C8AE-FFFF-4C77-ABE7-68A12473F2EB}">
      <dgm:prSet/>
      <dgm:spPr/>
      <dgm:t>
        <a:bodyPr/>
        <a:lstStyle/>
        <a:p>
          <a:endParaRPr lang="en-US"/>
        </a:p>
      </dgm:t>
    </dgm:pt>
    <dgm:pt modelId="{0EF25282-6CD6-4505-8D52-99EB45F00977}" type="sibTrans" cxnId="{7F90C8AE-FFFF-4C77-ABE7-68A12473F2E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38ABB8CA-8E4D-455A-9AB4-70FCEC406B46}" type="pres">
      <dgm:prSet presAssocID="{FC25ADB4-7696-4447-99E2-629E4D6CB09B}" presName="Name0" presStyleCnt="0">
        <dgm:presLayoutVars>
          <dgm:dir/>
        </dgm:presLayoutVars>
      </dgm:prSet>
      <dgm:spPr/>
    </dgm:pt>
    <dgm:pt modelId="{97CEFE0F-3159-406E-A598-0860DB4EE60A}" type="pres">
      <dgm:prSet presAssocID="{0EF25282-6CD6-4505-8D52-99EB45F00977}" presName="picture_1" presStyleLbl="bgImgPlace1" presStyleIdx="0" presStyleCnt="1" custScaleX="188370" custLinFactX="9872" custLinFactNeighborX="100000" custLinFactNeighborY="-3662"/>
      <dgm:spPr/>
      <dgm:t>
        <a:bodyPr/>
        <a:lstStyle/>
        <a:p>
          <a:endParaRPr lang="en-US"/>
        </a:p>
      </dgm:t>
    </dgm:pt>
    <dgm:pt modelId="{21BC9DF7-C0FB-4FDF-9962-F2AFB7416EF9}" type="pres">
      <dgm:prSet presAssocID="{73F0FB4D-1FF6-414F-81C7-7A7A81148D93}" presName="text_1" presStyleLbl="node1" presStyleIdx="0" presStyleCnt="0" custScaleX="235532" custScaleY="77083" custLinFactNeighborX="13590" custLinFactNeighborY="5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BF15D0-5F0D-4326-88A2-4E840C73C7CC}" type="pres">
      <dgm:prSet presAssocID="{FC25ADB4-7696-4447-99E2-629E4D6CB09B}" presName="maxNode" presStyleCnt="0"/>
      <dgm:spPr/>
    </dgm:pt>
    <dgm:pt modelId="{A6DB25B3-875A-444B-8347-4D65BEBA31CD}" type="pres">
      <dgm:prSet presAssocID="{FC25ADB4-7696-4447-99E2-629E4D6CB09B}" presName="Name33" presStyleCnt="0"/>
      <dgm:spPr/>
    </dgm:pt>
  </dgm:ptLst>
  <dgm:cxnLst>
    <dgm:cxn modelId="{C8ABA396-4DF1-48A1-B5C0-FC54DDABD4B3}" type="presOf" srcId="{0EF25282-6CD6-4505-8D52-99EB45F00977}" destId="{97CEFE0F-3159-406E-A598-0860DB4EE60A}" srcOrd="0" destOrd="0" presId="urn:microsoft.com/office/officeart/2008/layout/AccentedPicture"/>
    <dgm:cxn modelId="{BA27D84C-9312-43A3-899A-CED8DF5912C0}" type="presOf" srcId="{FC25ADB4-7696-4447-99E2-629E4D6CB09B}" destId="{38ABB8CA-8E4D-455A-9AB4-70FCEC406B46}" srcOrd="0" destOrd="0" presId="urn:microsoft.com/office/officeart/2008/layout/AccentedPicture"/>
    <dgm:cxn modelId="{D01573B4-5895-495F-ACD3-C24280334ACA}" type="presOf" srcId="{73F0FB4D-1FF6-414F-81C7-7A7A81148D93}" destId="{21BC9DF7-C0FB-4FDF-9962-F2AFB7416EF9}" srcOrd="0" destOrd="0" presId="urn:microsoft.com/office/officeart/2008/layout/AccentedPicture"/>
    <dgm:cxn modelId="{7F90C8AE-FFFF-4C77-ABE7-68A12473F2EB}" srcId="{FC25ADB4-7696-4447-99E2-629E4D6CB09B}" destId="{73F0FB4D-1FF6-414F-81C7-7A7A81148D93}" srcOrd="0" destOrd="0" parTransId="{F212FB3B-4983-4A2F-A81F-C3E60682C0E2}" sibTransId="{0EF25282-6CD6-4505-8D52-99EB45F00977}"/>
    <dgm:cxn modelId="{B3FCA440-C391-4812-BC54-89803E89A8D9}" type="presParOf" srcId="{38ABB8CA-8E4D-455A-9AB4-70FCEC406B46}" destId="{97CEFE0F-3159-406E-A598-0860DB4EE60A}" srcOrd="0" destOrd="0" presId="urn:microsoft.com/office/officeart/2008/layout/AccentedPicture"/>
    <dgm:cxn modelId="{5109CAF5-4DD4-4A19-A6C3-9945EA1E8EB8}" type="presParOf" srcId="{38ABB8CA-8E4D-455A-9AB4-70FCEC406B46}" destId="{21BC9DF7-C0FB-4FDF-9962-F2AFB7416EF9}" srcOrd="1" destOrd="0" presId="urn:microsoft.com/office/officeart/2008/layout/AccentedPicture"/>
    <dgm:cxn modelId="{6A0383A9-5FC2-4FFA-BA8F-446A26F434B6}" type="presParOf" srcId="{38ABB8CA-8E4D-455A-9AB4-70FCEC406B46}" destId="{D0BF15D0-5F0D-4326-88A2-4E840C73C7CC}" srcOrd="2" destOrd="0" presId="urn:microsoft.com/office/officeart/2008/layout/AccentedPicture"/>
    <dgm:cxn modelId="{29F18697-B88B-4583-BE38-927A91AB264D}" type="presParOf" srcId="{D0BF15D0-5F0D-4326-88A2-4E840C73C7CC}" destId="{A6DB25B3-875A-444B-8347-4D65BEBA31CD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044CEC-F9EF-49D9-BC90-6BCD2F13A20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3486B6C-66BB-4729-B003-EC8E5B4CEA0D}">
      <dgm:prSet/>
      <dgm:spPr>
        <a:ln w="28575">
          <a:solidFill>
            <a:srgbClr val="FF33CC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শিক্ষারর্থীরা -</a:t>
          </a:r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6D7B12-D4E0-44A5-912A-CF9E32F52E62}" type="parTrans" cxnId="{C75B5181-436F-4708-AEAE-DC0240B68C11}">
      <dgm:prSet/>
      <dgm:spPr/>
      <dgm:t>
        <a:bodyPr/>
        <a:lstStyle/>
        <a:p>
          <a:endParaRPr lang="en-US"/>
        </a:p>
      </dgm:t>
    </dgm:pt>
    <dgm:pt modelId="{ACA00616-AA14-4FB8-8FA0-F62DC43EDEB5}" type="sibTrans" cxnId="{C75B5181-436F-4708-AEAE-DC0240B68C11}">
      <dgm:prSet/>
      <dgm:spPr/>
      <dgm:t>
        <a:bodyPr/>
        <a:lstStyle/>
        <a:p>
          <a:endParaRPr lang="en-US"/>
        </a:p>
      </dgm:t>
    </dgm:pt>
    <dgm:pt modelId="{CED260F9-8E27-4541-AED7-77A664A4B0F7}">
      <dgm:prSet/>
      <dgm:spPr>
        <a:ln w="28575">
          <a:solidFill>
            <a:srgbClr val="FF33CC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১।সামাজিক পরিবর্তন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E3FDF4-D3A5-464F-9C0F-0C4B69D7BC3A}" type="parTrans" cxnId="{9D47854E-3BFC-4A24-B41F-BF8F401B8F58}">
      <dgm:prSet/>
      <dgm:spPr/>
      <dgm:t>
        <a:bodyPr/>
        <a:lstStyle/>
        <a:p>
          <a:endParaRPr lang="en-US"/>
        </a:p>
      </dgm:t>
    </dgm:pt>
    <dgm:pt modelId="{6324C3DC-3E4D-44B4-A913-2F0369810D6B}" type="sibTrans" cxnId="{9D47854E-3BFC-4A24-B41F-BF8F401B8F58}">
      <dgm:prSet/>
      <dgm:spPr/>
      <dgm:t>
        <a:bodyPr/>
        <a:lstStyle/>
        <a:p>
          <a:endParaRPr lang="en-US"/>
        </a:p>
      </dgm:t>
    </dgm:pt>
    <dgm:pt modelId="{D5649EF4-783F-4E36-941D-1B2FB6DE7F58}">
      <dgm:prSet/>
      <dgm:spPr>
        <a:ln w="28575">
          <a:solidFill>
            <a:srgbClr val="FF33CC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২।সামাজিক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পরিবর্তনে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পারবে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1150BC-AE58-4CF1-9A33-5CF7F009E40E}" type="parTrans" cxnId="{A745630B-134C-4D2A-BF32-7B11D7A53D90}">
      <dgm:prSet/>
      <dgm:spPr/>
      <dgm:t>
        <a:bodyPr/>
        <a:lstStyle/>
        <a:p>
          <a:endParaRPr lang="en-US"/>
        </a:p>
      </dgm:t>
    </dgm:pt>
    <dgm:pt modelId="{99E2108F-E224-45CD-8557-64D575059C12}" type="sibTrans" cxnId="{A745630B-134C-4D2A-BF32-7B11D7A53D90}">
      <dgm:prSet/>
      <dgm:spPr/>
      <dgm:t>
        <a:bodyPr/>
        <a:lstStyle/>
        <a:p>
          <a:endParaRPr lang="en-US"/>
        </a:p>
      </dgm:t>
    </dgm:pt>
    <dgm:pt modelId="{EFC2334D-D176-4B8B-A769-BE152EE9A1C7}">
      <dgm:prSet/>
      <dgm:spPr>
        <a:ln w="28575">
          <a:solidFill>
            <a:srgbClr val="FF33CC"/>
          </a:solidFill>
        </a:ln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pPr rtl="0"/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 পরিবর্তনের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সমু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0C088E-2913-4EDE-892E-E7C3A5EF30D5}" type="parTrans" cxnId="{41C2A929-24BD-429F-8875-730E7EE5E29C}">
      <dgm:prSet/>
      <dgm:spPr/>
      <dgm:t>
        <a:bodyPr/>
        <a:lstStyle/>
        <a:p>
          <a:endParaRPr lang="en-US"/>
        </a:p>
      </dgm:t>
    </dgm:pt>
    <dgm:pt modelId="{9804F5C2-DC31-4F3C-B246-AB7DF7FD6695}" type="sibTrans" cxnId="{41C2A929-24BD-429F-8875-730E7EE5E29C}">
      <dgm:prSet/>
      <dgm:spPr/>
      <dgm:t>
        <a:bodyPr/>
        <a:lstStyle/>
        <a:p>
          <a:endParaRPr lang="en-US"/>
        </a:p>
      </dgm:t>
    </dgm:pt>
    <dgm:pt modelId="{8A9D8CF8-E96F-43DC-BFCA-676779805D02}" type="pres">
      <dgm:prSet presAssocID="{D1044CEC-F9EF-49D9-BC90-6BCD2F13A2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3FB284-FABD-4A8A-BD6A-C2BF427BFFA7}" type="pres">
      <dgm:prSet presAssocID="{03486B6C-66BB-4729-B003-EC8E5B4CEA0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D5FC-AB2E-4111-B3CC-07235EE5C3F4}" type="pres">
      <dgm:prSet presAssocID="{ACA00616-AA14-4FB8-8FA0-F62DC43EDEB5}" presName="spacer" presStyleCnt="0"/>
      <dgm:spPr/>
    </dgm:pt>
    <dgm:pt modelId="{952F46E4-2A89-46E4-873C-C94388047EE0}" type="pres">
      <dgm:prSet presAssocID="{CED260F9-8E27-4541-AED7-77A664A4B0F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05DB2-6F2E-4C16-BD38-8A7D78066672}" type="pres">
      <dgm:prSet presAssocID="{6324C3DC-3E4D-44B4-A913-2F0369810D6B}" presName="spacer" presStyleCnt="0"/>
      <dgm:spPr/>
    </dgm:pt>
    <dgm:pt modelId="{DF7C9CBA-FD65-451D-A21C-BD7B320C9CDB}" type="pres">
      <dgm:prSet presAssocID="{D5649EF4-783F-4E36-941D-1B2FB6DE7F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39C70-A6CA-4361-957F-B329ECE55055}" type="pres">
      <dgm:prSet presAssocID="{99E2108F-E224-45CD-8557-64D575059C12}" presName="spacer" presStyleCnt="0"/>
      <dgm:spPr/>
    </dgm:pt>
    <dgm:pt modelId="{546F397A-A5FB-41AA-A5F6-0558BA2D1C60}" type="pres">
      <dgm:prSet presAssocID="{EFC2334D-D176-4B8B-A769-BE152EE9A1C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695EF-F469-4242-A35A-C13707A9F77E}" type="presOf" srcId="{CED260F9-8E27-4541-AED7-77A664A4B0F7}" destId="{952F46E4-2A89-46E4-873C-C94388047EE0}" srcOrd="0" destOrd="0" presId="urn:microsoft.com/office/officeart/2005/8/layout/vList2"/>
    <dgm:cxn modelId="{A745630B-134C-4D2A-BF32-7B11D7A53D90}" srcId="{D1044CEC-F9EF-49D9-BC90-6BCD2F13A205}" destId="{D5649EF4-783F-4E36-941D-1B2FB6DE7F58}" srcOrd="2" destOrd="0" parTransId="{AD1150BC-AE58-4CF1-9A33-5CF7F009E40E}" sibTransId="{99E2108F-E224-45CD-8557-64D575059C12}"/>
    <dgm:cxn modelId="{23E38DAA-E581-4073-83B4-AC54370734FD}" type="presOf" srcId="{D1044CEC-F9EF-49D9-BC90-6BCD2F13A205}" destId="{8A9D8CF8-E96F-43DC-BFCA-676779805D02}" srcOrd="0" destOrd="0" presId="urn:microsoft.com/office/officeart/2005/8/layout/vList2"/>
    <dgm:cxn modelId="{9D47854E-3BFC-4A24-B41F-BF8F401B8F58}" srcId="{D1044CEC-F9EF-49D9-BC90-6BCD2F13A205}" destId="{CED260F9-8E27-4541-AED7-77A664A4B0F7}" srcOrd="1" destOrd="0" parTransId="{B2E3FDF4-D3A5-464F-9C0F-0C4B69D7BC3A}" sibTransId="{6324C3DC-3E4D-44B4-A913-2F0369810D6B}"/>
    <dgm:cxn modelId="{41C2A929-24BD-429F-8875-730E7EE5E29C}" srcId="{D1044CEC-F9EF-49D9-BC90-6BCD2F13A205}" destId="{EFC2334D-D176-4B8B-A769-BE152EE9A1C7}" srcOrd="3" destOrd="0" parTransId="{180C088E-2913-4EDE-892E-E7C3A5EF30D5}" sibTransId="{9804F5C2-DC31-4F3C-B246-AB7DF7FD6695}"/>
    <dgm:cxn modelId="{53ED95A1-126A-4F21-92D6-19FE637E1079}" type="presOf" srcId="{03486B6C-66BB-4729-B003-EC8E5B4CEA0D}" destId="{6F3FB284-FABD-4A8A-BD6A-C2BF427BFFA7}" srcOrd="0" destOrd="0" presId="urn:microsoft.com/office/officeart/2005/8/layout/vList2"/>
    <dgm:cxn modelId="{3D2D3FF3-F829-4533-9AF5-AF6D04A4F744}" type="presOf" srcId="{D5649EF4-783F-4E36-941D-1B2FB6DE7F58}" destId="{DF7C9CBA-FD65-451D-A21C-BD7B320C9CDB}" srcOrd="0" destOrd="0" presId="urn:microsoft.com/office/officeart/2005/8/layout/vList2"/>
    <dgm:cxn modelId="{C75B5181-436F-4708-AEAE-DC0240B68C11}" srcId="{D1044CEC-F9EF-49D9-BC90-6BCD2F13A205}" destId="{03486B6C-66BB-4729-B003-EC8E5B4CEA0D}" srcOrd="0" destOrd="0" parTransId="{746D7B12-D4E0-44A5-912A-CF9E32F52E62}" sibTransId="{ACA00616-AA14-4FB8-8FA0-F62DC43EDEB5}"/>
    <dgm:cxn modelId="{BE9781E0-353C-41D9-9C87-0810C5462DDC}" type="presOf" srcId="{EFC2334D-D176-4B8B-A769-BE152EE9A1C7}" destId="{546F397A-A5FB-41AA-A5F6-0558BA2D1C60}" srcOrd="0" destOrd="0" presId="urn:microsoft.com/office/officeart/2005/8/layout/vList2"/>
    <dgm:cxn modelId="{8E51EF10-427E-489A-991C-8AC513EF4694}" type="presParOf" srcId="{8A9D8CF8-E96F-43DC-BFCA-676779805D02}" destId="{6F3FB284-FABD-4A8A-BD6A-C2BF427BFFA7}" srcOrd="0" destOrd="0" presId="urn:microsoft.com/office/officeart/2005/8/layout/vList2"/>
    <dgm:cxn modelId="{586384C0-DA71-4622-993B-90F63C22F5D3}" type="presParOf" srcId="{8A9D8CF8-E96F-43DC-BFCA-676779805D02}" destId="{6A68D5FC-AB2E-4111-B3CC-07235EE5C3F4}" srcOrd="1" destOrd="0" presId="urn:microsoft.com/office/officeart/2005/8/layout/vList2"/>
    <dgm:cxn modelId="{7D8A4D91-FE3E-43F6-9BA4-5CCEA871C7E6}" type="presParOf" srcId="{8A9D8CF8-E96F-43DC-BFCA-676779805D02}" destId="{952F46E4-2A89-46E4-873C-C94388047EE0}" srcOrd="2" destOrd="0" presId="urn:microsoft.com/office/officeart/2005/8/layout/vList2"/>
    <dgm:cxn modelId="{5EEFD3BA-0D67-4DBF-B528-7A3866004851}" type="presParOf" srcId="{8A9D8CF8-E96F-43DC-BFCA-676779805D02}" destId="{7F205DB2-6F2E-4C16-BD38-8A7D78066672}" srcOrd="3" destOrd="0" presId="urn:microsoft.com/office/officeart/2005/8/layout/vList2"/>
    <dgm:cxn modelId="{3FB830EA-6991-4D89-933B-B20A2A63F0DF}" type="presParOf" srcId="{8A9D8CF8-E96F-43DC-BFCA-676779805D02}" destId="{DF7C9CBA-FD65-451D-A21C-BD7B320C9CDB}" srcOrd="4" destOrd="0" presId="urn:microsoft.com/office/officeart/2005/8/layout/vList2"/>
    <dgm:cxn modelId="{792927F0-C45B-403B-81AD-13245C64D682}" type="presParOf" srcId="{8A9D8CF8-E96F-43DC-BFCA-676779805D02}" destId="{65A39C70-A6CA-4361-957F-B329ECE55055}" srcOrd="5" destOrd="0" presId="urn:microsoft.com/office/officeart/2005/8/layout/vList2"/>
    <dgm:cxn modelId="{19A9596F-BCED-4A3F-B066-3E199F18DBA6}" type="presParOf" srcId="{8A9D8CF8-E96F-43DC-BFCA-676779805D02}" destId="{546F397A-A5FB-41AA-A5F6-0558BA2D1C60}" srcOrd="6" destOrd="0" presId="urn:microsoft.com/office/officeart/2005/8/layout/vList2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7BB50-C1AF-464D-B4FC-5D437E8B6DC8}">
      <dsp:nvSpPr>
        <dsp:cNvPr id="0" name=""/>
        <dsp:cNvSpPr/>
      </dsp:nvSpPr>
      <dsp:spPr>
        <a:xfrm>
          <a:off x="0" y="0"/>
          <a:ext cx="4759347" cy="289560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C753F-C796-43DD-84DD-CC385E51A26C}">
      <dsp:nvSpPr>
        <dsp:cNvPr id="0" name=""/>
        <dsp:cNvSpPr/>
      </dsp:nvSpPr>
      <dsp:spPr>
        <a:xfrm>
          <a:off x="695713" y="1158240"/>
          <a:ext cx="4074345" cy="173736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সনাতন রোপন পধতি</a:t>
          </a:r>
          <a:endParaRPr lang="en-US" sz="36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5713" y="1158240"/>
        <a:ext cx="4074345" cy="1737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FE0F-3159-406E-A598-0860DB4EE60A}">
      <dsp:nvSpPr>
        <dsp:cNvPr id="0" name=""/>
        <dsp:cNvSpPr/>
      </dsp:nvSpPr>
      <dsp:spPr>
        <a:xfrm>
          <a:off x="46864" y="0"/>
          <a:ext cx="4419598" cy="299264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BC9DF7-C0FB-4FDF-9962-F2AFB7416EF9}">
      <dsp:nvSpPr>
        <dsp:cNvPr id="0" name=""/>
        <dsp:cNvSpPr/>
      </dsp:nvSpPr>
      <dsp:spPr>
        <a:xfrm>
          <a:off x="164480" y="1496319"/>
          <a:ext cx="4255119" cy="138409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20" tIns="109220" rIns="109220" bIns="109220" numCol="1" spcCol="1270" anchor="b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   </a:t>
          </a:r>
          <a:r>
            <a:rPr lang="bn-IN" sz="43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আধুনিক রোপন পধতি</a:t>
          </a:r>
          <a:endParaRPr lang="en-US" sz="43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480" y="1496319"/>
        <a:ext cx="4255119" cy="13840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FB284-FABD-4A8A-BD6A-C2BF427BFFA7}">
      <dsp:nvSpPr>
        <dsp:cNvPr id="0" name=""/>
        <dsp:cNvSpPr/>
      </dsp:nvSpPr>
      <dsp:spPr>
        <a:xfrm>
          <a:off x="0" y="35647"/>
          <a:ext cx="11430000" cy="892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33CC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smtClean="0">
              <a:latin typeface="NikoshBAN" panose="02000000000000000000" pitchFamily="2" charset="0"/>
              <a:cs typeface="NikoshBAN" panose="02000000000000000000" pitchFamily="2" charset="0"/>
            </a:rPr>
            <a:t>এই পাঠ শেষে শিক্ষারর্থীরা -</a:t>
          </a:r>
          <a:endParaRPr lang="en-US" sz="37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86" y="79233"/>
        <a:ext cx="11342828" cy="805684"/>
      </dsp:txXfrm>
    </dsp:sp>
    <dsp:sp modelId="{952F46E4-2A89-46E4-873C-C94388047EE0}">
      <dsp:nvSpPr>
        <dsp:cNvPr id="0" name=""/>
        <dsp:cNvSpPr/>
      </dsp:nvSpPr>
      <dsp:spPr>
        <a:xfrm>
          <a:off x="0" y="1035063"/>
          <a:ext cx="11430000" cy="892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33CC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১।সামাজিক পরিবর্তন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86" y="1078649"/>
        <a:ext cx="11342828" cy="805684"/>
      </dsp:txXfrm>
    </dsp:sp>
    <dsp:sp modelId="{DF7C9CBA-FD65-451D-A21C-BD7B320C9CDB}">
      <dsp:nvSpPr>
        <dsp:cNvPr id="0" name=""/>
        <dsp:cNvSpPr/>
      </dsp:nvSpPr>
      <dsp:spPr>
        <a:xfrm>
          <a:off x="0" y="2034480"/>
          <a:ext cx="11430000" cy="892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33CC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২।সামাজিক</a:t>
          </a: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পরিবর্তনে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সমুহ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পারবে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86" y="2078066"/>
        <a:ext cx="11342828" cy="805684"/>
      </dsp:txXfrm>
    </dsp:sp>
    <dsp:sp modelId="{546F397A-A5FB-41AA-A5F6-0558BA2D1C60}">
      <dsp:nvSpPr>
        <dsp:cNvPr id="0" name=""/>
        <dsp:cNvSpPr/>
      </dsp:nvSpPr>
      <dsp:spPr>
        <a:xfrm>
          <a:off x="0" y="3033896"/>
          <a:ext cx="11430000" cy="892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33CC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 পরিবর্তনের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তত্ত্ব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সমু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হের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পার্থক্য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bn-IN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করতে পারবে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586" y="3077482"/>
        <a:ext cx="11342828" cy="805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9DA4F-5764-4AC2-AA4D-06B94FF4AB8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19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AB22-400D-447B-B32D-AAF9CF60228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869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75CF4-1E93-4360-9143-87818250A5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290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30196-2F84-40D3-AE00-01E0CA1750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01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BDE22-7494-4A62-A3A6-3AD1A02A1F3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66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95DA-9A52-4BB1-B65D-F1CA449FC81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899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E970-9C0F-40E6-B8D9-D58E05E381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5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91406-E9A3-4AA0-8C01-345A8772346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77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8785-45E7-4377-938E-62DE1CFE22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5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9BA59B-2B25-4B6F-9CC6-A6D0470CC6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88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8BA-7EFE-40C0-8FF7-7CC3804C40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4D4647A-607E-4AD2-BDBF-5D3D0CE59B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6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fif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" y="-19833"/>
            <a:ext cx="12165906" cy="6861132"/>
            <a:chOff x="-1" y="-19833"/>
            <a:chExt cx="12165906" cy="68611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5715001" cy="684129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1" y="-19833"/>
              <a:ext cx="6450904" cy="685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619500" y="609600"/>
            <a:ext cx="4953000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13" name="Picture 12" descr="c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648200"/>
            <a:ext cx="6096000" cy="182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67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1847165"/>
            <a:ext cx="7315200" cy="25146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IN" sz="6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আলোচনা</a:t>
            </a:r>
            <a:endParaRPr lang="en-US" sz="6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114800"/>
            <a:ext cx="228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0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09685"/>
            <a:ext cx="121920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ইতিহাস।কোন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নয়,বরং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গতিশীল।মানুষের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নয়।পরিবর্তন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মন্থর।কোথাও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পরিবর্তন বলতে যে কোন প্রকার রূপান্তরকে বুঝায়। পৃথিবীর যাবতীয় বস্তুর মধ্যে এ রূপান্তর প্রক্রিয়া লক্ষ্য করা যায়। সুতরাং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সাধারণত সমাজ কাঠামোর পুনর্গঠন বা রূপান্তরকে বুঝায়।একটি বিশেষ সামাজিক রূপ থেকে অন্যরূপ ধারণ করাকেই সামাজিক পরিবর্তন বলে।সমাজের এ রূপান্তর কখনো স্থায়ী কখনোবা অস্থায়ী হয়ে থাকে।কখনো বাহ্যিক বা বস্তুগত আবার কখনো অভ্যন্তরীণ বা অবস্তুগত কারণে এ পরিবর্তন হয়।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4300" y="8578"/>
            <a:ext cx="4495800" cy="76944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7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60278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400" b="1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স্যামুয়েল কোয়েনিগ এর মতে</a:t>
            </a:r>
            <a:r>
              <a:rPr lang="bn-IN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, “মানুষের সামগ্রিক</a:t>
            </a:r>
            <a:r>
              <a:rPr lang="en-US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4400" dirty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ব্যবস</a:t>
            </a:r>
            <a:r>
              <a:rPr lang="bn-IN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্থায়  যে সব পরিবর্তন ঘটে  তা-ই সামাজিক</a:t>
            </a:r>
            <a:r>
              <a:rPr lang="en-US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dirty="0" smtClean="0">
                <a:solidFill>
                  <a:srgbClr val="9900FF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en-US" sz="4400" dirty="0">
              <a:solidFill>
                <a:srgbClr val="99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5">
            <a:extLst>
              <a:ext uri="{FF2B5EF4-FFF2-40B4-BE49-F238E27FC236}">
                <a16:creationId xmlns="" xmlns:a16="http://schemas.microsoft.com/office/drawing/2014/main" id="{96BF4106-5DE1-4BFF-BF76-B3E3F7BF3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0"/>
            <a:ext cx="1981200" cy="1716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2908E9-8960-4F3D-B484-F3B7F07C7560}"/>
              </a:ext>
            </a:extLst>
          </p:cNvPr>
          <p:cNvSpPr txBox="1"/>
          <p:nvPr/>
        </p:nvSpPr>
        <p:spPr>
          <a:xfrm>
            <a:off x="10140862" y="1716066"/>
            <a:ext cx="2051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কোয়েনিগ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2284274"/>
            <a:ext cx="10140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রবার্টসন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Sociology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”গ্রন্থে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সময়ের ব্যবধানে সামাজিক আচরণ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অনুষ্ঠান,প্রতিষ্ঠান এবং সর্বপরি সমাজ কাঠামোর  ধরণের মধ্যে যে পরিবর্তন ঘটে তাই সামাজিক পরিবর্তন।”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634D80-C93B-4803-87C3-70DD8F5B0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2174832"/>
            <a:ext cx="1957189" cy="1482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6EE605-D232-4A3E-9733-51F418A661F8}"/>
              </a:ext>
            </a:extLst>
          </p:cNvPr>
          <p:cNvSpPr txBox="1"/>
          <p:nvPr/>
        </p:nvSpPr>
        <p:spPr>
          <a:xfrm>
            <a:off x="10210799" y="3600985"/>
            <a:ext cx="1957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রবার্টসন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96AFA8C-E24D-43A2-B8A5-57C57854D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99" y="4230677"/>
            <a:ext cx="1957189" cy="17891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58924FE-26DC-4F04-B8F2-F2D2D7DED5CE}"/>
              </a:ext>
            </a:extLst>
          </p:cNvPr>
          <p:cNvSpPr txBox="1"/>
          <p:nvPr/>
        </p:nvSpPr>
        <p:spPr>
          <a:xfrm>
            <a:off x="10355106" y="6069657"/>
            <a:ext cx="1809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মরিস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জিন্সবার</a:t>
            </a:r>
            <a:r>
              <a:rPr lang="as-IN" sz="28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গ </a:t>
            </a:r>
            <a:r>
              <a:rPr lang="en-US" sz="2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71D4D9-37F4-41AE-A7CB-9C4D582A9AD6}"/>
              </a:ext>
            </a:extLst>
          </p:cNvPr>
          <p:cNvSpPr txBox="1"/>
          <p:nvPr/>
        </p:nvSpPr>
        <p:spPr>
          <a:xfrm>
            <a:off x="-1" y="4303455"/>
            <a:ext cx="10210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4000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্সবার্গ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্তন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সমাজকাঠামোর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র্থা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সমাজকাঠাম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ূপান্তর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সমাজকাঠামোর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ওতায়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ফেলেছেন</a:t>
            </a:r>
            <a:r>
              <a:rPr lang="en-US" sz="4000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0286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2" y="0"/>
            <a:ext cx="103350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8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Robert Morison MacIver </a:t>
            </a:r>
            <a:r>
              <a:rPr lang="en-US" sz="4000" dirty="0" err="1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এর</a:t>
            </a:r>
            <a:r>
              <a:rPr lang="en-US" sz="48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মতে,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সম্পর্কের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	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2020pic\234708Kalerkantho_17-10-10-26.jpg">
            <a:extLst>
              <a:ext uri="{FF2B5EF4-FFF2-40B4-BE49-F238E27FC236}">
                <a16:creationId xmlns="" xmlns:a16="http://schemas.microsoft.com/office/drawing/2014/main" id="{B7809C5F-17C2-4547-BD70-B4BAAFCA6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43227"/>
          <a:stretch/>
        </p:blipFill>
        <p:spPr bwMode="auto">
          <a:xfrm>
            <a:off x="10341278" y="-27141"/>
            <a:ext cx="1850722" cy="19811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260" y="4658142"/>
            <a:ext cx="121763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অতএব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সামাজিক পরিবর্তন হচ্ছে সংঘবদ্ধ মানুষের পারস্পারিক সম্পর্ক,তার নানাবিধ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অনুষ্ঠান-প্রতিষ্ঠান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যেমন-অর্থনৈতিক,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রাজনৈতিক, সামাজিক,সাংস্কৃতিক,ধর্মীয় ইত্যাদির পরিবর্তন।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2" y="2293710"/>
            <a:ext cx="103444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কিংসলে 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ডেভিস বলেন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কার্যাবলির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পরিবর্তনকে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672" y="1997885"/>
            <a:ext cx="1831934" cy="1821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9839" y="3857096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Kingsley Davis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095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926893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28600"/>
            <a:ext cx="6172200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36486"/>
            <a:ext cx="1173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</a:t>
            </a:r>
            <a:r>
              <a:rPr lang="en-US" sz="2800" dirty="0" err="1" smtClean="0">
                <a:cs typeface="Times New Roman" panose="02020603050405020304" pitchFamily="18" charset="0"/>
              </a:rPr>
              <a:t>T.B.Bottomore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দু’ভাগে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করেছেন।যথাঃ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 algn="just">
              <a:buAutoNum type="arabicParenR"/>
            </a:pP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Linear Theory):</a:t>
            </a:r>
          </a:p>
          <a:p>
            <a:pPr marL="342900" indent="-342900" algn="just">
              <a:buAutoNum type="arabicParenR"/>
            </a:pPr>
            <a:r>
              <a:rPr lang="en-US" sz="2800" dirty="0" err="1" smtClean="0">
                <a:solidFill>
                  <a:srgbClr val="3008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2800" dirty="0" smtClean="0">
                <a:solidFill>
                  <a:srgbClr val="3008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3008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solidFill>
                  <a:srgbClr val="3008D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rgbClr val="3008DA"/>
                </a:solidFill>
                <a:cs typeface="Times New Roman" panose="02020603050405020304" pitchFamily="18" charset="0"/>
              </a:rPr>
              <a:t>Cyclical Theory):</a:t>
            </a:r>
          </a:p>
          <a:p>
            <a:pPr algn="just"/>
            <a:r>
              <a:rPr lang="en-US" sz="2800" dirty="0"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F65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rgbClr val="F654BC"/>
                </a:solidFill>
                <a:cs typeface="Times New Roman" panose="02020603050405020304" pitchFamily="18" charset="0"/>
              </a:rPr>
              <a:t>)</a:t>
            </a:r>
            <a:r>
              <a:rPr lang="en-US" sz="2800" dirty="0" err="1" smtClean="0">
                <a:solidFill>
                  <a:srgbClr val="F65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800" dirty="0" smtClean="0">
                <a:solidFill>
                  <a:srgbClr val="F65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65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>
                <a:solidFill>
                  <a:srgbClr val="F654B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rgbClr val="F654BC"/>
                </a:solidFill>
                <a:cs typeface="Times New Roman" panose="02020603050405020304" pitchFamily="18" charset="0"/>
              </a:rPr>
              <a:t>Linear Theory</a:t>
            </a:r>
            <a:r>
              <a:rPr lang="en-US" sz="2800" dirty="0" smtClean="0">
                <a:solidFill>
                  <a:srgbClr val="F654BC"/>
                </a:solidFill>
                <a:cs typeface="Times New Roman" panose="02020603050405020304" pitchFamily="18" charset="0"/>
              </a:rPr>
              <a:t>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হয়।সরল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হয়,রৈখিক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তদ্রূপ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সোজাপথ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হলেন,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স্পেনসার,হবহাউস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প্রমূখগণ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9900FF"/>
                </a:solidFill>
                <a:cs typeface="Times New Roman" panose="02020603050405020304" pitchFamily="18" charset="0"/>
              </a:rPr>
              <a:t>Cyclical Theory</a:t>
            </a:r>
            <a:r>
              <a:rPr lang="en-US" sz="2800" dirty="0" smtClean="0">
                <a:solidFill>
                  <a:srgbClr val="9900FF"/>
                </a:solidFill>
                <a:cs typeface="Times New Roman" panose="02020603050405020304" pitchFamily="18" charset="0"/>
              </a:rPr>
              <a:t>):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হলেন,প্যারেটো,স্পেংলার,টয়েনবি,সরোকিন,ইবনে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খালদুন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প্রমূখগণ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2999"/>
            <a:ext cx="6705600" cy="58477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7774"/>
            <a:ext cx="100552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smtClean="0">
                <a:cs typeface="Times New Roman" panose="02020603050405020304" pitchFamily="18" charset="0"/>
              </a:rPr>
              <a:t>Das Capital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পরিচিত।সামাজিক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করেছে।কার্ল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সমাজকাঠামোকে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cs typeface="Times New Roman" panose="02020603050405020304" pitchFamily="18" charset="0"/>
              </a:rPr>
              <a:t>Basic Structure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smtClean="0">
                <a:cs typeface="Times New Roman" panose="02020603050405020304" pitchFamily="18" charset="0"/>
              </a:rPr>
              <a:t>Super </a:t>
            </a:r>
            <a:r>
              <a:rPr lang="en-US" sz="2400" dirty="0">
                <a:cs typeface="Times New Roman" panose="02020603050405020304" pitchFamily="18" charset="0"/>
              </a:rPr>
              <a:t>Structure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কাঠামো।মার্কসের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ঘটে।মার্কস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বলেছেন।কার্ল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করেছেন।তাঁর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মতে,পঞ্চম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আদর্শ।এই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ধাপগুলি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হচ্ছেঃ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smtClean="0">
                <a:cs typeface="Times New Roman" panose="02020603050405020304" pitchFamily="18" charset="0"/>
              </a:rPr>
              <a:t>Primitive Communism or Oriental Society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cs typeface="Times New Roman" panose="02020603050405020304" pitchFamily="18" charset="0"/>
              </a:rPr>
              <a:t>Slavery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cs typeface="Times New Roman" panose="02020603050405020304" pitchFamily="18" charset="0"/>
              </a:rPr>
              <a:t>Feudalism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cs typeface="Times New Roman" panose="02020603050405020304" pitchFamily="18" charset="0"/>
              </a:rPr>
              <a:t>Capitalism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cs typeface="Times New Roman" panose="02020603050405020304" pitchFamily="18" charset="0"/>
              </a:rPr>
              <a:t>Communism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স্বার্থবিরোধী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বিভক্ত।একটি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70926" y="0"/>
            <a:ext cx="2121074" cy="6728343"/>
            <a:chOff x="10070926" y="0"/>
            <a:chExt cx="2121074" cy="67283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926" y="0"/>
              <a:ext cx="2105416" cy="210124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926" y="4267200"/>
              <a:ext cx="2121074" cy="24611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0926" y="2133600"/>
              <a:ext cx="2105416" cy="213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72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11734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বঞ্চিত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class conflict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হয়।তিনি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conflict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মৌলিকরূপ।আর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চিন্তা-চেতনার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প্রধান।এর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যুগান্তকারী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আসে।এ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মূখী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হয়।যার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প্রগতির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progress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ধাবিত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তত্ত্বে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পায়।যথাঃ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ক)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Productive force</a:t>
            </a:r>
            <a:r>
              <a:rPr lang="en-US" sz="2800" dirty="0"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class relation).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দ্বান্দ্বিক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মতবাদের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প্রতিপাদ্য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সঙ্গতিপূর্ণ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system of class relation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যায়।কিন্তু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(conflict)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Dominated class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নুতুন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শৃঙ্খলা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Social order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করে।আরো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অনৈক্য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class conflict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0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প্রপঞ্চকে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cs typeface="Times New Roman" panose="02020603050405020304" pitchFamily="18" charset="0"/>
              </a:rPr>
              <a:t>Historical phenomenon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পেয়েছেন।তাঁর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smtClean="0">
                <a:cs typeface="Times New Roman" panose="02020603050405020304" pitchFamily="18" charset="0"/>
              </a:rPr>
              <a:t>The history of all hither to existing society is the history of class struggle).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শ্রেণিহীন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class conflict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বস্তুবাদের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primitive communism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ছিল।এ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ফলমূল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খাদ্যোপযোগী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লতাপাতা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জলাশয়ের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জীবন-জীবীকা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করতো।এ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বিরাজমান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ছিলনা;মানুষ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গোড়াপত্তন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হয়।দাস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জমি,পশু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বিলাসজাত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পেট্রিসিয়ান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প্লেবিয়ান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35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)-এ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দাসত্ব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cs typeface="Times New Roman" panose="02020603050405020304" pitchFamily="18" charset="0"/>
              </a:rPr>
              <a:t>slavery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উঠলো।একটা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সামন্তবাদী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ভূমিদাস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Lords and serfs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ভূমিদাসে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সামন্ত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আবির্ভাব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আভবির্ভাব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কলাকৌশল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মুষ্টিমেয়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কেন্দ্রীভূত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পুঁজিপতি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বুর্জোয়া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পুঁজিপতিদের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তীব্রতর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সর্বহারাদের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communism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মতে,আধুনিক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উছেদ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মালিকানা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হবে।ফলে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ন্যায়ভিতিক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হবে।মার্কস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শ্রেণিহীন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ওপরোক্ত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হচ্ছে।এ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ব্যবধানের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805547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68893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3519"/>
            <a:ext cx="1905000" cy="2901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9" y="3533605"/>
            <a:ext cx="3810001" cy="31719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399" y="3195051"/>
            <a:ext cx="3834011" cy="33855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cs typeface="Times New Roman" panose="02020603050405020304" pitchFamily="18" charset="0"/>
              </a:rPr>
              <a:t>Vilfredo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cs typeface="Times New Roman" panose="02020603050405020304" pitchFamily="18" charset="0"/>
              </a:rPr>
              <a:t>Fedarico</a:t>
            </a:r>
            <a:r>
              <a:rPr lang="en-US" sz="1600" dirty="0" smtClean="0"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cs typeface="Times New Roman" panose="02020603050405020304" pitchFamily="18" charset="0"/>
              </a:rPr>
              <a:t>Damaso</a:t>
            </a:r>
            <a:r>
              <a:rPr lang="en-US" sz="1600" dirty="0" smtClean="0">
                <a:cs typeface="Times New Roman" panose="02020603050405020304" pitchFamily="18" charset="0"/>
              </a:rPr>
              <a:t> Pareto</a:t>
            </a: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507" y="821965"/>
            <a:ext cx="79247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সমাজচিন্তাবিদ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Vilfredo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Fedarico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Damaso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cs typeface="Times New Roman" panose="02020603050405020304" pitchFamily="18" charset="0"/>
              </a:rPr>
              <a:t>Pareto.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smtClean="0">
                <a:cs typeface="Times New Roman" panose="02020603050405020304" pitchFamily="18" charset="0"/>
              </a:rPr>
              <a:t>The </a:t>
            </a:r>
            <a:r>
              <a:rPr lang="en-US" sz="2800" dirty="0" err="1" smtClean="0">
                <a:cs typeface="Times New Roman" panose="02020603050405020304" pitchFamily="18" charset="0"/>
              </a:rPr>
              <a:t>Maind</a:t>
            </a:r>
            <a:r>
              <a:rPr lang="en-US" sz="2800" dirty="0" smtClean="0">
                <a:cs typeface="Times New Roman" panose="02020603050405020304" pitchFamily="18" charset="0"/>
              </a:rPr>
              <a:t> and Society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solidFill>
                  <a:srgbClr val="9900FF"/>
                </a:solidFill>
                <a:cs typeface="Times New Roman" panose="02020603050405020304" pitchFamily="18" charset="0"/>
              </a:rPr>
              <a:t>Circulation of Elite </a:t>
            </a:r>
            <a:r>
              <a:rPr lang="en-US" sz="2800" dirty="0">
                <a:solidFill>
                  <a:srgbClr val="9900FF"/>
                </a:solidFill>
                <a:cs typeface="Times New Roman" panose="02020603050405020304" pitchFamily="18" charset="0"/>
              </a:rPr>
              <a:t>Theory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রয়েছে;যেমন-ক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>
                <a:solidFill>
                  <a:srgbClr val="9900FF"/>
                </a:solidFill>
                <a:cs typeface="Times New Roman" panose="02020603050405020304" pitchFamily="18" charset="0"/>
              </a:rPr>
              <a:t>Elite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), খ)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rgbClr val="9900FF"/>
                </a:solidFill>
                <a:cs typeface="Times New Roman" panose="02020603050405020304" pitchFamily="18" charset="0"/>
              </a:rPr>
              <a:t>Non</a:t>
            </a:r>
            <a:r>
              <a:rPr lang="en-US" sz="2800" dirty="0">
                <a:solidFill>
                  <a:srgbClr val="9900FF"/>
                </a:solidFill>
                <a:cs typeface="Times New Roman" panose="02020603050405020304" pitchFamily="18" charset="0"/>
              </a:rPr>
              <a:t> Elite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>
                <a:solidFill>
                  <a:srgbClr val="9900FF"/>
                </a:solidFill>
                <a:cs typeface="Times New Roman" panose="02020603050405020304" pitchFamily="18" charset="0"/>
              </a:rPr>
              <a:t>Elite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করেছেন।যথাঃ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cs typeface="Times New Roman" panose="02020603050405020304" pitchFamily="18" charset="0"/>
              </a:rPr>
              <a:t>Governing Elite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অশাসক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cs typeface="Times New Roman" panose="02020603050405020304" pitchFamily="18" charset="0"/>
              </a:rPr>
              <a:t>Non-governing </a:t>
            </a:r>
            <a:r>
              <a:rPr lang="en-US" sz="2800" dirty="0">
                <a:cs typeface="Times New Roman" panose="02020603050405020304" pitchFamily="18" charset="0"/>
              </a:rPr>
              <a:t>Elite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গতানুগতিক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চায়।প্যারেটো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18571"/>
            <a:ext cx="487680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cs typeface="Times New Roman" panose="02020603050405020304" pitchFamily="18" charset="0"/>
              </a:rPr>
              <a:t>Pareto’s Theory):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8" y="293519"/>
            <a:ext cx="2129425" cy="29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6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45929"/>
            <a:ext cx="6629400" cy="1524000"/>
          </a:xfr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  <a:sp3d extrusionH="57150">
              <a:bevelT h="25400" prst="softRound"/>
            </a:sp3d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D314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035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BD314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133600"/>
            <a:ext cx="9144000" cy="30469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এনামুল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কাকনহাট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কলেজ,রাজশাহী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মোবাইলঃ০১৭১৫০৪১৭৯৭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781926" y="2133600"/>
            <a:ext cx="2886075" cy="3416320"/>
            <a:chOff x="6257925" y="2133600"/>
            <a:chExt cx="2886075" cy="3416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925" y="2133600"/>
              <a:ext cx="2886075" cy="341632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2660660"/>
              <a:ext cx="2133600" cy="2362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27968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68893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04800"/>
            <a:ext cx="11734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অগ্রগতিশীল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cs typeface="Times New Roman" panose="02020603050405020304" pitchFamily="18" charset="0"/>
              </a:rPr>
              <a:t>Residual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বলেছেন।অন্যদিকে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বিপরীতধর্মী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ব্যক্তিরাও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করেন,সুযোগকে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করেন।প্যারেটো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cs typeface="Times New Roman" panose="02020603050405020304" pitchFamily="18" charset="0"/>
              </a:rPr>
              <a:t>Speculators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বলেছেন।এরা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প্রগতিশীল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প্রত্যাশী।তিনি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ক্ষমতাধর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শ্রেণি।ক্ষমতায়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Governing </a:t>
            </a:r>
            <a:r>
              <a:rPr lang="en-US" sz="2800" dirty="0" smtClean="0">
                <a:cs typeface="Times New Roman" panose="02020603050405020304" pitchFamily="18" charset="0"/>
              </a:rPr>
              <a:t>Elite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লিপ্সু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শোষিত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cs typeface="Times New Roman" panose="02020603050405020304" pitchFamily="18" charset="0"/>
              </a:rPr>
              <a:t>Non-governing </a:t>
            </a:r>
            <a:r>
              <a:rPr lang="en-US" sz="2800" dirty="0" smtClean="0">
                <a:cs typeface="Times New Roman" panose="02020603050405020304" pitchFamily="18" charset="0"/>
              </a:rPr>
              <a:t>Elite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ঘুরাচ্ছে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অধিষ্ঠিত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চিরকাল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না।ফলে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অশাসক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করে।অভিজাত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“</a:t>
            </a:r>
            <a:r>
              <a:rPr lang="en-US" sz="2800" dirty="0" smtClean="0">
                <a:cs typeface="Times New Roman" panose="02020603050405020304" pitchFamily="18" charset="0"/>
              </a:rPr>
              <a:t>History is the graveyard of aristocracy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কবরস্থান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উত্থানের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ক্রিয়াশীলতা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6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228600"/>
            <a:ext cx="5562600" cy="1981200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7200" b="1" i="1" u="sng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b="1" i="1" u="sng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i="1" u="sng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i="1" u="sng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654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276600"/>
            <a:ext cx="9220200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বোঝায়?ব্যাখ্যা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488359"/>
            <a:ext cx="92202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বোঝায়?ব্যাখ্যা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304800" y="3200400"/>
            <a:ext cx="2362200" cy="822186"/>
          </a:xfrm>
          <a:prstGeom prst="right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654BC"/>
                </a:solidFill>
              </a:rPr>
              <a:t>পদ্ম</a:t>
            </a:r>
            <a:r>
              <a:rPr lang="en-US" sz="2400" dirty="0" smtClean="0">
                <a:solidFill>
                  <a:srgbClr val="F654BC"/>
                </a:solidFill>
              </a:rPr>
              <a:t> </a:t>
            </a:r>
            <a:r>
              <a:rPr lang="en-US" sz="2400" dirty="0" err="1" smtClean="0">
                <a:solidFill>
                  <a:srgbClr val="F654BC"/>
                </a:solidFill>
              </a:rPr>
              <a:t>দল</a:t>
            </a:r>
            <a:endParaRPr lang="en-US" sz="2400" dirty="0">
              <a:solidFill>
                <a:srgbClr val="F654BC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04800" y="4488359"/>
            <a:ext cx="2362200" cy="822186"/>
          </a:xfrm>
          <a:prstGeom prst="rightArrowCallou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654BC"/>
                </a:solidFill>
              </a:rPr>
              <a:t>শাপলা</a:t>
            </a:r>
            <a:r>
              <a:rPr lang="en-US" sz="2400" dirty="0" smtClean="0">
                <a:solidFill>
                  <a:srgbClr val="F654BC"/>
                </a:solidFill>
              </a:rPr>
              <a:t> </a:t>
            </a:r>
            <a:r>
              <a:rPr lang="en-US" sz="2400" dirty="0" err="1" smtClean="0">
                <a:solidFill>
                  <a:srgbClr val="F654BC"/>
                </a:solidFill>
              </a:rPr>
              <a:t>দল</a:t>
            </a:r>
            <a:endParaRPr lang="en-US" sz="2400" dirty="0">
              <a:solidFill>
                <a:srgbClr val="F654B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1686580"/>
            <a:ext cx="1676400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8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040" y="228600"/>
            <a:ext cx="5410200" cy="1752600"/>
          </a:xfrm>
        </p:spPr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8800" b="1" i="1" u="sng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i="1" u="sng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654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714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1181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রদবদল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প্রগতি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অগাষ্ট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সমাধিস্থল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ডুর্খীম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হার্বাট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স্পেনসার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বক্রাকার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প্যারেটো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খ)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গ)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	ঘ)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2590" y="1457235"/>
            <a:ext cx="1181100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৫ </a:t>
            </a:r>
            <a:r>
              <a:rPr lang="en-US" sz="2000" dirty="0" err="1" smtClean="0"/>
              <a:t>মিনিট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609600" y="2590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3429000"/>
            <a:ext cx="381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0" y="4334202"/>
            <a:ext cx="304800" cy="3901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51816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6019799"/>
            <a:ext cx="381000" cy="448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99621"/>
            <a:ext cx="1173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          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i.আপেক্ষিক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ii.চক্রাকার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iii.রৈখিক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		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	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গ) ii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	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5800" y="9144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599" y="5029200"/>
            <a:ext cx="453025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65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40368"/>
            <a:ext cx="5027614" cy="1600200"/>
          </a:xfrm>
        </p:spPr>
        <p:txBody>
          <a:bodyPr/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916482"/>
            <a:ext cx="4572000" cy="2438400"/>
          </a:xfr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04800"/>
            <a:ext cx="5181600" cy="19812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654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899" y="4671391"/>
            <a:ext cx="8458201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প্যরেটোর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এলিটদের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57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81000"/>
            <a:ext cx="9448800" cy="228600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ক্লাসের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900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68893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100" y="4267200"/>
            <a:ext cx="83058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উপাদানসমুহের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5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68893"/>
            <a:ext cx="12192000" cy="6858000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228600"/>
            <a:ext cx="11749088" cy="6477000"/>
            <a:chOff x="228600" y="228600"/>
            <a:chExt cx="11749088" cy="6477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6477000" cy="6477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730"/>
              <a:ext cx="5272088" cy="647386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81400" y="4572000"/>
            <a:ext cx="4648200" cy="1200329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76200"/>
            <a:ext cx="6553200" cy="20574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i="1" u="sn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362200"/>
            <a:ext cx="12192000" cy="440120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শ্রেণিঃএকাদশ</a:t>
            </a:r>
            <a:endParaRPr lang="en-US" sz="4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সমাজবিজ্ঞান-১ম </a:t>
            </a:r>
            <a:r>
              <a:rPr lang="en-U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অধ্যায়ঃসামাজিক</a:t>
            </a:r>
            <a:r>
              <a:rPr lang="en-US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ও ৫</a:t>
            </a:r>
            <a:endParaRPr lang="en-US" sz="4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পদ্ধতিঃদলীয়</a:t>
            </a:r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সময়ঃ৫৫মিনিট</a:t>
            </a:r>
          </a:p>
          <a:p>
            <a:r>
              <a:rPr lang="en-US" sz="4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তারিখঃ১০/০২/২০২১ইং</a:t>
            </a:r>
          </a:p>
        </p:txBody>
      </p:sp>
    </p:spTree>
    <p:extLst>
      <p:ext uri="{BB962C8B-B14F-4D97-AF65-F5344CB8AC3E}">
        <p14:creationId xmlns:p14="http://schemas.microsoft.com/office/powerpoint/2010/main" val="180094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90900" y="-27140"/>
            <a:ext cx="5538321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918042"/>
              </p:ext>
            </p:extLst>
          </p:nvPr>
        </p:nvGraphicFramePr>
        <p:xfrm>
          <a:off x="838200" y="664923"/>
          <a:ext cx="5125233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6864929"/>
              </p:ext>
            </p:extLst>
          </p:nvPr>
        </p:nvGraphicFramePr>
        <p:xfrm>
          <a:off x="7239000" y="742301"/>
          <a:ext cx="4419600" cy="299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0523"/>
            <a:ext cx="5105400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657601"/>
            <a:ext cx="4572000" cy="3170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6307752"/>
            <a:ext cx="259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চাষ পদ্ধতি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6307751"/>
            <a:ext cx="3048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চাষ পদ্ধতি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75644" y="5242665"/>
            <a:ext cx="1315755" cy="609600"/>
          </a:xfrm>
          <a:prstGeom prst="rightArrow">
            <a:avLst/>
          </a:prstGeom>
          <a:solidFill>
            <a:srgbClr val="FF33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943600" y="2009450"/>
            <a:ext cx="1371600" cy="657549"/>
          </a:xfrm>
          <a:prstGeom prst="rightArrow">
            <a:avLst/>
          </a:prstGeom>
          <a:solidFill>
            <a:srgbClr val="FF33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7162800" y="457200"/>
            <a:ext cx="3352800" cy="3429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04" y="203935"/>
            <a:ext cx="3235196" cy="3815608"/>
          </a:xfrm>
          <a:prstGeom prst="rect">
            <a:avLst/>
          </a:prstGeom>
        </p:spPr>
      </p:pic>
      <p:pic>
        <p:nvPicPr>
          <p:cNvPr id="4" name="Picture 3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218" y="137976"/>
            <a:ext cx="3319981" cy="385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403"/>
            <a:ext cx="4123386" cy="3852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593" y="4338675"/>
            <a:ext cx="4343400" cy="4616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অতীতের গৃহবন্দী পর্দাসীন নারী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3886200" y="1433377"/>
            <a:ext cx="1143000" cy="533400"/>
          </a:xfrm>
          <a:prstGeom prst="rightArrow">
            <a:avLst/>
          </a:prstGeom>
          <a:solidFill>
            <a:srgbClr val="FF33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60396" y="1433377"/>
            <a:ext cx="1371122" cy="533400"/>
          </a:xfrm>
          <a:prstGeom prst="rightArrow">
            <a:avLst/>
          </a:prstGeom>
          <a:solidFill>
            <a:srgbClr val="FF33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500626" y="3996222"/>
            <a:ext cx="1447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1837" y="4077065"/>
            <a:ext cx="166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3061" y="4705960"/>
            <a:ext cx="3764924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বর্তমানের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নারী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569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8"/>
            <a:ext cx="4114800" cy="2807962"/>
          </a:xfrm>
          <a:prstGeom prst="rect">
            <a:avLst/>
          </a:prstGeom>
        </p:spPr>
      </p:pic>
      <p:pic>
        <p:nvPicPr>
          <p:cNvPr id="3" name="Picture 2" descr="2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17" y="62409"/>
            <a:ext cx="4070383" cy="2408349"/>
          </a:xfrm>
          <a:prstGeom prst="rect">
            <a:avLst/>
          </a:prstGeom>
        </p:spPr>
      </p:pic>
      <p:pic>
        <p:nvPicPr>
          <p:cNvPr id="4" name="Picture 3" descr="t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27726"/>
            <a:ext cx="3396641" cy="27916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0893" y="5338619"/>
            <a:ext cx="7506223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3" descr="3_2582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94" y="4753399"/>
            <a:ext cx="4259721" cy="2133600"/>
          </a:xfrm>
          <a:prstGeom prst="rect">
            <a:avLst/>
          </a:prstGeom>
        </p:spPr>
      </p:pic>
      <p:pic>
        <p:nvPicPr>
          <p:cNvPr id="7" name="Content Placeholder 7" descr="nari_dibos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2819401"/>
            <a:ext cx="4114800" cy="2505648"/>
          </a:xfrm>
          <a:prstGeom prst="rect">
            <a:avLst/>
          </a:prstGeom>
        </p:spPr>
      </p:pic>
      <p:pic>
        <p:nvPicPr>
          <p:cNvPr id="8" name="Content Placeholder 3" descr="ffffffftrt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479" y="2505205"/>
            <a:ext cx="4231537" cy="2253642"/>
          </a:xfrm>
          <a:prstGeom prst="rect">
            <a:avLst/>
          </a:prstGeom>
        </p:spPr>
      </p:pic>
      <p:pic>
        <p:nvPicPr>
          <p:cNvPr id="9" name="Picture 8" descr="imagesllll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7559" y="2819400"/>
            <a:ext cx="3227522" cy="250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79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" y="31314"/>
            <a:ext cx="4617929" cy="5455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71" y="5486400"/>
            <a:ext cx="4617928" cy="70788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(১৮১৮-১৮৮৩)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645295"/>
            <a:ext cx="3048001" cy="3245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1315"/>
            <a:ext cx="3048001" cy="3613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0301"/>
            <a:ext cx="1905000" cy="2863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381386"/>
            <a:ext cx="3810000" cy="3476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3399" y="2937409"/>
            <a:ext cx="4030249" cy="40011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cs typeface="Times New Roman" panose="02020603050405020304" pitchFamily="18" charset="0"/>
              </a:rPr>
              <a:t>Vilfredo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Fedarico</a:t>
            </a:r>
            <a:r>
              <a:rPr lang="en-US" sz="2000" dirty="0" smtClean="0"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cs typeface="Times New Roman" panose="02020603050405020304" pitchFamily="18" charset="0"/>
              </a:rPr>
              <a:t>Damaso</a:t>
            </a:r>
            <a:r>
              <a:rPr lang="en-US" sz="2000" dirty="0" smtClean="0">
                <a:cs typeface="Times New Roman" panose="02020603050405020304" pitchFamily="18" charset="0"/>
              </a:rPr>
              <a:t> Pareto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8" y="32359"/>
            <a:ext cx="2129425" cy="2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1300" y="304800"/>
            <a:ext cx="6629400" cy="24384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54BC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654BC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495800"/>
            <a:ext cx="8839200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926893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4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04800"/>
            <a:ext cx="5791200" cy="2286000"/>
          </a:xfrm>
          <a:noFill/>
          <a:ln>
            <a:noFill/>
          </a:ln>
          <a:effectLst/>
        </p:spPr>
        <p:txBody>
          <a:bodyPr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BD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FF33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8380337"/>
              </p:ext>
            </p:extLst>
          </p:nvPr>
        </p:nvGraphicFramePr>
        <p:xfrm>
          <a:off x="381000" y="2667000"/>
          <a:ext cx="11430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926893"/>
          </a:xfrm>
          <a:prstGeom prst="frame">
            <a:avLst>
              <a:gd name="adj1" fmla="val 3065"/>
            </a:avLst>
          </a:prstGeom>
          <a:solidFill>
            <a:srgbClr val="C0000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31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1475</TotalTime>
  <Words>353</Words>
  <Application>Microsoft Office PowerPoint</Application>
  <PresentationFormat>Widescreen</PresentationFormat>
  <Paragraphs>120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Calibri Light</vt:lpstr>
      <vt:lpstr>Nikosh</vt:lpstr>
      <vt:lpstr>NikoshBAN</vt:lpstr>
      <vt:lpstr>Times New Roman</vt:lpstr>
      <vt:lpstr>Vrinda</vt:lpstr>
      <vt:lpstr>Retrospect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PowerPoint Presentation</vt:lpstr>
      <vt:lpstr>বাড়ির কাজঃ</vt:lpstr>
      <vt:lpstr>PowerPoint Presentation</vt:lpstr>
      <vt:lpstr>PowerPoint Presentation</vt:lpstr>
    </vt:vector>
  </TitlesOfParts>
  <Manager/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Abdul Malek Sikder</dc:creator>
  <cp:keywords/>
  <dc:description/>
  <cp:lastModifiedBy>Windows User</cp:lastModifiedBy>
  <cp:revision>176</cp:revision>
  <dcterms:created xsi:type="dcterms:W3CDTF">2020-09-18T13:34:44Z</dcterms:created>
  <dcterms:modified xsi:type="dcterms:W3CDTF">2021-03-07T11:57:11Z</dcterms:modified>
</cp:coreProperties>
</file>