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4721-7DDD-42C8-9554-1AC14F3C5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FAC97-E7E7-48D5-9846-468F78439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F1FDC-551C-4B0D-9064-44F7EEF3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3BCAE-CD29-4BC3-97A0-09F8CE63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55807-60E0-4111-94A4-B65285BC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AEA2-ECE6-4E07-872D-E906ABD4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BC06A-79AE-4E8A-8C95-C286968C1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A5A28-A7D0-42FF-B75F-56F6E38F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4AE84-B1D2-4092-BB4B-9C7AA47E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E69C7-7587-470A-8EDE-C0D4E519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100B7-C682-4A86-B30E-6E605A1B1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2CC90-F17D-47F6-ACB8-36E0EAF25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76931-B468-4A38-A1D6-83CDDFC2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F24F-67F4-4186-A6AF-EF8594AE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F926B-9241-4335-8BC4-64BC54F1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0325-A673-4038-BDBA-687A8D1A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D76E5-CF98-4827-ABFC-A9DBAAFB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735F-BE19-4DE6-8825-1834F99A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55F56-56CA-4F9E-87A7-FD90EB5E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E56A-B857-4FB8-9F4B-685C5324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3CA6-50FF-479E-9451-8AF63CD8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D919-2792-4A51-ADFA-FCEA6C2AC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7F68F-0553-4BBF-A00C-652C281B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05CCB-F142-453B-86C0-A90D0484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32140-E72D-4D46-A6E3-5EED164F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1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0307-91FC-46B6-AF43-924DFAFA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54680-8E3B-4C62-B236-82CF79461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4CFDE-7EB3-415F-AD2D-ECCF016FC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62803-320D-4269-9A32-E2607CE3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4C114-815F-4AD2-942B-F585B928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74525-3289-431A-B52C-D482B4EA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2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973D-04B6-4DFA-9DB2-C560D743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1516D-BFA0-482D-A230-1681A52D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2AC36-8A7D-49A0-BF4A-1381D296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D8367-E148-4C93-A368-90781CE40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67FB6-0CF8-409F-85B4-A086F374C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1E0BC-F1B1-48C0-9106-63647F8B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32D31-E1E9-4895-931B-DDADC993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3A06B-0A2A-4106-A734-486117A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3FDA-73AD-4986-880E-20EF7F11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2C63A-13C4-4EFA-93AC-639C938F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37B98-D99F-465E-9806-EA91EE27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D1AE4-13F1-4E52-8709-B3C8D89A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34C13-F496-4FBE-9B77-3646C1AD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6D138-8763-42A2-950D-A3FE15CD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4689E-A552-4AEF-872F-D4C67764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0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151-0DE1-498A-B795-5D8E1E7A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A6B0-4ABE-4223-A4BC-D587D3BC9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228EC-9DB1-49CD-9150-999C18E59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564-E9C5-4649-94E8-C2756CA8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C4A9B-661D-4C15-9DAF-6EAC9C90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F9907-41DA-4AAB-8C9B-C94ED178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4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44F0-87FC-4F80-AEA2-14A5F125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314FB-801F-44FD-AF07-5A6275187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5B535-BBF5-474D-8754-47B51446E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739B2-ABE6-4C61-8066-E4B016E5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6956F-2FE8-47F8-9A6F-A890A7D4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1C572-A3C1-4D09-AA9B-A60D0F0A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2">
                <a:alpha val="72000"/>
                <a:lumMod val="77000"/>
                <a:lumOff val="23000"/>
              </a:schemeClr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94570-653E-4657-96DE-7E38F3DE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AB46-FE8F-476C-8727-8E1E8F6BB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F1C3C-1829-43BD-9506-776D6716B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70E6-BC75-48BE-A2F8-4CF4AC4605B4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6984-D062-4206-BE26-C68DBC452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3D15A-12C7-47EB-8BD1-423E91E28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8BE0-D7DE-45F7-BFB2-D4317C2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16EB2-9797-4DDE-888E-8C994CF0E1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618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804675-569D-450A-B8D9-9B1FD8FB0381}"/>
              </a:ext>
            </a:extLst>
          </p:cNvPr>
          <p:cNvSpPr txBox="1"/>
          <p:nvPr/>
        </p:nvSpPr>
        <p:spPr>
          <a:xfrm>
            <a:off x="5693229" y="2383971"/>
            <a:ext cx="48550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31264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BF492-127E-473A-A767-331702B7E9C6}"/>
              </a:ext>
            </a:extLst>
          </p:cNvPr>
          <p:cNvSpPr txBox="1"/>
          <p:nvPr/>
        </p:nvSpPr>
        <p:spPr>
          <a:xfrm>
            <a:off x="6221917" y="346795"/>
            <a:ext cx="30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ফিমার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9E3E2-83FD-4D4A-904B-63701D3A619C}"/>
              </a:ext>
            </a:extLst>
          </p:cNvPr>
          <p:cNvSpPr txBox="1"/>
          <p:nvPr/>
        </p:nvSpPr>
        <p:spPr>
          <a:xfrm>
            <a:off x="6221917" y="1630987"/>
            <a:ext cx="30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প্যাটেলা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83D99-1679-489A-91C3-3DAD85FA9A3D}"/>
              </a:ext>
            </a:extLst>
          </p:cNvPr>
          <p:cNvSpPr txBox="1"/>
          <p:nvPr/>
        </p:nvSpPr>
        <p:spPr>
          <a:xfrm>
            <a:off x="6221917" y="2514690"/>
            <a:ext cx="30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টিবিয়া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DF1AA-B954-49DC-8A35-B20308713FC1}"/>
              </a:ext>
            </a:extLst>
          </p:cNvPr>
          <p:cNvSpPr txBox="1"/>
          <p:nvPr/>
        </p:nvSpPr>
        <p:spPr>
          <a:xfrm>
            <a:off x="6221917" y="3373814"/>
            <a:ext cx="30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ফিবুলা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84CAE-63FA-4425-9F55-F2D9D0CE487D}"/>
              </a:ext>
            </a:extLst>
          </p:cNvPr>
          <p:cNvSpPr txBox="1"/>
          <p:nvPr/>
        </p:nvSpPr>
        <p:spPr>
          <a:xfrm>
            <a:off x="6221917" y="4168237"/>
            <a:ext cx="30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টার্সাল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22B97-A7AE-451E-A6EB-21521D773B67}"/>
              </a:ext>
            </a:extLst>
          </p:cNvPr>
          <p:cNvSpPr txBox="1"/>
          <p:nvPr/>
        </p:nvSpPr>
        <p:spPr>
          <a:xfrm>
            <a:off x="6221917" y="5087309"/>
            <a:ext cx="30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মেটাটার্সাল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91050-E5D0-4C21-B4EE-6B947D86AD96}"/>
              </a:ext>
            </a:extLst>
          </p:cNvPr>
          <p:cNvSpPr txBox="1"/>
          <p:nvPr/>
        </p:nvSpPr>
        <p:spPr>
          <a:xfrm>
            <a:off x="6221917" y="5881732"/>
            <a:ext cx="30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Graphic 11" descr="Arrow Straight">
            <a:extLst>
              <a:ext uri="{FF2B5EF4-FFF2-40B4-BE49-F238E27FC236}">
                <a16:creationId xmlns:a16="http://schemas.microsoft.com/office/drawing/2014/main" id="{769975BB-6A0C-42FA-AB4B-A01D89FFA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4363" y="1558513"/>
            <a:ext cx="914400" cy="914400"/>
          </a:xfrm>
          <a:prstGeom prst="rect">
            <a:avLst/>
          </a:prstGeom>
        </p:spPr>
      </p:pic>
      <p:pic>
        <p:nvPicPr>
          <p:cNvPr id="13" name="Graphic 12" descr="Arrow Straight">
            <a:extLst>
              <a:ext uri="{FF2B5EF4-FFF2-40B4-BE49-F238E27FC236}">
                <a16:creationId xmlns:a16="http://schemas.microsoft.com/office/drawing/2014/main" id="{DCF7D262-D30B-4CC3-B897-8148EE76E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7613" y="2866144"/>
            <a:ext cx="914400" cy="914400"/>
          </a:xfrm>
          <a:prstGeom prst="rect">
            <a:avLst/>
          </a:prstGeom>
        </p:spPr>
      </p:pic>
      <p:pic>
        <p:nvPicPr>
          <p:cNvPr id="14" name="Graphic 13" descr="Arrow Straight">
            <a:extLst>
              <a:ext uri="{FF2B5EF4-FFF2-40B4-BE49-F238E27FC236}">
                <a16:creationId xmlns:a16="http://schemas.microsoft.com/office/drawing/2014/main" id="{CFBF25B9-4EA2-4A98-BD70-8C9052E8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0735" y="3575695"/>
            <a:ext cx="914400" cy="914400"/>
          </a:xfrm>
          <a:prstGeom prst="rect">
            <a:avLst/>
          </a:prstGeom>
        </p:spPr>
      </p:pic>
      <p:pic>
        <p:nvPicPr>
          <p:cNvPr id="15" name="Graphic 14" descr="Arrow Straight">
            <a:extLst>
              <a:ext uri="{FF2B5EF4-FFF2-40B4-BE49-F238E27FC236}">
                <a16:creationId xmlns:a16="http://schemas.microsoft.com/office/drawing/2014/main" id="{B9412DBD-A10F-4FF1-97A5-BA61FADF8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420010">
            <a:off x="2114247" y="3421456"/>
            <a:ext cx="914400" cy="914400"/>
          </a:xfrm>
          <a:prstGeom prst="rect">
            <a:avLst/>
          </a:prstGeom>
        </p:spPr>
      </p:pic>
      <p:pic>
        <p:nvPicPr>
          <p:cNvPr id="16" name="Graphic 15" descr="Arrow Straight">
            <a:extLst>
              <a:ext uri="{FF2B5EF4-FFF2-40B4-BE49-F238E27FC236}">
                <a16:creationId xmlns:a16="http://schemas.microsoft.com/office/drawing/2014/main" id="{C3D80543-C9CF-4876-9FA6-3DD8B301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4363" y="4742446"/>
            <a:ext cx="914400" cy="914400"/>
          </a:xfrm>
          <a:prstGeom prst="rect">
            <a:avLst/>
          </a:prstGeom>
        </p:spPr>
      </p:pic>
      <p:pic>
        <p:nvPicPr>
          <p:cNvPr id="17" name="Graphic 16" descr="Arrow Straight">
            <a:extLst>
              <a:ext uri="{FF2B5EF4-FFF2-40B4-BE49-F238E27FC236}">
                <a16:creationId xmlns:a16="http://schemas.microsoft.com/office/drawing/2014/main" id="{0C3B1B4F-18AC-46DF-8EBD-9EAA45F9A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992965">
            <a:off x="2041609" y="4786917"/>
            <a:ext cx="914400" cy="914400"/>
          </a:xfrm>
          <a:prstGeom prst="rect">
            <a:avLst/>
          </a:prstGeom>
        </p:spPr>
      </p:pic>
      <p:pic>
        <p:nvPicPr>
          <p:cNvPr id="18" name="Graphic 17" descr="Arrow Straight">
            <a:extLst>
              <a:ext uri="{FF2B5EF4-FFF2-40B4-BE49-F238E27FC236}">
                <a16:creationId xmlns:a16="http://schemas.microsoft.com/office/drawing/2014/main" id="{30E51CAE-E4D4-44B4-974B-00C96B11C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177149">
            <a:off x="2957295" y="579673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75E834-DC8B-4E05-A8DB-04B5F1BBECDF}"/>
              </a:ext>
            </a:extLst>
          </p:cNvPr>
          <p:cNvSpPr txBox="1"/>
          <p:nvPr/>
        </p:nvSpPr>
        <p:spPr>
          <a:xfrm>
            <a:off x="8577192" y="5244781"/>
            <a:ext cx="361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পায়ের গঠন।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63D5A8-8CDC-4DC0-85E9-53DD49CD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09" y="399403"/>
            <a:ext cx="786452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2CFA2C-BF14-42CC-888C-B37C9684803B}"/>
              </a:ext>
            </a:extLst>
          </p:cNvPr>
          <p:cNvSpPr txBox="1"/>
          <p:nvPr/>
        </p:nvSpPr>
        <p:spPr>
          <a:xfrm>
            <a:off x="915389" y="522514"/>
            <a:ext cx="204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5B289-DAD5-49D4-8435-9661CC83BEC7}"/>
              </a:ext>
            </a:extLst>
          </p:cNvPr>
          <p:cNvSpPr txBox="1"/>
          <p:nvPr/>
        </p:nvSpPr>
        <p:spPr>
          <a:xfrm>
            <a:off x="1580408" y="2755075"/>
            <a:ext cx="841861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পায়ের গঠন চিত্রসহ বর্ণনা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943BA-2342-4406-8C9A-855A0A7D73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748" y="337752"/>
            <a:ext cx="1359362" cy="941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20D3C9-30A0-4112-BE7E-3135E57C5145}"/>
              </a:ext>
            </a:extLst>
          </p:cNvPr>
          <p:cNvSpPr txBox="1"/>
          <p:nvPr/>
        </p:nvSpPr>
        <p:spPr>
          <a:xfrm>
            <a:off x="9999024" y="45364"/>
            <a:ext cx="221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৮মিনিট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9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36D879-C0EA-4A27-8AA2-6E08FD0E24CE}"/>
              </a:ext>
            </a:extLst>
          </p:cNvPr>
          <p:cNvSpPr txBox="1"/>
          <p:nvPr/>
        </p:nvSpPr>
        <p:spPr>
          <a:xfrm>
            <a:off x="1711036" y="1021278"/>
            <a:ext cx="850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 এবার আমরা কঙ্কালের কাজ নিয়ে আলোচনা করি---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594C6-B520-4736-93CA-FD958C974D47}"/>
              </a:ext>
            </a:extLst>
          </p:cNvPr>
          <p:cNvSpPr txBox="1"/>
          <p:nvPr/>
        </p:nvSpPr>
        <p:spPr>
          <a:xfrm>
            <a:off x="1591294" y="1997371"/>
            <a:ext cx="399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দেহ কাঠামো গঠন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2060F-070A-42D0-AC1C-A7D99DCC6370}"/>
              </a:ext>
            </a:extLst>
          </p:cNvPr>
          <p:cNvSpPr txBox="1"/>
          <p:nvPr/>
        </p:nvSpPr>
        <p:spPr>
          <a:xfrm>
            <a:off x="6472055" y="2747181"/>
            <a:ext cx="486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 ও ভারবহন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2F1BC-E265-4C63-8DE8-2342882F2F60}"/>
              </a:ext>
            </a:extLst>
          </p:cNvPr>
          <p:cNvSpPr txBox="1"/>
          <p:nvPr/>
        </p:nvSpPr>
        <p:spPr>
          <a:xfrm>
            <a:off x="2030683" y="3697207"/>
            <a:ext cx="530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নড়াচড়া ও চলাচলে সাহায্য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14983-76A1-41EE-9C1C-B058336DFE45}"/>
              </a:ext>
            </a:extLst>
          </p:cNvPr>
          <p:cNvSpPr txBox="1"/>
          <p:nvPr/>
        </p:nvSpPr>
        <p:spPr>
          <a:xfrm>
            <a:off x="5759535" y="4620390"/>
            <a:ext cx="530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রক্তকণিকা উৎপাদন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FECBE-682F-4E0D-B453-A97A6562D23C}"/>
              </a:ext>
            </a:extLst>
          </p:cNvPr>
          <p:cNvSpPr txBox="1"/>
          <p:nvPr/>
        </p:nvSpPr>
        <p:spPr>
          <a:xfrm>
            <a:off x="653640" y="5216473"/>
            <a:ext cx="530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খনিজ লবণ সঞ্চয়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1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E5EB9-35B1-4CCD-BF4C-17E9BD94DB7D}"/>
              </a:ext>
            </a:extLst>
          </p:cNvPr>
          <p:cNvSpPr txBox="1"/>
          <p:nvPr/>
        </p:nvSpPr>
        <p:spPr>
          <a:xfrm>
            <a:off x="891638" y="938151"/>
            <a:ext cx="231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8C9E0-0AE3-43B3-9E68-04A92CB80EDE}"/>
              </a:ext>
            </a:extLst>
          </p:cNvPr>
          <p:cNvSpPr txBox="1"/>
          <p:nvPr/>
        </p:nvSpPr>
        <p:spPr>
          <a:xfrm>
            <a:off x="1366650" y="2196936"/>
            <a:ext cx="82404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arenR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কঙ্কাল কাকে বলে?</a:t>
            </a:r>
          </a:p>
          <a:p>
            <a:pPr marL="914400" indent="-914400">
              <a:buAutoNum type="arabicParenR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ফিমার কোথায় থাকে?</a:t>
            </a:r>
          </a:p>
          <a:p>
            <a:pPr marL="914400" indent="-914400">
              <a:buAutoNum type="arabicParenR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 কাকে বলে?</a:t>
            </a:r>
          </a:p>
          <a:p>
            <a:pPr marL="914400" indent="-914400">
              <a:buAutoNum type="arabicParenR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রেডিও-আলনা কোথায় থাকে?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Group brainstorm">
            <a:extLst>
              <a:ext uri="{FF2B5EF4-FFF2-40B4-BE49-F238E27FC236}">
                <a16:creationId xmlns:a16="http://schemas.microsoft.com/office/drawing/2014/main" id="{D0661E64-CC71-451C-8E6F-A05701500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96435" y="132388"/>
            <a:ext cx="2578457" cy="20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8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D62833-9022-45E6-AC5E-98FE9FE45C81}"/>
              </a:ext>
            </a:extLst>
          </p:cNvPr>
          <p:cNvSpPr txBox="1"/>
          <p:nvPr/>
        </p:nvSpPr>
        <p:spPr>
          <a:xfrm>
            <a:off x="2658093" y="2699581"/>
            <a:ext cx="55189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C0CBC-C45F-422B-9045-88023AC68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65" y="870253"/>
            <a:ext cx="780356" cy="2932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F56A2-05A2-4CB8-A9F6-7D21924B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53" y="870253"/>
            <a:ext cx="3548180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00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139F7-512C-4778-9748-C15747310D1F}"/>
              </a:ext>
            </a:extLst>
          </p:cNvPr>
          <p:cNvSpPr txBox="1"/>
          <p:nvPr/>
        </p:nvSpPr>
        <p:spPr>
          <a:xfrm>
            <a:off x="609600" y="3548743"/>
            <a:ext cx="4887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8AC14-C61E-4F97-AE63-532F9FFACD95}"/>
              </a:ext>
            </a:extLst>
          </p:cNvPr>
          <p:cNvSpPr txBox="1"/>
          <p:nvPr/>
        </p:nvSpPr>
        <p:spPr>
          <a:xfrm>
            <a:off x="7554685" y="3200260"/>
            <a:ext cx="4212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ঢ়তা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4A368-6255-4C40-85D7-E5C8F31905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321" y="76200"/>
            <a:ext cx="2341965" cy="3124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595D7CD-5C6C-4571-9CE2-3203CF8D6A0F}"/>
              </a:ext>
            </a:extLst>
          </p:cNvPr>
          <p:cNvSpPr/>
          <p:nvPr/>
        </p:nvSpPr>
        <p:spPr>
          <a:xfrm rot="20948824">
            <a:off x="5889171" y="2830286"/>
            <a:ext cx="206829" cy="402771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871985B-E87E-4154-8254-7E0B53F27D02}"/>
              </a:ext>
            </a:extLst>
          </p:cNvPr>
          <p:cNvSpPr/>
          <p:nvPr/>
        </p:nvSpPr>
        <p:spPr>
          <a:xfrm rot="10142157">
            <a:off x="6106753" y="2588737"/>
            <a:ext cx="206829" cy="40277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9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47B46E-A7E6-4E78-B51A-4619A6394FC0}"/>
              </a:ext>
            </a:extLst>
          </p:cNvPr>
          <p:cNvSpPr txBox="1"/>
          <p:nvPr/>
        </p:nvSpPr>
        <p:spPr>
          <a:xfrm>
            <a:off x="5138057" y="2481943"/>
            <a:ext cx="517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75B6A-82C9-40EE-8B90-D3D952292102}"/>
              </a:ext>
            </a:extLst>
          </p:cNvPr>
          <p:cNvSpPr txBox="1"/>
          <p:nvPr/>
        </p:nvSpPr>
        <p:spPr>
          <a:xfrm>
            <a:off x="5246914" y="3374886"/>
            <a:ext cx="517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কঙ্কাল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9DD32-1B09-4EEA-849D-62BF6C35D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86" y="617094"/>
            <a:ext cx="85351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3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1FC519-C6BC-49CB-A189-E2543295C690}"/>
              </a:ext>
            </a:extLst>
          </p:cNvPr>
          <p:cNvSpPr txBox="1"/>
          <p:nvPr/>
        </p:nvSpPr>
        <p:spPr>
          <a:xfrm>
            <a:off x="1609250" y="66651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 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4D85A-68A5-4187-BD95-4BCFD2855D34}"/>
              </a:ext>
            </a:extLst>
          </p:cNvPr>
          <p:cNvSpPr txBox="1"/>
          <p:nvPr/>
        </p:nvSpPr>
        <p:spPr>
          <a:xfrm>
            <a:off x="5246913" y="3374886"/>
            <a:ext cx="5296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কঙ্কাল 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B643A-9EF3-4253-B0F4-6A01B1166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07" y="412376"/>
            <a:ext cx="1576721" cy="592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5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AFAD92-9A7E-400A-ACAD-547E69E85241}"/>
              </a:ext>
            </a:extLst>
          </p:cNvPr>
          <p:cNvSpPr txBox="1"/>
          <p:nvPr/>
        </p:nvSpPr>
        <p:spPr>
          <a:xfrm>
            <a:off x="1677449" y="951176"/>
            <a:ext cx="2442859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F69246F7-B7B3-4B6A-A26E-59C07FA62175}"/>
              </a:ext>
            </a:extLst>
          </p:cNvPr>
          <p:cNvSpPr/>
          <p:nvPr/>
        </p:nvSpPr>
        <p:spPr>
          <a:xfrm>
            <a:off x="2444957" y="2272727"/>
            <a:ext cx="9747043" cy="3185658"/>
          </a:xfrm>
          <a:prstGeom prst="cube">
            <a:avLst>
              <a:gd name="adj" fmla="val 16139"/>
            </a:avLst>
          </a:prstGeom>
          <a:solidFill>
            <a:schemeClr val="accent2">
              <a:lumMod val="5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scene3d>
            <a:camera prst="perspectiveHeroicExtremeRightFacing">
              <a:rot lat="425549" lon="20438251" rev="29513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কঙ্কালের ধারণা ব্যাখ্যা করতে পারবে,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কঙ্কালের পরিচিতি ব্যাখ্যা করতে পারবে,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দৃঢ়তা প্রদান এবং চলনে কঙ্কালের ভূমিকা ব্যাখ্যা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7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343D43-E72B-4C78-9254-619D8BD02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90" y="14274"/>
            <a:ext cx="1779800" cy="6858000"/>
          </a:xfrm>
          <a:prstGeom prst="rect">
            <a:avLst/>
          </a:prstGeom>
        </p:spPr>
      </p:pic>
      <p:pic>
        <p:nvPicPr>
          <p:cNvPr id="6" name="Graphic 5" descr="Arrow Straight">
            <a:extLst>
              <a:ext uri="{FF2B5EF4-FFF2-40B4-BE49-F238E27FC236}">
                <a16:creationId xmlns:a16="http://schemas.microsoft.com/office/drawing/2014/main" id="{DE69CF7F-117B-4D8A-B15A-EE89A1B7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0686" y="-287211"/>
            <a:ext cx="914400" cy="914400"/>
          </a:xfrm>
          <a:prstGeom prst="rect">
            <a:avLst/>
          </a:prstGeom>
        </p:spPr>
      </p:pic>
      <p:pic>
        <p:nvPicPr>
          <p:cNvPr id="7" name="Graphic 6" descr="Arrow Straight">
            <a:extLst>
              <a:ext uri="{FF2B5EF4-FFF2-40B4-BE49-F238E27FC236}">
                <a16:creationId xmlns:a16="http://schemas.microsoft.com/office/drawing/2014/main" id="{371985A8-C9F7-4A39-9BF1-D9D241430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1943" y="1136566"/>
            <a:ext cx="914400" cy="914400"/>
          </a:xfrm>
          <a:prstGeom prst="rect">
            <a:avLst/>
          </a:prstGeom>
        </p:spPr>
      </p:pic>
      <p:pic>
        <p:nvPicPr>
          <p:cNvPr id="8" name="Graphic 7" descr="Arrow Straight">
            <a:extLst>
              <a:ext uri="{FF2B5EF4-FFF2-40B4-BE49-F238E27FC236}">
                <a16:creationId xmlns:a16="http://schemas.microsoft.com/office/drawing/2014/main" id="{7AA48DFE-C96B-4D0F-A20B-2CAF49765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35727" y="1614546"/>
            <a:ext cx="914400" cy="914400"/>
          </a:xfrm>
          <a:prstGeom prst="rect">
            <a:avLst/>
          </a:prstGeom>
        </p:spPr>
      </p:pic>
      <p:pic>
        <p:nvPicPr>
          <p:cNvPr id="9" name="Graphic 8" descr="Arrow Straight">
            <a:extLst>
              <a:ext uri="{FF2B5EF4-FFF2-40B4-BE49-F238E27FC236}">
                <a16:creationId xmlns:a16="http://schemas.microsoft.com/office/drawing/2014/main" id="{D429325C-191E-421E-8219-745DF197D0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8385" y="2506044"/>
            <a:ext cx="914400" cy="914400"/>
          </a:xfrm>
          <a:prstGeom prst="rect">
            <a:avLst/>
          </a:prstGeom>
        </p:spPr>
      </p:pic>
      <p:pic>
        <p:nvPicPr>
          <p:cNvPr id="10" name="Graphic 9" descr="Arrow Straight">
            <a:extLst>
              <a:ext uri="{FF2B5EF4-FFF2-40B4-BE49-F238E27FC236}">
                <a16:creationId xmlns:a16="http://schemas.microsoft.com/office/drawing/2014/main" id="{373E0FE2-9EA6-40F2-A0AE-36BBB6E3D6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8258" y="3136297"/>
            <a:ext cx="914400" cy="914400"/>
          </a:xfrm>
          <a:prstGeom prst="rect">
            <a:avLst/>
          </a:prstGeom>
        </p:spPr>
      </p:pic>
      <p:pic>
        <p:nvPicPr>
          <p:cNvPr id="11" name="Graphic 10" descr="Arrow Straight">
            <a:extLst>
              <a:ext uri="{FF2B5EF4-FFF2-40B4-BE49-F238E27FC236}">
                <a16:creationId xmlns:a16="http://schemas.microsoft.com/office/drawing/2014/main" id="{34CA6974-D55D-460F-9200-23DDC048EA1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024089">
            <a:off x="2117740" y="2549849"/>
            <a:ext cx="914400" cy="905674"/>
          </a:xfrm>
          <a:prstGeom prst="rect">
            <a:avLst/>
          </a:prstGeom>
        </p:spPr>
      </p:pic>
      <p:pic>
        <p:nvPicPr>
          <p:cNvPr id="12" name="Graphic 11" descr="Arrow Straight">
            <a:extLst>
              <a:ext uri="{FF2B5EF4-FFF2-40B4-BE49-F238E27FC236}">
                <a16:creationId xmlns:a16="http://schemas.microsoft.com/office/drawing/2014/main" id="{0CFD55F4-7E54-4DF7-A1B8-ACE3A14E33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4000415">
            <a:off x="2058353" y="3078346"/>
            <a:ext cx="914400" cy="914400"/>
          </a:xfrm>
          <a:prstGeom prst="rect">
            <a:avLst/>
          </a:prstGeom>
        </p:spPr>
      </p:pic>
      <p:pic>
        <p:nvPicPr>
          <p:cNvPr id="13" name="Graphic 12" descr="Arrow Straight">
            <a:extLst>
              <a:ext uri="{FF2B5EF4-FFF2-40B4-BE49-F238E27FC236}">
                <a16:creationId xmlns:a16="http://schemas.microsoft.com/office/drawing/2014/main" id="{12ED17EC-3D6F-4009-9FC0-730CAB6B18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481943" y="3817519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E1E37B-560F-4E6F-B562-AFFF67293DC3}"/>
              </a:ext>
            </a:extLst>
          </p:cNvPr>
          <p:cNvSpPr txBox="1"/>
          <p:nvPr/>
        </p:nvSpPr>
        <p:spPr>
          <a:xfrm>
            <a:off x="7707089" y="169989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করোটি</a:t>
            </a:r>
            <a:r>
              <a:rPr lang="bn-I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A7EB2-7A4A-44BF-80BC-D2AF0358D4A6}"/>
              </a:ext>
            </a:extLst>
          </p:cNvPr>
          <p:cNvSpPr txBox="1"/>
          <p:nvPr/>
        </p:nvSpPr>
        <p:spPr>
          <a:xfrm>
            <a:off x="7707089" y="765857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বক্ষপিঞ্জর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3D5DB-7315-41BD-9CD4-B0967AF92FBB}"/>
              </a:ext>
            </a:extLst>
          </p:cNvPr>
          <p:cNvSpPr txBox="1"/>
          <p:nvPr/>
        </p:nvSpPr>
        <p:spPr>
          <a:xfrm>
            <a:off x="7707089" y="1390072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হিউমেরাস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F652B-C88A-46E1-8B50-496124CB6329}"/>
              </a:ext>
            </a:extLst>
          </p:cNvPr>
          <p:cNvSpPr txBox="1"/>
          <p:nvPr/>
        </p:nvSpPr>
        <p:spPr>
          <a:xfrm>
            <a:off x="7685316" y="2024526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রেডিও-আলনা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9C57C-DE0B-4039-B150-24D12E5DE326}"/>
              </a:ext>
            </a:extLst>
          </p:cNvPr>
          <p:cNvSpPr txBox="1"/>
          <p:nvPr/>
        </p:nvSpPr>
        <p:spPr>
          <a:xfrm>
            <a:off x="7685316" y="2670857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কার্পাল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209E12-0E62-468C-BF1E-9F9FEFDBE11D}"/>
              </a:ext>
            </a:extLst>
          </p:cNvPr>
          <p:cNvSpPr txBox="1"/>
          <p:nvPr/>
        </p:nvSpPr>
        <p:spPr>
          <a:xfrm>
            <a:off x="7685316" y="3255632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মেটাকার্পাল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5B312C-2249-412B-BE68-6BF3F81F3724}"/>
              </a:ext>
            </a:extLst>
          </p:cNvPr>
          <p:cNvSpPr txBox="1"/>
          <p:nvPr/>
        </p:nvSpPr>
        <p:spPr>
          <a:xfrm>
            <a:off x="7685316" y="3842076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DE362-9DEC-4A3B-87A6-6E600C8C4F9C}"/>
              </a:ext>
            </a:extLst>
          </p:cNvPr>
          <p:cNvSpPr txBox="1"/>
          <p:nvPr/>
        </p:nvSpPr>
        <p:spPr>
          <a:xfrm>
            <a:off x="7750632" y="4463330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ফিমার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D764FB-9B73-42F8-A6D3-ED1EACB90345}"/>
              </a:ext>
            </a:extLst>
          </p:cNvPr>
          <p:cNvSpPr txBox="1"/>
          <p:nvPr/>
        </p:nvSpPr>
        <p:spPr>
          <a:xfrm>
            <a:off x="7707089" y="5098638"/>
            <a:ext cx="257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টিবিও-ফিবুলা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9CF37F-10A5-4E18-A318-851B42605902}"/>
              </a:ext>
            </a:extLst>
          </p:cNvPr>
          <p:cNvSpPr txBox="1"/>
          <p:nvPr/>
        </p:nvSpPr>
        <p:spPr>
          <a:xfrm>
            <a:off x="7750632" y="5658589"/>
            <a:ext cx="257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টার্সাল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13C9A6-03C2-4F32-8FCF-5860AE1757F3}"/>
              </a:ext>
            </a:extLst>
          </p:cNvPr>
          <p:cNvSpPr txBox="1"/>
          <p:nvPr/>
        </p:nvSpPr>
        <p:spPr>
          <a:xfrm>
            <a:off x="7794175" y="6225943"/>
            <a:ext cx="257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মেটাটার্সাল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Graphic 25" descr="Arrow Straight">
            <a:extLst>
              <a:ext uri="{FF2B5EF4-FFF2-40B4-BE49-F238E27FC236}">
                <a16:creationId xmlns:a16="http://schemas.microsoft.com/office/drawing/2014/main" id="{AD0915CE-295A-4D37-BBF1-11A3CEB4E4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81943" y="4933825"/>
            <a:ext cx="914400" cy="914400"/>
          </a:xfrm>
          <a:prstGeom prst="rect">
            <a:avLst/>
          </a:prstGeom>
        </p:spPr>
      </p:pic>
      <p:pic>
        <p:nvPicPr>
          <p:cNvPr id="27" name="Graphic 26" descr="Arrow Straight">
            <a:extLst>
              <a:ext uri="{FF2B5EF4-FFF2-40B4-BE49-F238E27FC236}">
                <a16:creationId xmlns:a16="http://schemas.microsoft.com/office/drawing/2014/main" id="{081FDA13-E6B8-49D8-BB56-88B6EB650B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71058" y="6034733"/>
            <a:ext cx="914400" cy="914400"/>
          </a:xfrm>
          <a:prstGeom prst="rect">
            <a:avLst/>
          </a:prstGeom>
        </p:spPr>
      </p:pic>
      <p:pic>
        <p:nvPicPr>
          <p:cNvPr id="28" name="Graphic 27" descr="Arrow Straight">
            <a:extLst>
              <a:ext uri="{FF2B5EF4-FFF2-40B4-BE49-F238E27FC236}">
                <a16:creationId xmlns:a16="http://schemas.microsoft.com/office/drawing/2014/main" id="{6D73E6D9-5D45-4BEA-A042-F778F8E2C16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9348036">
            <a:off x="1770091" y="55929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7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1F3C1-F0C2-4D2A-A578-C5F175536590}"/>
              </a:ext>
            </a:extLst>
          </p:cNvPr>
          <p:cNvSpPr txBox="1"/>
          <p:nvPr/>
        </p:nvSpPr>
        <p:spPr>
          <a:xfrm>
            <a:off x="571005" y="403761"/>
            <a:ext cx="193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192B4-705B-4963-92FE-B239025BAE33}"/>
              </a:ext>
            </a:extLst>
          </p:cNvPr>
          <p:cNvSpPr txBox="1"/>
          <p:nvPr/>
        </p:nvSpPr>
        <p:spPr>
          <a:xfrm>
            <a:off x="9976263" y="285007"/>
            <a:ext cx="211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AFF75-39F1-4584-8909-68068858CCFB}"/>
              </a:ext>
            </a:extLst>
          </p:cNvPr>
          <p:cNvSpPr txBox="1"/>
          <p:nvPr/>
        </p:nvSpPr>
        <p:spPr>
          <a:xfrm>
            <a:off x="2079171" y="3044279"/>
            <a:ext cx="7742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কঙ্কালের বিভিন্ন অংশের নাম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Graphic 5" descr="Police">
            <a:extLst>
              <a:ext uri="{FF2B5EF4-FFF2-40B4-BE49-F238E27FC236}">
                <a16:creationId xmlns:a16="http://schemas.microsoft.com/office/drawing/2014/main" id="{60E28BC3-E441-4182-A6D3-37FCEEF20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4235" y="282550"/>
            <a:ext cx="1816925" cy="18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0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BCAF2A-235B-458F-B749-DED53841B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0" y="325804"/>
            <a:ext cx="3609468" cy="4943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1B68D5-A36E-4762-B619-8F89A6AC20DF}"/>
              </a:ext>
            </a:extLst>
          </p:cNvPr>
          <p:cNvSpPr txBox="1"/>
          <p:nvPr/>
        </p:nvSpPr>
        <p:spPr>
          <a:xfrm>
            <a:off x="7053944" y="587829"/>
            <a:ext cx="214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1A7F6-2958-4F4D-8625-5E908F689CF4}"/>
              </a:ext>
            </a:extLst>
          </p:cNvPr>
          <p:cNvSpPr txBox="1"/>
          <p:nvPr/>
        </p:nvSpPr>
        <p:spPr>
          <a:xfrm>
            <a:off x="7228114" y="1632857"/>
            <a:ext cx="18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F293D9-DDA2-4708-9FCD-8B1FFA8AACF7}"/>
              </a:ext>
            </a:extLst>
          </p:cNvPr>
          <p:cNvCxnSpPr>
            <a:cxnSpLocks/>
          </p:cNvCxnSpPr>
          <p:nvPr/>
        </p:nvCxnSpPr>
        <p:spPr>
          <a:xfrm flipH="1">
            <a:off x="2449286" y="903514"/>
            <a:ext cx="35160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CBB441-BC4B-4F0D-A8A2-AC73579974D5}"/>
              </a:ext>
            </a:extLst>
          </p:cNvPr>
          <p:cNvCxnSpPr>
            <a:cxnSpLocks/>
          </p:cNvCxnSpPr>
          <p:nvPr/>
        </p:nvCxnSpPr>
        <p:spPr>
          <a:xfrm flipH="1">
            <a:off x="3211282" y="1872343"/>
            <a:ext cx="27540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57C4BE-E2B2-4AD1-BA81-BEA82FA84A28}"/>
              </a:ext>
            </a:extLst>
          </p:cNvPr>
          <p:cNvSpPr txBox="1"/>
          <p:nvPr/>
        </p:nvSpPr>
        <p:spPr>
          <a:xfrm>
            <a:off x="1502228" y="5857466"/>
            <a:ext cx="18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বক্ষপিঞ্জর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0E5BC-0CE8-4D4A-AA2C-1E979F068938}"/>
              </a:ext>
            </a:extLst>
          </p:cNvPr>
          <p:cNvSpPr txBox="1"/>
          <p:nvPr/>
        </p:nvSpPr>
        <p:spPr>
          <a:xfrm>
            <a:off x="5428013" y="4191989"/>
            <a:ext cx="5889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বক্ষপিঞ্জরের গঠন। বক্ষপিঞ্জর স্টার্নাম ও পর্শুকা নিয়ে গঠিত।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490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D7D93-6431-467F-876A-63BF4A4077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16" y="549322"/>
            <a:ext cx="5425910" cy="4322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phic 2" descr="Arrow Straight">
            <a:extLst>
              <a:ext uri="{FF2B5EF4-FFF2-40B4-BE49-F238E27FC236}">
                <a16:creationId xmlns:a16="http://schemas.microsoft.com/office/drawing/2014/main" id="{1BC0EFD6-E14C-48F8-8F5C-D00CDB78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5457" y="300618"/>
            <a:ext cx="914400" cy="914400"/>
          </a:xfrm>
          <a:prstGeom prst="rect">
            <a:avLst/>
          </a:prstGeom>
        </p:spPr>
      </p:pic>
      <p:pic>
        <p:nvPicPr>
          <p:cNvPr id="4" name="Graphic 3" descr="Arrow Straight">
            <a:extLst>
              <a:ext uri="{FF2B5EF4-FFF2-40B4-BE49-F238E27FC236}">
                <a16:creationId xmlns:a16="http://schemas.microsoft.com/office/drawing/2014/main" id="{8691E3DB-0FF3-424C-9257-3BC2FE1B0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4143" y="1215018"/>
            <a:ext cx="914400" cy="914400"/>
          </a:xfrm>
          <a:prstGeom prst="rect">
            <a:avLst/>
          </a:prstGeom>
        </p:spPr>
      </p:pic>
      <p:pic>
        <p:nvPicPr>
          <p:cNvPr id="5" name="Graphic 4" descr="Arrow Straight">
            <a:extLst>
              <a:ext uri="{FF2B5EF4-FFF2-40B4-BE49-F238E27FC236}">
                <a16:creationId xmlns:a16="http://schemas.microsoft.com/office/drawing/2014/main" id="{BD48D296-A135-4A17-8985-B93037AF1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8318" y="1770188"/>
            <a:ext cx="914400" cy="914400"/>
          </a:xfrm>
          <a:prstGeom prst="rect">
            <a:avLst/>
          </a:prstGeom>
        </p:spPr>
      </p:pic>
      <p:pic>
        <p:nvPicPr>
          <p:cNvPr id="6" name="Graphic 5" descr="Arrow Straight">
            <a:extLst>
              <a:ext uri="{FF2B5EF4-FFF2-40B4-BE49-F238E27FC236}">
                <a16:creationId xmlns:a16="http://schemas.microsoft.com/office/drawing/2014/main" id="{442F559D-9134-4B4C-B1C7-EB0334B1B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4199" y="2863774"/>
            <a:ext cx="914400" cy="914400"/>
          </a:xfrm>
          <a:prstGeom prst="rect">
            <a:avLst/>
          </a:prstGeom>
        </p:spPr>
      </p:pic>
      <p:pic>
        <p:nvPicPr>
          <p:cNvPr id="9" name="Graphic 8" descr="Arrow Straight">
            <a:extLst>
              <a:ext uri="{FF2B5EF4-FFF2-40B4-BE49-F238E27FC236}">
                <a16:creationId xmlns:a16="http://schemas.microsoft.com/office/drawing/2014/main" id="{8608AB0D-1258-495C-A24E-D35F12725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8599" y="3410567"/>
            <a:ext cx="914400" cy="914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A60A217-D9A4-4056-934D-67AACE5D4756}"/>
              </a:ext>
            </a:extLst>
          </p:cNvPr>
          <p:cNvSpPr/>
          <p:nvPr/>
        </p:nvSpPr>
        <p:spPr>
          <a:xfrm>
            <a:off x="7783286" y="549322"/>
            <a:ext cx="2177143" cy="704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কশেরুকা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8F205B-05A3-49C5-A5C6-0EEECE7A5C28}"/>
              </a:ext>
            </a:extLst>
          </p:cNvPr>
          <p:cNvSpPr/>
          <p:nvPr/>
        </p:nvSpPr>
        <p:spPr>
          <a:xfrm>
            <a:off x="7783286" y="1487955"/>
            <a:ext cx="2177143" cy="7042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পিউবিস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2F482A-5C91-4AE2-AAF6-E788BD27B6D2}"/>
              </a:ext>
            </a:extLst>
          </p:cNvPr>
          <p:cNvSpPr/>
          <p:nvPr/>
        </p:nvSpPr>
        <p:spPr>
          <a:xfrm>
            <a:off x="7783286" y="2370536"/>
            <a:ext cx="2177143" cy="6465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স্যাক্রাম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9C37D1-A90B-49AF-B43D-4D8E99989A7B}"/>
              </a:ext>
            </a:extLst>
          </p:cNvPr>
          <p:cNvSpPr/>
          <p:nvPr/>
        </p:nvSpPr>
        <p:spPr>
          <a:xfrm>
            <a:off x="7783286" y="3316769"/>
            <a:ext cx="2177143" cy="70423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ককসিক্স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6E72D9-5901-48D9-82C0-B9D6D8455212}"/>
              </a:ext>
            </a:extLst>
          </p:cNvPr>
          <p:cNvSpPr/>
          <p:nvPr/>
        </p:nvSpPr>
        <p:spPr>
          <a:xfrm>
            <a:off x="7783286" y="4324967"/>
            <a:ext cx="2177143" cy="7042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ইলিয়াম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518F79-A081-4053-B4CD-410DC6DF0367}"/>
              </a:ext>
            </a:extLst>
          </p:cNvPr>
          <p:cNvSpPr/>
          <p:nvPr/>
        </p:nvSpPr>
        <p:spPr>
          <a:xfrm>
            <a:off x="1872341" y="5193716"/>
            <a:ext cx="2177143" cy="7042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শ্রোণিচক্র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A8A4F-3866-4EF9-BF4E-D3AB2DEA3040}"/>
              </a:ext>
            </a:extLst>
          </p:cNvPr>
          <p:cNvSpPr txBox="1"/>
          <p:nvPr/>
        </p:nvSpPr>
        <p:spPr>
          <a:xfrm>
            <a:off x="4952999" y="5450774"/>
            <a:ext cx="696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শ্রোণিচক্রের গঠন।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5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225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35</cp:revision>
  <dcterms:created xsi:type="dcterms:W3CDTF">2021-02-23T14:22:57Z</dcterms:created>
  <dcterms:modified xsi:type="dcterms:W3CDTF">2021-03-07T13:13:09Z</dcterms:modified>
</cp:coreProperties>
</file>