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8"/>
  </p:notesMasterIdLst>
  <p:sldIdLst>
    <p:sldId id="301" r:id="rId2"/>
    <p:sldId id="302" r:id="rId3"/>
    <p:sldId id="411" r:id="rId4"/>
    <p:sldId id="295" r:id="rId5"/>
    <p:sldId id="272" r:id="rId6"/>
    <p:sldId id="414" r:id="rId7"/>
    <p:sldId id="327" r:id="rId8"/>
    <p:sldId id="415" r:id="rId9"/>
    <p:sldId id="416" r:id="rId10"/>
    <p:sldId id="417" r:id="rId11"/>
    <p:sldId id="413" r:id="rId12"/>
    <p:sldId id="418" r:id="rId13"/>
    <p:sldId id="421" r:id="rId14"/>
    <p:sldId id="374" r:id="rId15"/>
    <p:sldId id="392" r:id="rId16"/>
    <p:sldId id="28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F00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82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C63C76-153C-48B7-B57B-C97D3792EDCD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C483A7-19B9-4E4B-ACF3-D3D636F1A9DE}">
      <dgm:prSet/>
      <dgm:spPr/>
      <dgm:t>
        <a:bodyPr/>
        <a:lstStyle/>
        <a:p>
          <a:endParaRPr lang="en-US"/>
        </a:p>
      </dgm:t>
    </dgm:pt>
    <dgm:pt modelId="{48168FFB-FA4E-4357-9ED9-56E56DB7AA91}" type="parTrans" cxnId="{CE8336C4-0087-4FC4-874E-3F49CE20DD75}">
      <dgm:prSet/>
      <dgm:spPr/>
      <dgm:t>
        <a:bodyPr/>
        <a:lstStyle/>
        <a:p>
          <a:endParaRPr lang="en-US"/>
        </a:p>
      </dgm:t>
    </dgm:pt>
    <dgm:pt modelId="{B66585AF-9E68-4668-9DED-FFECEF032BE5}" type="sibTrans" cxnId="{CE8336C4-0087-4FC4-874E-3F49CE20DD75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E481DE8-C915-4E6E-9E2C-CBCE4F434B5A}" type="pres">
      <dgm:prSet presAssocID="{72C63C76-153C-48B7-B57B-C97D3792EDC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1DEBB0B-4383-4192-8D96-BF69710564C9}" type="pres">
      <dgm:prSet presAssocID="{72C63C76-153C-48B7-B57B-C97D3792EDCD}" presName="Name1" presStyleCnt="0"/>
      <dgm:spPr/>
    </dgm:pt>
    <dgm:pt modelId="{1402F882-3DDD-4EB3-AC91-A4AFC6117EEB}" type="pres">
      <dgm:prSet presAssocID="{B66585AF-9E68-4668-9DED-FFECEF032BE5}" presName="picture_1" presStyleCnt="0"/>
      <dgm:spPr/>
    </dgm:pt>
    <dgm:pt modelId="{FEC0D7AC-7224-421A-AA75-F5A9B40DEFD1}" type="pres">
      <dgm:prSet presAssocID="{B66585AF-9E68-4668-9DED-FFECEF032BE5}" presName="pictureRepeatNode" presStyleLbl="alignImgPlace1" presStyleIdx="0" presStyleCnt="1" custScaleX="147826" custScaleY="187735" custLinFactX="200000" custLinFactNeighborX="208696" custLinFactNeighborY="-10480"/>
      <dgm:spPr/>
      <dgm:t>
        <a:bodyPr/>
        <a:lstStyle/>
        <a:p>
          <a:endParaRPr lang="en-US"/>
        </a:p>
      </dgm:t>
    </dgm:pt>
    <dgm:pt modelId="{F5F471D1-D914-41A3-A25D-AF3575C00111}" type="pres">
      <dgm:prSet presAssocID="{63C483A7-19B9-4E4B-ACF3-D3D636F1A9DE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D8108B-1599-4A85-B6E1-A4C884D2A892}" type="presOf" srcId="{63C483A7-19B9-4E4B-ACF3-D3D636F1A9DE}" destId="{F5F471D1-D914-41A3-A25D-AF3575C00111}" srcOrd="0" destOrd="0" presId="urn:microsoft.com/office/officeart/2008/layout/CircularPictureCallout"/>
    <dgm:cxn modelId="{CE8336C4-0087-4FC4-874E-3F49CE20DD75}" srcId="{72C63C76-153C-48B7-B57B-C97D3792EDCD}" destId="{63C483A7-19B9-4E4B-ACF3-D3D636F1A9DE}" srcOrd="0" destOrd="0" parTransId="{48168FFB-FA4E-4357-9ED9-56E56DB7AA91}" sibTransId="{B66585AF-9E68-4668-9DED-FFECEF032BE5}"/>
    <dgm:cxn modelId="{C5780BB6-DC01-47FD-B7D9-F1B706AF2096}" type="presOf" srcId="{72C63C76-153C-48B7-B57B-C97D3792EDCD}" destId="{8E481DE8-C915-4E6E-9E2C-CBCE4F434B5A}" srcOrd="0" destOrd="0" presId="urn:microsoft.com/office/officeart/2008/layout/CircularPictureCallout"/>
    <dgm:cxn modelId="{F8528E92-EB01-43F4-9EC8-1B889E297CC0}" type="presOf" srcId="{B66585AF-9E68-4668-9DED-FFECEF032BE5}" destId="{FEC0D7AC-7224-421A-AA75-F5A9B40DEFD1}" srcOrd="0" destOrd="0" presId="urn:microsoft.com/office/officeart/2008/layout/CircularPictureCallout"/>
    <dgm:cxn modelId="{46882F71-F447-459C-99DD-D2BAC143DEB7}" type="presParOf" srcId="{8E481DE8-C915-4E6E-9E2C-CBCE4F434B5A}" destId="{51DEBB0B-4383-4192-8D96-BF69710564C9}" srcOrd="0" destOrd="0" presId="urn:microsoft.com/office/officeart/2008/layout/CircularPictureCallout"/>
    <dgm:cxn modelId="{B68AAD22-8CC3-416E-A98C-C112E765613D}" type="presParOf" srcId="{51DEBB0B-4383-4192-8D96-BF69710564C9}" destId="{1402F882-3DDD-4EB3-AC91-A4AFC6117EEB}" srcOrd="0" destOrd="0" presId="urn:microsoft.com/office/officeart/2008/layout/CircularPictureCallout"/>
    <dgm:cxn modelId="{BED0ADA7-5194-4990-938A-B9C61FB4C8EB}" type="presParOf" srcId="{1402F882-3DDD-4EB3-AC91-A4AFC6117EEB}" destId="{FEC0D7AC-7224-421A-AA75-F5A9B40DEFD1}" srcOrd="0" destOrd="0" presId="urn:microsoft.com/office/officeart/2008/layout/CircularPictureCallout"/>
    <dgm:cxn modelId="{6EE740E9-4EB8-4FB2-88C6-CB7978DC9F50}" type="presParOf" srcId="{51DEBB0B-4383-4192-8D96-BF69710564C9}" destId="{F5F471D1-D914-41A3-A25D-AF3575C00111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C0D7AC-7224-421A-AA75-F5A9B40DEFD1}">
      <dsp:nvSpPr>
        <dsp:cNvPr id="0" name=""/>
        <dsp:cNvSpPr/>
      </dsp:nvSpPr>
      <dsp:spPr>
        <a:xfrm>
          <a:off x="457200" y="2"/>
          <a:ext cx="1295399" cy="1645121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F471D1-D914-41A3-A25D-AF3575C00111}">
      <dsp:nvSpPr>
        <dsp:cNvPr id="0" name=""/>
        <dsp:cNvSpPr/>
      </dsp:nvSpPr>
      <dsp:spPr>
        <a:xfrm>
          <a:off x="595884" y="941565"/>
          <a:ext cx="560832" cy="28917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595884" y="941565"/>
        <a:ext cx="560832" cy="2891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3F5E1F-4B22-44AA-BC9D-1C59C8730EA5}" type="datetimeFigureOut">
              <a:rPr lang="en-US" smtClean="0"/>
              <a:t>25-Feb-21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B0D502-7CB0-479E-A9D4-95F034B67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00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BF0FC-1C6C-4069-B0C0-31D976E6A50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78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77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12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06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72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66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25-Feb-21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46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25-Feb-21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961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25-Feb-21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46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46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7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25-Feb-21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825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8.png"/><Relationship Id="rId7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10" Type="http://schemas.openxmlformats.org/officeDocument/2006/relationships/image" Target="../media/image33.png"/><Relationship Id="rId4" Type="http://schemas.openxmlformats.org/officeDocument/2006/relationships/image" Target="../media/image9.png"/><Relationship Id="rId9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5.png"/><Relationship Id="rId7" Type="http://schemas.openxmlformats.org/officeDocument/2006/relationships/image" Target="../media/image11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10" Type="http://schemas.openxmlformats.org/officeDocument/2006/relationships/image" Target="../media/image39.png"/><Relationship Id="rId4" Type="http://schemas.openxmlformats.org/officeDocument/2006/relationships/image" Target="../media/image36.png"/><Relationship Id="rId9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3.png"/><Relationship Id="rId18" Type="http://schemas.openxmlformats.org/officeDocument/2006/relationships/image" Target="../media/image48.png"/><Relationship Id="rId3" Type="http://schemas.openxmlformats.org/officeDocument/2006/relationships/image" Target="../media/image8.png"/><Relationship Id="rId7" Type="http://schemas.openxmlformats.org/officeDocument/2006/relationships/image" Target="../media/image110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" Type="http://schemas.openxmlformats.org/officeDocument/2006/relationships/image" Target="../media/image40.png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11" Type="http://schemas.openxmlformats.org/officeDocument/2006/relationships/image" Target="../media/image15.png"/><Relationship Id="rId15" Type="http://schemas.openxmlformats.org/officeDocument/2006/relationships/image" Target="../media/image45.png"/><Relationship Id="rId19" Type="http://schemas.openxmlformats.org/officeDocument/2006/relationships/image" Target="../media/image49.png"/><Relationship Id="rId4" Type="http://schemas.openxmlformats.org/officeDocument/2006/relationships/image" Target="../media/image9.png"/><Relationship Id="rId1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8.png"/><Relationship Id="rId18" Type="http://schemas.openxmlformats.org/officeDocument/2006/relationships/image" Target="../media/image53.png"/><Relationship Id="rId3" Type="http://schemas.openxmlformats.org/officeDocument/2006/relationships/image" Target="../media/image8.png"/><Relationship Id="rId7" Type="http://schemas.openxmlformats.org/officeDocument/2006/relationships/image" Target="../media/image23.png"/><Relationship Id="rId12" Type="http://schemas.openxmlformats.org/officeDocument/2006/relationships/image" Target="../media/image51.png"/><Relationship Id="rId17" Type="http://schemas.openxmlformats.org/officeDocument/2006/relationships/image" Target="../media/image52.pn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11" Type="http://schemas.openxmlformats.org/officeDocument/2006/relationships/image" Target="../media/image27.png"/><Relationship Id="rId15" Type="http://schemas.openxmlformats.org/officeDocument/2006/relationships/image" Target="../media/image80.png"/><Relationship Id="rId4" Type="http://schemas.openxmlformats.org/officeDocument/2006/relationships/image" Target="../media/image9.png"/><Relationship Id="rId1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hyperlink" Target="mailto:alkasmia1984@gmail.com" TargetMode="External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17" Type="http://schemas.openxmlformats.org/officeDocument/2006/relationships/image" Target="../media/image20.png"/><Relationship Id="rId2" Type="http://schemas.openxmlformats.org/officeDocument/2006/relationships/image" Target="../media/image7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11" Type="http://schemas.openxmlformats.org/officeDocument/2006/relationships/image" Target="../media/image15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8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11" Type="http://schemas.openxmlformats.org/officeDocument/2006/relationships/image" Target="../media/image27.png"/><Relationship Id="rId10" Type="http://schemas.openxmlformats.org/officeDocument/2006/relationships/image" Target="../media/image26.png"/><Relationship Id="rId4" Type="http://schemas.openxmlformats.org/officeDocument/2006/relationships/image" Target="../media/image9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8575"/>
            <a:ext cx="9144000" cy="68294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0" y="304800"/>
            <a:ext cx="914400" cy="836940"/>
          </a:xfr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 anchorCtr="1">
            <a:noAutofit/>
          </a:bodyPr>
          <a:lstStyle/>
          <a:p>
            <a:pPr algn="ctr"/>
            <a:r>
              <a:rPr lang="bn-IN" sz="9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endParaRPr lang="en-US" sz="9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AutoShape 2" descr="image of rose এর চিত্র ফলাফল"/>
          <p:cNvSpPr>
            <a:spLocks noChangeAspect="1" noChangeArrowheads="1"/>
          </p:cNvSpPr>
          <p:nvPr/>
        </p:nvSpPr>
        <p:spPr bwMode="auto">
          <a:xfrm>
            <a:off x="155576" y="-547688"/>
            <a:ext cx="771525" cy="115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of rose এর চিত্র ফলাফল"/>
          <p:cNvSpPr>
            <a:spLocks noChangeAspect="1" noChangeArrowheads="1"/>
          </p:cNvSpPr>
          <p:nvPr/>
        </p:nvSpPr>
        <p:spPr bwMode="auto">
          <a:xfrm>
            <a:off x="307976" y="-395288"/>
            <a:ext cx="771525" cy="115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486400" y="306060"/>
            <a:ext cx="914400" cy="8369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0" rIns="0" bIns="0" anchor="ctr" anchorCtr="1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9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9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781800" y="306060"/>
            <a:ext cx="914400" cy="8369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0" rIns="0" bIns="0" anchor="ctr" anchorCtr="1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9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9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077200" y="306060"/>
            <a:ext cx="914400" cy="8369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0" rIns="0" bIns="0" anchor="ctr" anchorCtr="1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9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endParaRPr lang="en-US" sz="9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13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49680" y="2667000"/>
                <a:ext cx="6172093" cy="2198102"/>
              </a:xfrm>
              <a:prstGeom prst="rect">
                <a:avLst/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2060"/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sz="2400" dirty="0">
                    <a:solidFill>
                      <a:srgbClr val="002060"/>
                    </a:solidFill>
                  </a:rPr>
                  <a:t> </a:t>
                </a:r>
                <a:r>
                  <a:rPr lang="bn-IN" sz="24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বিন্দু</a:t>
                </a:r>
                <a:r>
                  <a:rPr lang="en-US" sz="2400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টি</a:t>
                </a:r>
                <a:r>
                  <a:rPr lang="bn-IN" sz="24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তড়িৎ </a:t>
                </a:r>
                <a:r>
                  <a:rPr lang="en-US" sz="2400" dirty="0" err="1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দ্বিমেরুর</a:t>
                </a:r>
                <a:r>
                  <a:rPr lang="en-US" sz="2400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অক্ষের</a:t>
                </a:r>
                <a:r>
                  <a:rPr lang="en-US" sz="24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4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উপর অবস্থিত হলে,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𝜃</m:t>
                    </m:r>
                    <m:r>
                      <a:rPr lang="en-US" sz="2400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2400" i="1">
                        <a:solidFill>
                          <a:srgbClr val="002060"/>
                        </a:solidFill>
                        <a:latin typeface="Cambria Math"/>
                      </a:rPr>
                      <m:t>0</m:t>
                    </m:r>
                    <m:r>
                      <a:rPr lang="en-US" sz="2400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r>
                  <a:rPr lang="bn-IN" sz="2400" dirty="0" smtClean="0">
                    <a:solidFill>
                      <a:srgbClr val="002060"/>
                    </a:solidFill>
                  </a:rPr>
                  <a:t>;</a:t>
                </a:r>
                <a:endParaRPr lang="en-US" sz="2400" dirty="0">
                  <a:solidFill>
                    <a:srgbClr val="002060"/>
                  </a:solidFill>
                </a:endParaRPr>
              </a:p>
              <a:p>
                <a:r>
                  <a:rPr lang="bn-IN" sz="2400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তখন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bn-IN" sz="2400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বিন্দুতে </a:t>
                </a:r>
                <a:r>
                  <a:rPr lang="en-US" sz="2400" dirty="0" err="1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মোট</a:t>
                </a:r>
                <a:r>
                  <a:rPr lang="en-US" sz="24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4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বিভব</a:t>
                </a:r>
                <a:r>
                  <a:rPr lang="en-US" sz="24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,</a:t>
                </a:r>
                <a:r>
                  <a:rPr lang="en-US" sz="2400" dirty="0" smtClean="0">
                    <a:solidFill>
                      <a:srgbClr val="0070C0"/>
                    </a:solidFill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>
                        <a:solidFill>
                          <a:srgbClr val="0070C0"/>
                        </a:solidFill>
                        <a:latin typeface="Cambria Math"/>
                        <a:cs typeface="NikoshBAN" pitchFamily="2" charset="0"/>
                      </a:rPr>
                      <m:t>𝑉</m:t>
                    </m:r>
                    <m:r>
                      <a:rPr lang="bn-IN" sz="2400" b="0" i="1">
                        <a:solidFill>
                          <a:srgbClr val="0070C0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bn-IN" sz="2400" i="1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b="0" i="1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r>
                          <a:rPr lang="en-US" sz="2400" b="0" i="1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  <m:t>4</m:t>
                        </m:r>
                        <m:r>
                          <a:rPr lang="en-US" sz="2400" b="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𝜋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2400" b="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en-US" sz="2400" b="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bn-IN" sz="2400" i="1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b="0" i="1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  <m:t>𝑝</m:t>
                        </m:r>
                        <m:func>
                          <m:funcPr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funcPr>
                          <m:fName>
                            <m:r>
                              <a:rPr lang="en-US" sz="2400" b="0" i="1">
                                <a:solidFill>
                                  <a:srgbClr val="0070C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𝑐𝑜𝑠</m:t>
                            </m:r>
                          </m:fName>
                          <m:e>
                            <m:r>
                              <a:rPr lang="en-US" sz="2400" b="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𝜃</m:t>
                            </m:r>
                          </m:e>
                        </m:func>
                      </m:num>
                      <m:den>
                        <m:sSup>
                          <m:sSupPr>
                            <m:ctrlPr>
                              <a:rPr lang="bn-IN" sz="2400" i="1">
                                <a:solidFill>
                                  <a:srgbClr val="0070C0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2400" b="0" i="1">
                                <a:solidFill>
                                  <a:srgbClr val="0070C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400" b="0" i="1">
                                <a:solidFill>
                                  <a:srgbClr val="0070C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2400" i="1" dirty="0" smtClean="0">
                  <a:solidFill>
                    <a:srgbClr val="0070C0"/>
                  </a:solidFill>
                  <a:latin typeface="Cambria Math"/>
                  <a:cs typeface="NikoshBAN" pitchFamily="2" charset="0"/>
                </a:endParaRPr>
              </a:p>
              <a:p>
                <a:r>
                  <a:rPr lang="en-US" sz="2400" b="1" dirty="0" smtClean="0">
                    <a:solidFill>
                      <a:srgbClr val="C00000"/>
                    </a:solidFill>
                    <a:cs typeface="NikoshBAN" pitchFamily="2" charset="0"/>
                  </a:rPr>
                  <a:t>      </a:t>
                </a:r>
                <a:r>
                  <a:rPr lang="bn-IN" sz="2400" b="1" dirty="0">
                    <a:solidFill>
                      <a:srgbClr val="C00000"/>
                    </a:solidFill>
                    <a:cs typeface="NikoshBAN" pitchFamily="2" charset="0"/>
                  </a:rPr>
                  <a:t>	</a:t>
                </a:r>
                <a:r>
                  <a:rPr lang="bn-IN" sz="2400" dirty="0" smtClean="0">
                    <a:solidFill>
                      <a:srgbClr val="00B050"/>
                    </a:solidFill>
                    <a:cs typeface="NikoshBAN" pitchFamily="2" charset="0"/>
                  </a:rPr>
                  <a:t>	 বা,  </a:t>
                </a:r>
                <a:r>
                  <a:rPr lang="en-US" sz="2400" dirty="0" smtClean="0">
                    <a:solidFill>
                      <a:srgbClr val="00B050"/>
                    </a:solidFill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  <a:cs typeface="NikoshBAN" pitchFamily="2" charset="0"/>
                      </a:rPr>
                      <m:t>𝑉</m:t>
                    </m:r>
                    <m:r>
                      <a:rPr lang="bn-IN" sz="2400" b="0" i="1">
                        <a:solidFill>
                          <a:srgbClr val="00B050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bn-IN" sz="2400" i="1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b="0" i="1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r>
                          <a:rPr lang="en-US" sz="2400" b="0" i="1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4</m:t>
                        </m:r>
                        <m:r>
                          <a:rPr lang="en-US" sz="2400" b="0" i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𝜋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2400" b="0" i="1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en-US" sz="2400" b="0" i="1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bn-IN" sz="2400" i="1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b="0" i="1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𝑝</m:t>
                        </m:r>
                        <m:func>
                          <m:funcPr>
                            <m:ctrlP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funcPr>
                          <m:fName>
                            <m:r>
                              <a:rPr lang="en-US" sz="2400" b="0" i="1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𝑐𝑜𝑠</m:t>
                            </m:r>
                          </m:fName>
                          <m:e>
                            <m:r>
                              <a:rPr lang="en-US" sz="2400" b="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0</m:t>
                            </m:r>
                            <m:r>
                              <a:rPr lang="en-US" sz="2400" b="0" i="1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  <m:t>°</m:t>
                            </m:r>
                            <m:r>
                              <m:rPr>
                                <m:nor/>
                              </m:rPr>
                              <a:rPr lang="en-US" sz="2400" dirty="0">
                                <a:solidFill>
                                  <a:srgbClr val="00B050"/>
                                </a:solidFill>
                              </a:rPr>
                              <m:t> </m:t>
                            </m:r>
                          </m:e>
                        </m:func>
                      </m:num>
                      <m:den>
                        <m:sSup>
                          <m:sSupPr>
                            <m:ctrlPr>
                              <a:rPr lang="bn-IN" sz="2400" i="1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2400" b="0" i="1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400" b="0" i="1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  <a:cs typeface="NikoshBAN" pitchFamily="2" charset="0"/>
                      </a:rPr>
                      <m:t>      </m:t>
                    </m:r>
                  </m:oMath>
                </a14:m>
                <a:endParaRPr lang="en-US" sz="2400" i="1" dirty="0" smtClean="0">
                  <a:solidFill>
                    <a:srgbClr val="C00000"/>
                  </a:solidFill>
                  <a:latin typeface="Cambria Math"/>
                  <a:cs typeface="NikoshBAN" pitchFamily="2" charset="0"/>
                </a:endParaRPr>
              </a:p>
              <a:p>
                <a:r>
                  <a:rPr lang="en-US" sz="2400" b="1" dirty="0">
                    <a:solidFill>
                      <a:srgbClr val="C00000"/>
                    </a:solidFill>
                    <a:ea typeface="Cambria Math"/>
                    <a:cs typeface="NikoshBAN" pitchFamily="2" charset="0"/>
                  </a:rPr>
                  <a:t> </a:t>
                </a:r>
                <a:r>
                  <a:rPr lang="en-US" sz="2400" b="1" dirty="0" smtClean="0">
                    <a:solidFill>
                      <a:srgbClr val="C00000"/>
                    </a:solidFill>
                    <a:ea typeface="Cambria Math"/>
                    <a:cs typeface="NikoshBAN" pitchFamily="2" charset="0"/>
                  </a:rPr>
                  <a:t>	           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∴</m:t>
                    </m:r>
                    <m:r>
                      <a:rPr lang="en-US" sz="2400" b="1" i="1">
                        <a:solidFill>
                          <a:srgbClr val="C00000"/>
                        </a:solidFill>
                        <a:latin typeface="Cambria Math"/>
                        <a:cs typeface="NikoshBAN" pitchFamily="2" charset="0"/>
                      </a:rPr>
                      <m:t>𝑽</m:t>
                    </m:r>
                    <m:r>
                      <a:rPr lang="bn-IN" sz="2400" b="1" i="1">
                        <a:solidFill>
                          <a:srgbClr val="C00000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bn-IN" sz="2400" b="1" i="1">
                            <a:solidFill>
                              <a:srgbClr val="C0000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/>
                            <a:cs typeface="NikoshBAN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/>
                            <a:cs typeface="NikoshBAN" pitchFamily="2" charset="0"/>
                          </a:rPr>
                          <m:t>𝟒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𝝅</m:t>
                        </m:r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𝝐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𝟎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bn-IN" sz="2400" b="1" i="1">
                            <a:solidFill>
                              <a:srgbClr val="C0000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/>
                            <a:cs typeface="NikoshBAN" pitchFamily="2" charset="0"/>
                          </a:rPr>
                          <m:t>𝒑</m:t>
                        </m:r>
                      </m:num>
                      <m:den>
                        <m:sSup>
                          <m:sSupPr>
                            <m:ctrlPr>
                              <a:rPr lang="bn-IN" sz="2400" b="1" i="1">
                                <a:solidFill>
                                  <a:srgbClr val="C00000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𝒓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en-US" sz="2400" b="1" dirty="0" smtClean="0">
                  <a:solidFill>
                    <a:schemeClr val="accent5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680" y="2667000"/>
                <a:ext cx="6172093" cy="2198102"/>
              </a:xfrm>
              <a:prstGeom prst="rect">
                <a:avLst/>
              </a:prstGeom>
              <a:blipFill rotWithShape="1">
                <a:blip r:embed="rId2"/>
                <a:stretch>
                  <a:fillRect l="-1278" t="-2473" b="-549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6076950" y="1371600"/>
            <a:ext cx="914400" cy="666810"/>
            <a:chOff x="6172200" y="1905000"/>
            <a:chExt cx="914400" cy="666810"/>
          </a:xfrm>
        </p:grpSpPr>
        <p:sp>
          <p:nvSpPr>
            <p:cNvPr id="48" name="Oval 47"/>
            <p:cNvSpPr/>
            <p:nvPr/>
          </p:nvSpPr>
          <p:spPr>
            <a:xfrm>
              <a:off x="6435345" y="2171700"/>
              <a:ext cx="117855" cy="1143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172200" y="2171700"/>
              <a:ext cx="5619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+q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524626" y="1905000"/>
              <a:ext cx="5619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A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362200" y="1295400"/>
            <a:ext cx="619124" cy="705654"/>
            <a:chOff x="2457450" y="1828056"/>
            <a:chExt cx="619124" cy="705654"/>
          </a:xfrm>
        </p:grpSpPr>
        <p:sp>
          <p:nvSpPr>
            <p:cNvPr id="5" name="Oval 4"/>
            <p:cNvSpPr/>
            <p:nvPr/>
          </p:nvSpPr>
          <p:spPr>
            <a:xfrm rot="5400000">
              <a:off x="2691123" y="2157723"/>
              <a:ext cx="123204" cy="13335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457450" y="2133600"/>
              <a:ext cx="5905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-q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514600" y="1828056"/>
              <a:ext cx="5619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B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2672970" y="1600200"/>
            <a:ext cx="3708780" cy="457200"/>
            <a:chOff x="4520820" y="3581400"/>
            <a:chExt cx="3708780" cy="457200"/>
          </a:xfrm>
        </p:grpSpPr>
        <p:cxnSp>
          <p:nvCxnSpPr>
            <p:cNvPr id="14" name="Straight Arrow Connector 13"/>
            <p:cNvCxnSpPr/>
            <p:nvPr/>
          </p:nvCxnSpPr>
          <p:spPr>
            <a:xfrm flipV="1">
              <a:off x="4520820" y="3660669"/>
              <a:ext cx="3708780" cy="9526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7010400" y="3581400"/>
                  <a:ext cx="59709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0400" y="3581400"/>
                  <a:ext cx="597090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8333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5105400" y="3581400"/>
                  <a:ext cx="59709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05400" y="3581400"/>
                  <a:ext cx="597090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8333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" name="Group 7"/>
            <p:cNvGrpSpPr/>
            <p:nvPr/>
          </p:nvGrpSpPr>
          <p:grpSpPr>
            <a:xfrm>
              <a:off x="6032310" y="3611880"/>
              <a:ext cx="597090" cy="426720"/>
              <a:chOff x="5651310" y="3764280"/>
              <a:chExt cx="597090" cy="42672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5651310" y="3821668"/>
                    <a:ext cx="59709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/>
                            </a:rPr>
                            <m:t>𝑂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8" name="TextBox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51310" y="3821668"/>
                    <a:ext cx="597090" cy="369332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 t="-8197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" name="Oval 6"/>
              <p:cNvSpPr/>
              <p:nvPr/>
            </p:nvSpPr>
            <p:spPr>
              <a:xfrm flipV="1">
                <a:off x="5898674" y="3764280"/>
                <a:ext cx="95535" cy="12191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3" name="Group 32"/>
          <p:cNvGrpSpPr/>
          <p:nvPr/>
        </p:nvGrpSpPr>
        <p:grpSpPr>
          <a:xfrm>
            <a:off x="7467600" y="1621877"/>
            <a:ext cx="597090" cy="435523"/>
            <a:chOff x="7975980" y="944881"/>
            <a:chExt cx="597090" cy="435523"/>
          </a:xfrm>
        </p:grpSpPr>
        <p:sp>
          <p:nvSpPr>
            <p:cNvPr id="28" name="Oval 27"/>
            <p:cNvSpPr/>
            <p:nvPr/>
          </p:nvSpPr>
          <p:spPr>
            <a:xfrm flipV="1">
              <a:off x="8153400" y="944881"/>
              <a:ext cx="95535" cy="1219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7975980" y="1011072"/>
                  <a:ext cx="59709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75980" y="1011072"/>
                  <a:ext cx="597090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9" name="Straight Arrow Connector 8"/>
          <p:cNvCxnSpPr/>
          <p:nvPr/>
        </p:nvCxnSpPr>
        <p:spPr>
          <a:xfrm flipV="1">
            <a:off x="4479592" y="1675857"/>
            <a:ext cx="3902408" cy="54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480997" y="1371600"/>
                <a:ext cx="89030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0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0997" y="1371600"/>
                <a:ext cx="890307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8197" r="-8904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55729" y="5029200"/>
                <a:ext cx="8910569" cy="1065484"/>
              </a:xfrm>
              <a:prstGeom prst="rect">
                <a:avLst/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∴</m:t>
                      </m:r>
                      <m:r>
                        <m:rPr>
                          <m:nor/>
                        </m:rPr>
                        <a:rPr lang="bn-IN" sz="320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m:t>তড়িৎ দ্বিমেরুর</m:t>
                      </m:r>
                      <m:r>
                        <m:rPr>
                          <m:nor/>
                        </m:rPr>
                        <a:rPr lang="en-US" sz="320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bn-IN" sz="320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m:t>অক্ষের উপর কোন বিন্দুতে </m:t>
                      </m:r>
                      <m:r>
                        <m:rPr>
                          <m:nor/>
                        </m:rPr>
                        <a:rPr lang="en-US" sz="320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m:t>বিভব</m:t>
                      </m:r>
                      <m:r>
                        <a:rPr lang="bn-IN" sz="3200" b="1" i="1" dirty="0" smtClean="0">
                          <a:solidFill>
                            <a:schemeClr val="tx1"/>
                          </a:solidFill>
                          <a:latin typeface="Cambria Math"/>
                          <a:cs typeface="NikoshBAN" pitchFamily="2" charset="0"/>
                        </a:rPr>
                        <m:t>,</m:t>
                      </m:r>
                      <m:r>
                        <a:rPr lang="en-US" sz="2800" b="1" i="1">
                          <a:solidFill>
                            <a:srgbClr val="C00000"/>
                          </a:solidFill>
                          <a:latin typeface="Cambria Math"/>
                          <a:cs typeface="NikoshBAN" pitchFamily="2" charset="0"/>
                        </a:rPr>
                        <m:t>𝑽</m:t>
                      </m:r>
                      <m:r>
                        <a:rPr lang="bn-IN" sz="2800" b="1" i="1">
                          <a:solidFill>
                            <a:srgbClr val="C00000"/>
                          </a:solidFill>
                          <a:latin typeface="Cambria Math"/>
                          <a:cs typeface="NikoshBAN" pitchFamily="2" charset="0"/>
                        </a:rPr>
                        <m:t>=</m:t>
                      </m:r>
                      <m:f>
                        <m:fPr>
                          <m:ctrlPr>
                            <a:rPr lang="bn-IN" sz="2800" b="1" i="1">
                              <a:solidFill>
                                <a:srgbClr val="C00000"/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/>
                              <a:cs typeface="NikoshBAN" pitchFamily="2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/>
                              <a:cs typeface="NikoshBAN" pitchFamily="2" charset="0"/>
                            </a:rPr>
                            <m:t>𝟒</m:t>
                          </m:r>
                          <m: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𝝅</m:t>
                          </m:r>
                          <m:sSub>
                            <m:sSubPr>
                              <m:ctrlPr>
                                <a:rPr lang="en-US" sz="2800" b="1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  <a:cs typeface="NikoshBAN" pitchFamily="2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  <a:cs typeface="NikoshBAN" pitchFamily="2" charset="0"/>
                                </a:rPr>
                                <m:t>𝝐</m:t>
                              </m:r>
                            </m:e>
                            <m:sub>
                              <m:r>
                                <a:rPr lang="en-US" sz="2800" b="1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  <a:cs typeface="NikoshBAN" pitchFamily="2" charset="0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bn-IN" sz="2800" b="1" i="1">
                              <a:solidFill>
                                <a:srgbClr val="C00000"/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/>
                              <a:cs typeface="NikoshBAN" pitchFamily="2" charset="0"/>
                            </a:rPr>
                            <m:t>𝒑</m:t>
                          </m:r>
                        </m:num>
                        <m:den>
                          <m:sSup>
                            <m:sSupPr>
                              <m:ctrlPr>
                                <a:rPr lang="bn-IN" sz="2800" b="1" i="1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en-US" sz="2800" b="1" i="1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29" y="5029200"/>
                <a:ext cx="8910569" cy="106548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808345" y="229906"/>
            <a:ext cx="5098860" cy="46166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তড়িৎ দ্বিমেরুর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অক্ষের 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উপর কোন বিন্দুতে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বিভবঃ</a:t>
            </a:r>
            <a:endParaRPr lang="en-US" sz="24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483005" y="1981200"/>
            <a:ext cx="3213195" cy="400110"/>
            <a:chOff x="4483005" y="2286000"/>
            <a:chExt cx="3213195" cy="4001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5943315" y="2286000"/>
                  <a:ext cx="59709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𝑟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3315" y="2286000"/>
                  <a:ext cx="597090" cy="400110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t="-7576" b="-257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6" name="Straight Arrow Connector 35"/>
            <p:cNvCxnSpPr/>
            <p:nvPr/>
          </p:nvCxnSpPr>
          <p:spPr>
            <a:xfrm>
              <a:off x="4483005" y="2362200"/>
              <a:ext cx="3213195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96316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 tmFilter="0,0; .5, 1; 1, 1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 tmFilter="0,0; .5, 1; 1, 1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4" grpId="0"/>
      <p:bldP spid="4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17957" y="780876"/>
            <a:ext cx="2479615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350058" y="4876800"/>
                <a:ext cx="5299245" cy="68580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ত</a:t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ড়িৎ দ্বিমেরুরটির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𝑃</m:t>
                    </m:r>
                  </m:oMath>
                </a14:m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 বিন্দুতে বিভব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নির্ণয় কর।</a:t>
                </a:r>
                <a:endParaRPr lang="en-US" sz="2800" dirty="0" smtClean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0058" y="4876800"/>
                <a:ext cx="5299245" cy="685800"/>
              </a:xfrm>
              <a:prstGeom prst="rect">
                <a:avLst/>
              </a:prstGeom>
              <a:blipFill rotWithShape="1">
                <a:blip r:embed="rId2"/>
                <a:stretch>
                  <a:fillRect l="-2059" r="-1373" b="-11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5562600" y="3257490"/>
            <a:ext cx="1143000" cy="762000"/>
            <a:chOff x="5943600" y="1905000"/>
            <a:chExt cx="1143000" cy="762000"/>
          </a:xfrm>
        </p:grpSpPr>
        <p:sp>
          <p:nvSpPr>
            <p:cNvPr id="6" name="Oval 5"/>
            <p:cNvSpPr/>
            <p:nvPr/>
          </p:nvSpPr>
          <p:spPr>
            <a:xfrm>
              <a:off x="6435345" y="2171700"/>
              <a:ext cx="117855" cy="1143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943600" y="2266890"/>
                  <a:ext cx="561974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𝟏𝟎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𝝁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𝑪</m:t>
                        </m:r>
                      </m:oMath>
                    </m:oMathPara>
                  </a14:m>
                  <a:endParaRPr lang="en-US" sz="20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3600" y="2266890"/>
                  <a:ext cx="561974" cy="40011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7692" r="-100000" b="-2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TextBox 7"/>
            <p:cNvSpPr txBox="1"/>
            <p:nvPr/>
          </p:nvSpPr>
          <p:spPr>
            <a:xfrm>
              <a:off x="6524626" y="1905000"/>
              <a:ext cx="5619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A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771650" y="3181290"/>
            <a:ext cx="971550" cy="762000"/>
            <a:chOff x="2152650" y="1828056"/>
            <a:chExt cx="971550" cy="762000"/>
          </a:xfrm>
        </p:grpSpPr>
        <p:sp>
          <p:nvSpPr>
            <p:cNvPr id="11" name="Oval 10"/>
            <p:cNvSpPr/>
            <p:nvPr/>
          </p:nvSpPr>
          <p:spPr>
            <a:xfrm rot="5400000">
              <a:off x="2691123" y="2157723"/>
              <a:ext cx="123204" cy="13335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2152650" y="2189946"/>
                  <a:ext cx="59055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𝟏𝟎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𝝁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𝑪</m:t>
                        </m:r>
                      </m:oMath>
                    </m:oMathPara>
                  </a14:m>
                  <a:endParaRPr lang="en-US" sz="20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52650" y="2189946"/>
                  <a:ext cx="590550" cy="40011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7576" r="-89691" b="-257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TextBox 12"/>
            <p:cNvSpPr txBox="1"/>
            <p:nvPr/>
          </p:nvSpPr>
          <p:spPr>
            <a:xfrm>
              <a:off x="2562226" y="1828056"/>
              <a:ext cx="5619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B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898710" y="3516570"/>
            <a:ext cx="597090" cy="426720"/>
            <a:chOff x="5651310" y="3764280"/>
            <a:chExt cx="597090" cy="4267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5651310" y="3821668"/>
                  <a:ext cx="59709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𝑂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51310" y="3821668"/>
                  <a:ext cx="597090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Oval 19"/>
            <p:cNvSpPr/>
            <p:nvPr/>
          </p:nvSpPr>
          <p:spPr>
            <a:xfrm flipV="1">
              <a:off x="5898674" y="3764280"/>
              <a:ext cx="95535" cy="1219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400800" y="678358"/>
            <a:ext cx="609600" cy="369332"/>
            <a:chOff x="8153400" y="926068"/>
            <a:chExt cx="609600" cy="369332"/>
          </a:xfrm>
        </p:grpSpPr>
        <p:sp>
          <p:nvSpPr>
            <p:cNvPr id="22" name="Oval 21"/>
            <p:cNvSpPr/>
            <p:nvPr/>
          </p:nvSpPr>
          <p:spPr>
            <a:xfrm flipV="1">
              <a:off x="8153400" y="944881"/>
              <a:ext cx="95535" cy="1219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8165910" y="926068"/>
                  <a:ext cx="59709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65910" y="926068"/>
                  <a:ext cx="597090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4" name="Straight Arrow Connector 23"/>
          <p:cNvCxnSpPr/>
          <p:nvPr/>
        </p:nvCxnSpPr>
        <p:spPr>
          <a:xfrm flipV="1">
            <a:off x="4193842" y="209491"/>
            <a:ext cx="2664158" cy="33070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 rot="18576577">
                <a:off x="4855054" y="1860696"/>
                <a:ext cx="139093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𝑟</m:t>
                      </m:r>
                      <m:r>
                        <a:rPr lang="bn-IN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20</m:t>
                      </m:r>
                      <m:r>
                        <a:rPr lang="en-US" sz="2000" b="0" i="1" smtClean="0">
                          <a:latin typeface="Cambria Math"/>
                        </a:rPr>
                        <m:t>𝑐𝑚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576577">
                <a:off x="4855054" y="1860696"/>
                <a:ext cx="1390935" cy="400110"/>
              </a:xfrm>
              <a:prstGeom prst="rect">
                <a:avLst/>
              </a:prstGeom>
              <a:blipFill rotWithShape="1">
                <a:blip r:embed="rId8"/>
                <a:stretch>
                  <a:fillRect t="-4587" r="-9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/>
          <p:cNvGrpSpPr/>
          <p:nvPr/>
        </p:nvGrpSpPr>
        <p:grpSpPr>
          <a:xfrm>
            <a:off x="4038600" y="3081068"/>
            <a:ext cx="1366041" cy="646331"/>
            <a:chOff x="5769700" y="3328778"/>
            <a:chExt cx="1366041" cy="646331"/>
          </a:xfrm>
        </p:grpSpPr>
        <p:sp>
          <p:nvSpPr>
            <p:cNvPr id="32" name="Arc 31"/>
            <p:cNvSpPr/>
            <p:nvPr/>
          </p:nvSpPr>
          <p:spPr>
            <a:xfrm rot="1012745">
              <a:off x="5769700" y="3478076"/>
              <a:ext cx="660781" cy="474821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/>
                <p:cNvSpPr/>
                <p:nvPr/>
              </p:nvSpPr>
              <p:spPr>
                <a:xfrm rot="20166161">
                  <a:off x="5988952" y="3328778"/>
                  <a:ext cx="1146789" cy="6463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𝜃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45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°</m:t>
                        </m:r>
                      </m:oMath>
                    </m:oMathPara>
                  </a14:m>
                  <a:endParaRPr lang="en-US" dirty="0"/>
                </a:p>
                <a:p>
                  <a:endParaRPr lang="en-US" dirty="0"/>
                </a:p>
              </p:txBody>
            </p:sp>
          </mc:Choice>
          <mc:Fallback xmlns="">
            <p:sp>
              <p:nvSpPr>
                <p:cNvPr id="33" name="Rectangle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166161">
                  <a:off x="5988952" y="3328778"/>
                  <a:ext cx="1146789" cy="646331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t="-2857" b="-91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" name="Straight Connector 2"/>
          <p:cNvCxnSpPr/>
          <p:nvPr/>
        </p:nvCxnSpPr>
        <p:spPr>
          <a:xfrm flipV="1">
            <a:off x="2462213" y="3581340"/>
            <a:ext cx="3592132" cy="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>
            <a:off x="2387220" y="3943290"/>
            <a:ext cx="3708780" cy="400110"/>
            <a:chOff x="2387220" y="3943290"/>
            <a:chExt cx="3708780" cy="400110"/>
          </a:xfrm>
        </p:grpSpPr>
        <p:cxnSp>
          <p:nvCxnSpPr>
            <p:cNvPr id="15" name="Straight Arrow Connector 14"/>
            <p:cNvCxnSpPr/>
            <p:nvPr/>
          </p:nvCxnSpPr>
          <p:spPr>
            <a:xfrm>
              <a:off x="2387220" y="4019490"/>
              <a:ext cx="370878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3878019" y="3943290"/>
                  <a:ext cx="77018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𝟒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𝒄𝒎</m:t>
                        </m:r>
                      </m:oMath>
                    </m:oMathPara>
                  </a14:m>
                  <a:endParaRPr lang="en-US" sz="20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8019" y="3943290"/>
                  <a:ext cx="770181" cy="400110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t="-7576" r="-11811" b="-257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0882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15900" y="533400"/>
                <a:ext cx="5599100" cy="2554545"/>
              </a:xfrm>
              <a:prstGeom prst="rect">
                <a:avLst/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0066FF"/>
                    </a:solidFill>
                    <a:latin typeface="NikoshBAN" pitchFamily="2" charset="0"/>
                    <a:cs typeface="NikoshBAN" pitchFamily="2" charset="0"/>
                  </a:rPr>
                  <a:t>মনে </a:t>
                </a:r>
                <a:r>
                  <a:rPr lang="en-US" sz="2000" dirty="0" err="1" smtClean="0">
                    <a:solidFill>
                      <a:srgbClr val="0066FF"/>
                    </a:solidFill>
                    <a:latin typeface="NikoshBAN" pitchFamily="2" charset="0"/>
                    <a:cs typeface="NikoshBAN" pitchFamily="2" charset="0"/>
                  </a:rPr>
                  <a:t>করি</a:t>
                </a:r>
                <a:r>
                  <a:rPr lang="en-US" sz="2000" dirty="0" smtClean="0">
                    <a:solidFill>
                      <a:srgbClr val="0066FF"/>
                    </a:solidFill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2000" dirty="0" err="1" smtClean="0">
                    <a:solidFill>
                      <a:srgbClr val="0066FF"/>
                    </a:solidFill>
                    <a:latin typeface="NikoshBAN" pitchFamily="2" charset="0"/>
                    <a:cs typeface="NikoshBAN" pitchFamily="2" charset="0"/>
                  </a:rPr>
                  <a:t>একটি</a:t>
                </a:r>
                <a:r>
                  <a:rPr lang="en-US" sz="2000" dirty="0" smtClean="0">
                    <a:solidFill>
                      <a:srgbClr val="0066FF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dirty="0" err="1" smtClean="0">
                    <a:solidFill>
                      <a:srgbClr val="0066FF"/>
                    </a:solidFill>
                    <a:latin typeface="NikoshBAN" pitchFamily="2" charset="0"/>
                    <a:cs typeface="NikoshBAN" pitchFamily="2" charset="0"/>
                  </a:rPr>
                  <a:t>তড়ি</a:t>
                </a:r>
                <a:r>
                  <a:rPr lang="en-US" sz="2000" dirty="0" smtClean="0">
                    <a:solidFill>
                      <a:srgbClr val="0066FF"/>
                    </a:solidFill>
                    <a:latin typeface="NikoshBAN" pitchFamily="2" charset="0"/>
                    <a:cs typeface="NikoshBAN" pitchFamily="2" charset="0"/>
                  </a:rPr>
                  <a:t>ৎ </a:t>
                </a:r>
                <a:r>
                  <a:rPr lang="en-US" sz="2000" dirty="0" err="1" smtClean="0">
                    <a:solidFill>
                      <a:srgbClr val="0066FF"/>
                    </a:solidFill>
                    <a:latin typeface="NikoshBAN" pitchFamily="2" charset="0"/>
                    <a:cs typeface="NikoshBAN" pitchFamily="2" charset="0"/>
                  </a:rPr>
                  <a:t>দ্বিমেরুর</a:t>
                </a:r>
                <a:r>
                  <a:rPr lang="en-US" sz="2000" dirty="0" smtClean="0">
                    <a:solidFill>
                      <a:srgbClr val="0066FF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66FF"/>
                        </a:solidFill>
                        <a:latin typeface="Cambria Math"/>
                        <a:cs typeface="NikoshBAN" pitchFamily="2" charset="0"/>
                      </a:rPr>
                      <m:t>𝐴</m:t>
                    </m:r>
                  </m:oMath>
                </a14:m>
                <a:r>
                  <a:rPr lang="en-US" sz="2000" dirty="0" smtClean="0">
                    <a:solidFill>
                      <a:srgbClr val="0066FF"/>
                    </a:solidFill>
                    <a:latin typeface="NikoshBAN" pitchFamily="2" charset="0"/>
                    <a:cs typeface="NikoshBAN" pitchFamily="2" charset="0"/>
                  </a:rPr>
                  <a:t> ও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66FF"/>
                        </a:solidFill>
                        <a:latin typeface="Cambria Math"/>
                        <a:cs typeface="NikoshBAN" pitchFamily="2" charset="0"/>
                      </a:rPr>
                      <m:t>𝐵</m:t>
                    </m:r>
                  </m:oMath>
                </a14:m>
                <a:r>
                  <a:rPr lang="en-US" sz="2000" dirty="0" smtClean="0">
                    <a:solidFill>
                      <a:srgbClr val="0066FF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dirty="0" err="1" smtClean="0">
                    <a:solidFill>
                      <a:srgbClr val="0066FF"/>
                    </a:solidFill>
                    <a:latin typeface="NikoshBAN" pitchFamily="2" charset="0"/>
                    <a:cs typeface="NikoshBAN" pitchFamily="2" charset="0"/>
                  </a:rPr>
                  <a:t>বিন্দুতে</a:t>
                </a:r>
                <a:r>
                  <a:rPr lang="en-US" sz="2000" dirty="0" smtClean="0">
                    <a:solidFill>
                      <a:srgbClr val="0066FF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66FF"/>
                        </a:solidFill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2000" b="0" i="1" smtClean="0">
                        <a:solidFill>
                          <a:srgbClr val="0066FF"/>
                        </a:solidFill>
                        <a:latin typeface="Cambria Math"/>
                        <a:cs typeface="NikoshBAN" pitchFamily="2" charset="0"/>
                      </a:rPr>
                      <m:t>𝑞</m:t>
                    </m:r>
                  </m:oMath>
                </a14:m>
                <a:r>
                  <a:rPr lang="en-US" sz="2000" dirty="0" smtClean="0">
                    <a:solidFill>
                      <a:srgbClr val="0066FF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dirty="0" err="1" smtClean="0">
                    <a:solidFill>
                      <a:srgbClr val="0066FF"/>
                    </a:solidFill>
                    <a:latin typeface="NikoshBAN" pitchFamily="2" charset="0"/>
                    <a:cs typeface="NikoshBAN" pitchFamily="2" charset="0"/>
                  </a:rPr>
                  <a:t>এবং</a:t>
                </a:r>
                <a:r>
                  <a:rPr lang="en-US" sz="2000" dirty="0" smtClean="0">
                    <a:solidFill>
                      <a:srgbClr val="0066FF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66FF"/>
                        </a:solidFill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sz="2000" b="0" i="1" smtClean="0">
                        <a:solidFill>
                          <a:srgbClr val="0066FF"/>
                        </a:solidFill>
                        <a:latin typeface="Cambria Math"/>
                        <a:cs typeface="NikoshBAN" pitchFamily="2" charset="0"/>
                      </a:rPr>
                      <m:t>𝑞</m:t>
                    </m:r>
                  </m:oMath>
                </a14:m>
                <a:r>
                  <a:rPr lang="en-US" sz="2000" dirty="0" smtClean="0">
                    <a:solidFill>
                      <a:srgbClr val="0066FF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dirty="0" err="1" smtClean="0">
                    <a:solidFill>
                      <a:srgbClr val="0066FF"/>
                    </a:solidFill>
                    <a:latin typeface="NikoshBAN" pitchFamily="2" charset="0"/>
                    <a:cs typeface="NikoshBAN" pitchFamily="2" charset="0"/>
                  </a:rPr>
                  <a:t>চার্জ</a:t>
                </a:r>
                <a:r>
                  <a:rPr lang="en-US" sz="2000" dirty="0">
                    <a:solidFill>
                      <a:srgbClr val="0066FF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dirty="0" err="1">
                    <a:solidFill>
                      <a:srgbClr val="0066FF"/>
                    </a:solidFill>
                    <a:latin typeface="NikoshBAN" pitchFamily="2" charset="0"/>
                    <a:cs typeface="NikoshBAN" pitchFamily="2" charset="0"/>
                  </a:rPr>
                  <a:t>পরস্পর</a:t>
                </a:r>
                <a:r>
                  <a:rPr lang="en-US" sz="2000" dirty="0">
                    <a:solidFill>
                      <a:srgbClr val="0066FF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>
                        <a:solidFill>
                          <a:srgbClr val="0066FF"/>
                        </a:solidFill>
                        <a:latin typeface="Cambria Math"/>
                      </a:rPr>
                      <m:t>2</m:t>
                    </m:r>
                    <m:r>
                      <a:rPr lang="en-US" sz="2000" b="0" i="1">
                        <a:solidFill>
                          <a:srgbClr val="0066FF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bn-IN" sz="2000" dirty="0">
                    <a:solidFill>
                      <a:srgbClr val="0066FF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dirty="0" err="1">
                    <a:solidFill>
                      <a:srgbClr val="0066FF"/>
                    </a:solidFill>
                    <a:latin typeface="NikoshBAN" pitchFamily="2" charset="0"/>
                    <a:cs typeface="NikoshBAN" pitchFamily="2" charset="0"/>
                  </a:rPr>
                  <a:t>দূরত্বে</a:t>
                </a:r>
                <a:r>
                  <a:rPr lang="en-US" sz="2000" dirty="0">
                    <a:solidFill>
                      <a:srgbClr val="0066FF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dirty="0" err="1">
                    <a:solidFill>
                      <a:srgbClr val="0066FF"/>
                    </a:solidFill>
                    <a:latin typeface="NikoshBAN" pitchFamily="2" charset="0"/>
                    <a:cs typeface="NikoshBAN" pitchFamily="2" charset="0"/>
                  </a:rPr>
                  <a:t>অবস্থিত</a:t>
                </a:r>
                <a:r>
                  <a:rPr lang="en-US" sz="2000" dirty="0" smtClean="0">
                    <a:solidFill>
                      <a:srgbClr val="0066FF"/>
                    </a:solidFill>
                    <a:latin typeface="NikoshBAN" pitchFamily="2" charset="0"/>
                    <a:cs typeface="NikoshBAN" pitchFamily="2" charset="0"/>
                  </a:rPr>
                  <a:t>। </a:t>
                </a:r>
                <a14:m>
                  <m:oMath xmlns:m="http://schemas.openxmlformats.org/officeDocument/2006/math">
                    <m:r>
                      <a:rPr lang="en-US" sz="2000" b="0" i="1">
                        <a:solidFill>
                          <a:srgbClr val="0066FF"/>
                        </a:solidFill>
                        <a:latin typeface="Cambria Math"/>
                        <a:cs typeface="NikoshBAN" pitchFamily="2" charset="0"/>
                      </a:rPr>
                      <m:t>𝐴𝐵</m:t>
                    </m:r>
                  </m:oMath>
                </a14:m>
                <a:r>
                  <a:rPr lang="en-US" sz="2000" dirty="0">
                    <a:solidFill>
                      <a:srgbClr val="0066FF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dirty="0" err="1" smtClean="0">
                    <a:solidFill>
                      <a:srgbClr val="0066FF"/>
                    </a:solidFill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2000" dirty="0" smtClean="0">
                    <a:solidFill>
                      <a:srgbClr val="0066FF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dirty="0" err="1" smtClean="0">
                    <a:solidFill>
                      <a:srgbClr val="0066FF"/>
                    </a:solidFill>
                    <a:latin typeface="NikoshBAN" pitchFamily="2" charset="0"/>
                    <a:cs typeface="NikoshBAN" pitchFamily="2" charset="0"/>
                  </a:rPr>
                  <a:t>মধ্যবিন্দু</a:t>
                </a:r>
                <a:r>
                  <a:rPr lang="en-US" sz="2000" dirty="0" smtClean="0">
                    <a:solidFill>
                      <a:srgbClr val="0066FF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>
                        <a:solidFill>
                          <a:srgbClr val="0066FF"/>
                        </a:solidFill>
                        <a:latin typeface="Cambria Math"/>
                      </a:rPr>
                      <m:t>𝑂</m:t>
                    </m:r>
                  </m:oMath>
                </a14:m>
                <a:r>
                  <a:rPr lang="bn-IN" sz="2000" dirty="0" smtClean="0">
                    <a:solidFill>
                      <a:srgbClr val="0066FF"/>
                    </a:solidFill>
                    <a:latin typeface="NikoshBAN" pitchFamily="2" charset="0"/>
                    <a:cs typeface="NikoshBAN" pitchFamily="2" charset="0"/>
                  </a:rPr>
                  <a:t>।</a:t>
                </a:r>
              </a:p>
              <a:p>
                <a:r>
                  <a:rPr lang="en-US" sz="24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তড়িৎ </a:t>
                </a:r>
                <a:r>
                  <a:rPr lang="en-US" sz="2400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দ্বিমেরুর</a:t>
                </a:r>
                <a:r>
                  <a:rPr lang="en-US" sz="24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মধ্যবিন্দু </a:t>
                </a:r>
                <a14:m>
                  <m:oMath xmlns:m="http://schemas.openxmlformats.org/officeDocument/2006/math">
                    <m:r>
                      <a:rPr lang="en-US" sz="2400" b="0" i="1">
                        <a:solidFill>
                          <a:srgbClr val="002060"/>
                        </a:solidFill>
                        <a:latin typeface="Cambria Math"/>
                      </a:rPr>
                      <m:t>𝑂</m:t>
                    </m:r>
                    <m:r>
                      <a:rPr lang="en-US" sz="2400" b="0" i="1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bn-IN" sz="24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হতে </a:t>
                </a:r>
                <a14:m>
                  <m:oMath xmlns:m="http://schemas.openxmlformats.org/officeDocument/2006/math">
                    <m:r>
                      <a:rPr lang="en-US" sz="2400" b="0" i="1">
                        <a:solidFill>
                          <a:srgbClr val="002060"/>
                        </a:solidFill>
                        <a:latin typeface="Cambria Math"/>
                      </a:rPr>
                      <m:t>𝑟</m:t>
                    </m:r>
                  </m:oMath>
                </a14:m>
                <a:r>
                  <a:rPr lang="bn-IN" sz="24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দূরত্বে </a:t>
                </a:r>
                <a14:m>
                  <m:oMath xmlns:m="http://schemas.openxmlformats.org/officeDocument/2006/math">
                    <m:r>
                      <a:rPr lang="en-US" sz="2400" b="0" i="1">
                        <a:solidFill>
                          <a:srgbClr val="002060"/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sz="2400" dirty="0" smtClean="0">
                    <a:solidFill>
                      <a:srgbClr val="002060"/>
                    </a:solidFill>
                  </a:rPr>
                  <a:t> </a:t>
                </a:r>
                <a:r>
                  <a:rPr lang="bn-IN" sz="24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বিন্দুতে প্রাবল্য নির্ণয় করতে হবে। </a:t>
                </a:r>
                <a:r>
                  <a:rPr lang="en-US" sz="24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IN" sz="2400" b="0" i="1" smtClean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∠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𝑃𝑂𝐴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400" b="0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en-US" sz="24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>
                        <a:latin typeface="Cambria Math"/>
                      </a:rPr>
                      <m:t>𝑃</m:t>
                    </m:r>
                  </m:oMath>
                </a14:m>
                <a:r>
                  <a:rPr lang="en-US" sz="2400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r>
                  <a:rPr lang="bn-IN" sz="2400" dirty="0" smtClean="0">
                    <a:solidFill>
                      <a:schemeClr val="accent5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বিন্দুতে প্রাবল্য দুটি উপাংশে বিভক্ত</a:t>
                </a:r>
                <a:r>
                  <a:rPr lang="en-US" sz="2400" dirty="0" smtClean="0">
                    <a:solidFill>
                      <a:schemeClr val="accent5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;</a:t>
                </a:r>
              </a:p>
              <a:p>
                <a:r>
                  <a:rPr lang="bn-IN" sz="2400" dirty="0" smtClean="0">
                    <a:solidFill>
                      <a:schemeClr val="accent2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smtClean="0">
                    <a:solidFill>
                      <a:schemeClr val="accent2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(i)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𝑂</m:t>
                    </m:r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𝑃</m:t>
                    </m:r>
                  </m:oMath>
                </a14:m>
                <a:r>
                  <a:rPr lang="en-US" sz="2400" dirty="0" smtClean="0">
                    <a:solidFill>
                      <a:schemeClr val="accent2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400" dirty="0" smtClean="0">
                    <a:solidFill>
                      <a:schemeClr val="accent2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বরাবর ব্যাসার্ধমুখী উপাংশ</a:t>
                </a:r>
                <a:r>
                  <a:rPr lang="en-US" sz="2400" dirty="0" smtClean="0">
                    <a:solidFill>
                      <a:schemeClr val="accent2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(</m:t>
                    </m:r>
                    <m:sSub>
                      <m:sSubPr>
                        <m:ctrlPr>
                          <a:rPr lang="bn-IN" sz="24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𝑟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)</m:t>
                    </m:r>
                  </m:oMath>
                </a14:m>
                <a:r>
                  <a:rPr lang="bn-IN" sz="2400" dirty="0" smtClean="0">
                    <a:solidFill>
                      <a:schemeClr val="accent2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এবং </a:t>
                </a:r>
                <a:endParaRPr lang="en-US" sz="2400" dirty="0" smtClean="0">
                  <a:solidFill>
                    <a:schemeClr val="accent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400" dirty="0" smtClean="0">
                    <a:solidFill>
                      <a:schemeClr val="accent2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(ii)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𝑂𝑃</m:t>
                    </m:r>
                    <m:r>
                      <a:rPr lang="en-US" sz="2400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bn-IN" sz="2400" dirty="0" smtClean="0">
                    <a:solidFill>
                      <a:schemeClr val="accent2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এর অভিলম্ব বরাবর তির্যক উপাংশ</a:t>
                </a: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(</m:t>
                    </m:r>
                    <m:sSub>
                      <m:sSubPr>
                        <m:ctrlPr>
                          <a:rPr lang="bn-IN" sz="24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𝜃</m:t>
                        </m:r>
                      </m:sub>
                    </m:sSub>
                    <m:r>
                      <a:rPr lang="en-US" sz="2400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)</m:t>
                    </m:r>
                  </m:oMath>
                </a14:m>
                <a:r>
                  <a:rPr lang="bn-IN" sz="2400" dirty="0" smtClean="0">
                    <a:solidFill>
                      <a:schemeClr val="accent2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।</a:t>
                </a:r>
                <a:endParaRPr lang="en-US" sz="2400" dirty="0" smtClean="0">
                  <a:solidFill>
                    <a:schemeClr val="accent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900" y="533400"/>
                <a:ext cx="5599100" cy="2554545"/>
              </a:xfrm>
              <a:prstGeom prst="rect">
                <a:avLst/>
              </a:prstGeom>
              <a:blipFill rotWithShape="1">
                <a:blip r:embed="rId2"/>
                <a:stretch>
                  <a:fillRect l="-1408" t="-473" r="-2709" b="-4019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8134350" y="4495800"/>
            <a:ext cx="914400" cy="666810"/>
            <a:chOff x="6172200" y="1905000"/>
            <a:chExt cx="914400" cy="666810"/>
          </a:xfrm>
        </p:grpSpPr>
        <p:sp>
          <p:nvSpPr>
            <p:cNvPr id="48" name="Oval 47"/>
            <p:cNvSpPr/>
            <p:nvPr/>
          </p:nvSpPr>
          <p:spPr>
            <a:xfrm>
              <a:off x="6435345" y="2171700"/>
              <a:ext cx="117855" cy="1143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172200" y="2171700"/>
              <a:ext cx="5619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+q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524626" y="1905000"/>
              <a:ext cx="5619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A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419600" y="4507469"/>
            <a:ext cx="666750" cy="617785"/>
            <a:chOff x="2457450" y="1915925"/>
            <a:chExt cx="666750" cy="617785"/>
          </a:xfrm>
        </p:grpSpPr>
        <p:sp>
          <p:nvSpPr>
            <p:cNvPr id="5" name="Oval 4"/>
            <p:cNvSpPr/>
            <p:nvPr/>
          </p:nvSpPr>
          <p:spPr>
            <a:xfrm rot="5400000">
              <a:off x="2691123" y="2157723"/>
              <a:ext cx="123204" cy="13335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457450" y="2133600"/>
              <a:ext cx="5905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-q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562226" y="1915925"/>
              <a:ext cx="5619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B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4730370" y="4724400"/>
            <a:ext cx="3708780" cy="457200"/>
            <a:chOff x="4520820" y="3581400"/>
            <a:chExt cx="3708780" cy="457200"/>
          </a:xfrm>
        </p:grpSpPr>
        <p:cxnSp>
          <p:nvCxnSpPr>
            <p:cNvPr id="14" name="Straight Arrow Connector 13"/>
            <p:cNvCxnSpPr/>
            <p:nvPr/>
          </p:nvCxnSpPr>
          <p:spPr>
            <a:xfrm flipV="1">
              <a:off x="4520820" y="3660669"/>
              <a:ext cx="3708780" cy="9526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7010400" y="3581400"/>
                  <a:ext cx="59709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0400" y="3581400"/>
                  <a:ext cx="597090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8333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5105400" y="3581400"/>
                  <a:ext cx="59709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05400" y="3581400"/>
                  <a:ext cx="597090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8333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" name="Group 7"/>
            <p:cNvGrpSpPr/>
            <p:nvPr/>
          </p:nvGrpSpPr>
          <p:grpSpPr>
            <a:xfrm>
              <a:off x="6032310" y="3611880"/>
              <a:ext cx="597090" cy="426720"/>
              <a:chOff x="5651310" y="3764280"/>
              <a:chExt cx="597090" cy="42672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5651310" y="3821668"/>
                    <a:ext cx="59709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/>
                            </a:rPr>
                            <m:t>𝑂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8" name="TextBox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51310" y="3821668"/>
                    <a:ext cx="597090" cy="369332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 t="-8197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" name="Oval 6"/>
              <p:cNvSpPr/>
              <p:nvPr/>
            </p:nvSpPr>
            <p:spPr>
              <a:xfrm flipV="1">
                <a:off x="5898674" y="3764280"/>
                <a:ext cx="95535" cy="12191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3" name="Group 32"/>
          <p:cNvGrpSpPr/>
          <p:nvPr/>
        </p:nvGrpSpPr>
        <p:grpSpPr>
          <a:xfrm>
            <a:off x="8362950" y="2297669"/>
            <a:ext cx="609600" cy="369332"/>
            <a:chOff x="8153400" y="926068"/>
            <a:chExt cx="609600" cy="369332"/>
          </a:xfrm>
        </p:grpSpPr>
        <p:sp>
          <p:nvSpPr>
            <p:cNvPr id="28" name="Oval 27"/>
            <p:cNvSpPr/>
            <p:nvPr/>
          </p:nvSpPr>
          <p:spPr>
            <a:xfrm flipV="1">
              <a:off x="8153400" y="944881"/>
              <a:ext cx="95535" cy="1219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8165910" y="926068"/>
                  <a:ext cx="59709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65910" y="926068"/>
                  <a:ext cx="597090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9" name="Straight Arrow Connector 8"/>
          <p:cNvCxnSpPr/>
          <p:nvPr/>
        </p:nvCxnSpPr>
        <p:spPr>
          <a:xfrm flipV="1">
            <a:off x="6536992" y="1676401"/>
            <a:ext cx="2405098" cy="30784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448550" y="3288268"/>
                <a:ext cx="59709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𝑟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8550" y="3288268"/>
                <a:ext cx="597090" cy="400110"/>
              </a:xfrm>
              <a:prstGeom prst="rect">
                <a:avLst/>
              </a:prstGeom>
              <a:blipFill rotWithShape="1">
                <a:blip r:embed="rId8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6381750" y="4468676"/>
            <a:ext cx="700441" cy="474821"/>
            <a:chOff x="5769700" y="3478076"/>
            <a:chExt cx="700441" cy="474821"/>
          </a:xfrm>
        </p:grpSpPr>
        <p:sp>
          <p:nvSpPr>
            <p:cNvPr id="3" name="Arc 2"/>
            <p:cNvSpPr/>
            <p:nvPr/>
          </p:nvSpPr>
          <p:spPr>
            <a:xfrm rot="1012745">
              <a:off x="5769700" y="3478076"/>
              <a:ext cx="660781" cy="474821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>
                  <a:off x="6096000" y="3516868"/>
                  <a:ext cx="37414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𝜃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0" y="3516868"/>
                  <a:ext cx="374141" cy="36933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t="-8197" r="-21311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" name="Rectangle 11"/>
          <p:cNvSpPr/>
          <p:nvPr/>
        </p:nvSpPr>
        <p:spPr>
          <a:xfrm>
            <a:off x="140921" y="76200"/>
            <a:ext cx="5574079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তড়িৎ দ্বিমেরু</a:t>
            </a:r>
            <a:r>
              <a:rPr lang="en-US" sz="2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যেকোন</a:t>
            </a:r>
            <a:r>
              <a:rPr lang="en-US" sz="2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দুরত্বে</a:t>
            </a:r>
            <a:r>
              <a:rPr lang="en-US" sz="2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যেকোন</a:t>
            </a:r>
            <a:r>
              <a:rPr lang="en-US" sz="2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বিন্দুতে</a:t>
            </a:r>
            <a:r>
              <a:rPr lang="en-US" sz="2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প্রাবল্যঃ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2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31822" y="533400"/>
                <a:ext cx="5583178" cy="3731534"/>
              </a:xfrm>
              <a:prstGeom prst="rect">
                <a:avLst/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আমরা </a:t>
                </a:r>
                <a:r>
                  <a:rPr lang="en-US" sz="2000" dirty="0" err="1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জানি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b="0" i="1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sz="2000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0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বিন্দুতে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dirty="0" err="1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বিভব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,</a:t>
                </a:r>
                <a:r>
                  <a:rPr lang="bn-IN" sz="20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  <a:cs typeface="NikoshBAN" pitchFamily="2" charset="0"/>
                      </a:rPr>
                      <m:t>𝑉</m:t>
                    </m:r>
                    <m:r>
                      <a:rPr lang="bn-IN" sz="2000" i="1">
                        <a:solidFill>
                          <a:srgbClr val="0070C0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bn-IN" sz="2000" i="1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  <m:t>4</m:t>
                        </m:r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𝜋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bn-IN" sz="2000" i="1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  <m:t>𝑝</m:t>
                        </m:r>
                        <m:func>
                          <m:funcPr>
                            <m:ctrlP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funcPr>
                          <m:fName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𝑐𝑜𝑠</m:t>
                            </m:r>
                          </m:fName>
                          <m:e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𝜃</m:t>
                            </m:r>
                          </m:e>
                        </m:func>
                      </m:num>
                      <m:den>
                        <m:sSup>
                          <m:sSupPr>
                            <m:ctrlPr>
                              <a:rPr lang="bn-IN" sz="2000" i="1">
                                <a:solidFill>
                                  <a:srgbClr val="0070C0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bn-IN" sz="20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0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∴</m:t>
                    </m:r>
                    <m:r>
                      <a:rPr lang="en-US" sz="2000" i="1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sz="2000" dirty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000" dirty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বিন্দুতে</a:t>
                </a:r>
                <a:r>
                  <a:rPr lang="en-US" sz="2000" dirty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000" dirty="0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প্রাবল্য</a:t>
                </a:r>
                <a:r>
                  <a:rPr lang="en-US" sz="2000" dirty="0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,</a:t>
                </a:r>
                <a:r>
                  <a:rPr lang="bn-IN" sz="2000" dirty="0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200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𝐸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𝑟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=−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𝑑𝑉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𝑑𝑟</m:t>
                        </m:r>
                      </m:den>
                    </m:f>
                  </m:oMath>
                </a14:m>
                <a:endParaRPr lang="en-US" sz="2000" dirty="0" smtClean="0">
                  <a:solidFill>
                    <a:schemeClr val="accent4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2"/>
                          </a:solidFill>
                          <a:latin typeface="Cambria Math"/>
                          <a:cs typeface="NikoshBAN" pitchFamily="2" charset="0"/>
                        </a:rPr>
                        <m:t>=−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tx2"/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2"/>
                              </a:solidFill>
                              <a:latin typeface="Cambria Math"/>
                              <a:cs typeface="NikoshBAN" pitchFamily="2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tx2"/>
                              </a:solidFill>
                              <a:latin typeface="Cambria Math"/>
                              <a:cs typeface="NikoshBAN" pitchFamily="2" charset="0"/>
                            </a:rPr>
                            <m:t>𝑑𝑟</m:t>
                          </m:r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lang="en-US" sz="2000" b="0" i="1" smtClean="0">
                              <a:solidFill>
                                <a:schemeClr val="tx2"/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bn-IN" sz="2000" i="1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4</m:t>
                              </m:r>
                              <m:r>
                                <a:rPr lang="en-US" sz="2000" i="1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  <a:cs typeface="NikoshBAN" pitchFamily="2" charset="0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  <a:ea typeface="Cambria Math"/>
                                      <a:cs typeface="NikoshBAN" pitchFamily="2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  <a:ea typeface="Cambria Math"/>
                                      <a:cs typeface="NikoshBAN" pitchFamily="2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  <a:ea typeface="Cambria Math"/>
                                      <a:cs typeface="NikoshBAN" pitchFamily="2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f>
                            <m:fPr>
                              <m:ctrlPr>
                                <a:rPr lang="bn-IN" sz="2000" i="1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𝑝</m:t>
                              </m:r>
                              <m:func>
                                <m:funcPr>
                                  <m:ctrlPr>
                                    <a:rPr lang="en-US" sz="20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  <a:cs typeface="NikoshBAN" pitchFamily="2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20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  <a:cs typeface="NikoshBAN" pitchFamily="2" charset="0"/>
                                    </a:rPr>
                                    <m:t>𝑐𝑜𝑠</m:t>
                                  </m:r>
                                </m:fName>
                                <m:e>
                                  <m:r>
                                    <a:rPr lang="en-US" sz="20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  <a:ea typeface="Cambria Math"/>
                                      <a:cs typeface="NikoshBAN" pitchFamily="2" charset="0"/>
                                    </a:rPr>
                                    <m:t>𝜃</m:t>
                                  </m:r>
                                </m:e>
                              </m:func>
                            </m:num>
                            <m:den>
                              <m:sSup>
                                <m:sSupPr>
                                  <m:ctrlPr>
                                    <a:rPr lang="bn-IN" sz="20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  <a:cs typeface="NikoshBAN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  <a:cs typeface="NikoshBAN" pitchFamily="2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  <a:cs typeface="NikoshBAN" pitchFamily="2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000" i="1">
                              <a:solidFill>
                                <a:schemeClr val="tx2"/>
                              </a:solidFill>
                              <a:latin typeface="Cambria Math"/>
                              <a:cs typeface="NikoshBAN" pitchFamily="2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000" dirty="0">
                              <a:solidFill>
                                <a:schemeClr val="tx2"/>
                              </a:solidFill>
                              <a:latin typeface="NikoshBAN" pitchFamily="2" charset="0"/>
                              <a:cs typeface="NikoshBAN" pitchFamily="2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2000" dirty="0" smtClean="0">
                  <a:solidFill>
                    <a:schemeClr val="accent5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cs typeface="NikoshBAN" pitchFamily="2" charset="0"/>
                        </a:rPr>
                        <m:t>=−</m:t>
                      </m:r>
                      <m:f>
                        <m:fPr>
                          <m:ctrlPr>
                            <a:rPr lang="bn-IN" sz="20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  <a:cs typeface="NikoshBAN" pitchFamily="2" charset="0"/>
                            </a:rPr>
                            <m:t>𝑝</m:t>
                          </m:r>
                          <m:func>
                            <m:funcPr>
                              <m:ctrlPr>
                                <a:rPr lang="en-US" sz="20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</m:ctrlPr>
                            </m:funcPr>
                            <m:fName>
                              <m:r>
                                <a:rPr lang="en-US" sz="20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sz="20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  <a:cs typeface="NikoshBAN" pitchFamily="2" charset="0"/>
                                </a:rPr>
                                <m:t>𝜃</m:t>
                              </m:r>
                            </m:e>
                          </m:func>
                        </m:num>
                        <m:den>
                          <m:r>
                            <a:rPr lang="en-US" sz="20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  <a:cs typeface="NikoshBAN" pitchFamily="2" charset="0"/>
                            </a:rPr>
                            <m:t>4</m:t>
                          </m:r>
                          <m:r>
                            <a:rPr lang="en-US" sz="20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  <a:cs typeface="NikoshBAN" pitchFamily="2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  <a:cs typeface="NikoshBAN" pitchFamily="2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  <a:cs typeface="NikoshBAN" pitchFamily="2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sz="20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  <a:cs typeface="NikoshBAN" pitchFamily="2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  <a:cs typeface="NikoshBAN" pitchFamily="2" charset="0"/>
                            </a:rPr>
                            <m:t>𝑑𝑟</m:t>
                          </m:r>
                        </m:den>
                      </m:f>
                      <m:d>
                        <m:dPr>
                          <m:ctrlPr>
                            <a:rPr lang="en-US" sz="20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dirty="0" smtClean="0">
                  <a:solidFill>
                    <a:schemeClr val="accent6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/>
                          <a:cs typeface="NikoshBAN" pitchFamily="2" charset="0"/>
                        </a:rPr>
                        <m:t>=−</m:t>
                      </m:r>
                      <m:f>
                        <m:fPr>
                          <m:ctrlPr>
                            <a:rPr lang="bn-IN" sz="2000" i="1">
                              <a:solidFill>
                                <a:srgbClr val="0070C0"/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/>
                              <a:cs typeface="NikoshBAN" pitchFamily="2" charset="0"/>
                            </a:rPr>
                            <m:t>𝑝</m:t>
                          </m:r>
                          <m:func>
                            <m:funcPr>
                              <m:ctrlP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</m:ctrlPr>
                            </m:funcPr>
                            <m:fName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  <a:cs typeface="NikoshBAN" pitchFamily="2" charset="0"/>
                                </a:rPr>
                                <m:t>𝜃</m:t>
                              </m:r>
                            </m:e>
                          </m:func>
                        </m:num>
                        <m:den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/>
                              <a:cs typeface="NikoshBAN" pitchFamily="2" charset="0"/>
                            </a:rPr>
                            <m:t>4</m:t>
                          </m:r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  <a:cs typeface="NikoshBAN" pitchFamily="2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  <a:cs typeface="NikoshBAN" pitchFamily="2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  <a:cs typeface="NikoshBAN" pitchFamily="2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sz="200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  <a:cs typeface="NikoshBAN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  <a:cs typeface="NikoshBAN" pitchFamily="2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  <a:cs typeface="NikoshBAN" pitchFamily="2" charset="0"/>
                                </a:rPr>
                                <m:t>2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00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/>
                                      <a:cs typeface="NikoshBAN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/>
                                      <a:cs typeface="NikoshBAN" pitchFamily="2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/>
                                      <a:cs typeface="NikoshBAN" pitchFamily="2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sz="2000" dirty="0" smtClean="0">
                  <a:solidFill>
                    <a:schemeClr val="accent5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00B050"/>
                          </a:solidFill>
                          <a:latin typeface="Cambria Math"/>
                          <a:cs typeface="NikoshBAN" pitchFamily="2" charset="0"/>
                        </a:rPr>
                        <m:t>=</m:t>
                      </m:r>
                      <m:f>
                        <m:fPr>
                          <m:ctrlPr>
                            <a:rPr lang="bn-IN" sz="2000" i="1">
                              <a:solidFill>
                                <a:srgbClr val="00B050"/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itchFamily="2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B050"/>
                              </a:solidFill>
                              <a:latin typeface="Cambria Math"/>
                              <a:cs typeface="NikoshBAN" pitchFamily="2" charset="0"/>
                            </a:rPr>
                            <m:t>4</m:t>
                          </m:r>
                          <m:r>
                            <a:rPr lang="en-US" sz="2000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  <a:cs typeface="NikoshBAN" pitchFamily="2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  <a:cs typeface="NikoshBAN" pitchFamily="2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  <a:cs typeface="NikoshBAN" pitchFamily="2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sz="2000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  <a:cs typeface="NikoshBAN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  <a:cs typeface="NikoshBAN" pitchFamily="2" charset="0"/>
                                </a:rPr>
                                <m:t>2</m:t>
                              </m:r>
                              <m: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𝑝</m:t>
                              </m:r>
                              <m:func>
                                <m:funcPr>
                                  <m:ctrlPr>
                                    <a:rPr lang="en-US" sz="2000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cs typeface="NikoshBAN" pitchFamily="2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2000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cs typeface="NikoshBAN" pitchFamily="2" charset="0"/>
                                    </a:rPr>
                                    <m:t>𝑐𝑜𝑠</m:t>
                                  </m:r>
                                </m:fName>
                                <m:e>
                                  <m:r>
                                    <a:rPr lang="en-US" sz="2000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  <a:cs typeface="NikoshBAN" pitchFamily="2" charset="0"/>
                                    </a:rPr>
                                    <m:t>𝜃</m:t>
                                  </m:r>
                                </m:e>
                              </m:func>
                            </m:num>
                            <m:den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  <a:cs typeface="NikoshBAN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  <a:cs typeface="NikoshBAN" pitchFamily="2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  <a:cs typeface="NikoshBAN" pitchFamily="2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sz="20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822" y="533400"/>
                <a:ext cx="5583178" cy="3731534"/>
              </a:xfrm>
              <a:prstGeom prst="rect">
                <a:avLst/>
              </a:prstGeom>
              <a:blipFill rotWithShape="1">
                <a:blip r:embed="rId12"/>
                <a:stretch>
                  <a:fillRect l="-978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31822" y="533400"/>
                <a:ext cx="5576923" cy="3750257"/>
              </a:xfrm>
              <a:prstGeom prst="rect">
                <a:avLst/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আ</a:t>
                </a:r>
                <a:r>
                  <a:rPr lang="bn-IN" sz="2000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র </a:t>
                </a:r>
                <a:r>
                  <a:rPr lang="bn-IN" sz="2000" i="1" dirty="0" smtClean="0">
                    <a:solidFill>
                      <a:srgbClr val="0070C0"/>
                    </a:solidFill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sz="2000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000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বিন্দুতে</a:t>
                </a:r>
                <a:r>
                  <a:rPr lang="en-US" sz="2000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000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প্রাবল্য</a:t>
                </a:r>
                <a:r>
                  <a:rPr lang="en-US" sz="2000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,</a:t>
                </a:r>
                <a:r>
                  <a:rPr lang="bn-IN" sz="2000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2000" i="1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  <m:t>𝐸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𝜃</m:t>
                        </m:r>
                      </m:sub>
                    </m:sSub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  <a:cs typeface="NikoshBAN" pitchFamily="2" charset="0"/>
                      </a:rPr>
                      <m:t>=−</m:t>
                    </m:r>
                    <m:f>
                      <m:f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  <m:t>𝑑𝑉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  <m:t>𝑑𝑟</m:t>
                        </m:r>
                      </m:den>
                    </m:f>
                  </m:oMath>
                </a14:m>
                <a:endParaRPr lang="en-US" sz="2000" i="1" dirty="0" smtClean="0">
                  <a:solidFill>
                    <a:schemeClr val="accent5">
                      <a:lumMod val="50000"/>
                    </a:schemeClr>
                  </a:solidFill>
                  <a:latin typeface="Cambria Math"/>
                  <a:cs typeface="NikoshBAN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  <a:cs typeface="NikoshBAN" pitchFamily="2" charset="0"/>
                        </a:rPr>
                        <m:t>=</m:t>
                      </m:r>
                      <m:r>
                        <a:rPr lang="en-US" sz="2000" i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  <a:cs typeface="NikoshBAN" pitchFamily="2" charset="0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  <a:cs typeface="NikoshBAN" pitchFamily="2" charset="0"/>
                            </a:rPr>
                            <m:t>𝑑𝑉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  <a:cs typeface="NikoshBAN" pitchFamily="2" charset="0"/>
                            </a:rPr>
                            <m:t>𝑟</m:t>
                          </m:r>
                          <m:r>
                            <a:rPr lang="en-US" sz="20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  <a:cs typeface="NikoshBAN" pitchFamily="2" charset="0"/>
                            </a:rPr>
                            <m:t>𝑑</m:t>
                          </m:r>
                          <m:r>
                            <a:rPr lang="en-US" sz="20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accent5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/>
                          <a:cs typeface="NikoshBAN" pitchFamily="2" charset="0"/>
                        </a:rPr>
                        <m:t>=−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2060"/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/>
                              <a:cs typeface="NikoshBAN" pitchFamily="2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/>
                              <a:cs typeface="NikoshBAN" pitchFamily="2" charset="0"/>
                            </a:rPr>
                            <m:t>𝑟</m:t>
                          </m:r>
                        </m:den>
                      </m:f>
                      <m:f>
                        <m:fPr>
                          <m:ctrlP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/>
                              <a:cs typeface="NikoshBAN" pitchFamily="2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/>
                              <a:cs typeface="NikoshBAN" pitchFamily="2" charset="0"/>
                            </a:rPr>
                            <m:t>𝑑</m:t>
                          </m:r>
                          <m:r>
                            <a:rPr lang="en-US" sz="20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bn-IN" sz="2000" i="1">
                                  <a:solidFill>
                                    <a:srgbClr val="002060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4</m:t>
                              </m:r>
                              <m: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  <a:cs typeface="NikoshBAN" pitchFamily="2" charset="0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/>
                                      <a:cs typeface="NikoshBAN" pitchFamily="2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/>
                                      <a:cs typeface="NikoshBAN" pitchFamily="2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/>
                                      <a:cs typeface="NikoshBAN" pitchFamily="2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f>
                            <m:fPr>
                              <m:ctrlPr>
                                <a:rPr lang="bn-IN" sz="2000" i="1">
                                  <a:solidFill>
                                    <a:srgbClr val="002060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𝑝</m:t>
                              </m:r>
                              <m:func>
                                <m:funcPr>
                                  <m:ctrlPr>
                                    <a:rPr lang="en-US" sz="20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cs typeface="NikoshBAN" pitchFamily="2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20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cs typeface="NikoshBAN" pitchFamily="2" charset="0"/>
                                    </a:rPr>
                                    <m:t>𝑐𝑜𝑠</m:t>
                                  </m:r>
                                </m:fName>
                                <m:e>
                                  <m:r>
                                    <a:rPr lang="en-US" sz="20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/>
                                      <a:cs typeface="NikoshBAN" pitchFamily="2" charset="0"/>
                                    </a:rPr>
                                    <m:t>𝜃</m:t>
                                  </m:r>
                                </m:e>
                              </m:func>
                            </m:num>
                            <m:den>
                              <m:sSup>
                                <m:sSupPr>
                                  <m:ctrlPr>
                                    <a:rPr lang="bn-IN" sz="20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cs typeface="NikoshBAN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cs typeface="NikoshBAN" pitchFamily="2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cs typeface="NikoshBAN" pitchFamily="2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000" i="1">
                              <a:solidFill>
                                <a:srgbClr val="002060"/>
                              </a:solidFill>
                              <a:latin typeface="Cambria Math"/>
                              <a:cs typeface="NikoshBAN" pitchFamily="2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000" dirty="0">
                              <a:solidFill>
                                <a:srgbClr val="002060"/>
                              </a:solidFill>
                              <a:latin typeface="NikoshBAN" pitchFamily="2" charset="0"/>
                              <a:cs typeface="NikoshBAN" pitchFamily="2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0066FF"/>
                          </a:solidFill>
                          <a:latin typeface="Cambria Math"/>
                          <a:cs typeface="NikoshBAN" pitchFamily="2" charset="0"/>
                        </a:rPr>
                        <m:t>=−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66FF"/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0066FF"/>
                              </a:solidFill>
                              <a:latin typeface="Cambria Math"/>
                              <a:cs typeface="NikoshBAN" pitchFamily="2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0066FF"/>
                                  </a:solidFill>
                                  <a:latin typeface="Cambria Math"/>
                                  <a:ea typeface="Cambria Math"/>
                                  <a:cs typeface="NikoshBAN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0066FF"/>
                                  </a:solidFill>
                                  <a:latin typeface="Cambria Math"/>
                                  <a:ea typeface="Cambria Math"/>
                                  <a:cs typeface="NikoshBAN" pitchFamily="2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rgbClr val="0066FF"/>
                                  </a:solidFill>
                                  <a:latin typeface="Cambria Math"/>
                                  <a:ea typeface="Cambria Math"/>
                                  <a:cs typeface="NikoshBAN" pitchFamily="2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bn-IN" sz="2000" i="1">
                              <a:solidFill>
                                <a:srgbClr val="0066FF"/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66FF"/>
                              </a:solidFill>
                              <a:latin typeface="Cambria Math"/>
                              <a:cs typeface="NikoshBAN" pitchFamily="2" charset="0"/>
                            </a:rPr>
                            <m:t>𝑝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66FF"/>
                              </a:solidFill>
                              <a:latin typeface="Cambria Math"/>
                              <a:cs typeface="NikoshBAN" pitchFamily="2" charset="0"/>
                            </a:rPr>
                            <m:t>4</m:t>
                          </m:r>
                          <m:r>
                            <a:rPr lang="en-US" sz="2000" i="1">
                              <a:solidFill>
                                <a:srgbClr val="0066FF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66FF"/>
                                  </a:solidFill>
                                  <a:latin typeface="Cambria Math"/>
                                  <a:ea typeface="Cambria Math"/>
                                  <a:cs typeface="NikoshBAN" pitchFamily="2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66FF"/>
                                  </a:solidFill>
                                  <a:latin typeface="Cambria Math"/>
                                  <a:ea typeface="Cambria Math"/>
                                  <a:cs typeface="NikoshBAN" pitchFamily="2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66FF"/>
                                  </a:solidFill>
                                  <a:latin typeface="Cambria Math"/>
                                  <a:ea typeface="Cambria Math"/>
                                  <a:cs typeface="NikoshBAN" pitchFamily="2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sz="2000" i="1">
                              <a:solidFill>
                                <a:srgbClr val="0066FF"/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66FF"/>
                              </a:solidFill>
                              <a:latin typeface="Cambria Math"/>
                              <a:cs typeface="NikoshBAN" pitchFamily="2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66FF"/>
                              </a:solidFill>
                              <a:latin typeface="Cambria Math"/>
                              <a:cs typeface="NikoshBAN" pitchFamily="2" charset="0"/>
                            </a:rPr>
                            <m:t>𝑑</m:t>
                          </m:r>
                          <m:r>
                            <a:rPr lang="en-US" sz="2000" i="1">
                              <a:solidFill>
                                <a:srgbClr val="0066FF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</m:den>
                      </m:f>
                      <m:func>
                        <m:funcPr>
                          <m:ctrlPr>
                            <a:rPr lang="en-US" sz="2000" i="1">
                              <a:solidFill>
                                <a:srgbClr val="0066FF"/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funcPr>
                        <m:fName>
                          <m:r>
                            <a:rPr lang="en-US" sz="2000" b="0" i="1" smtClean="0">
                              <a:solidFill>
                                <a:srgbClr val="0066FF"/>
                              </a:solidFill>
                              <a:latin typeface="Cambria Math"/>
                              <a:cs typeface="NikoshBAN" pitchFamily="2" charset="0"/>
                            </a:rPr>
                            <m:t>(</m:t>
                          </m:r>
                          <m:r>
                            <a:rPr lang="en-US" sz="2000" i="1">
                              <a:solidFill>
                                <a:srgbClr val="0066FF"/>
                              </a:solidFill>
                              <a:latin typeface="Cambria Math"/>
                              <a:cs typeface="NikoshBAN" pitchFamily="2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sz="2000" i="1">
                              <a:solidFill>
                                <a:srgbClr val="0066FF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𝜃</m:t>
                          </m:r>
                          <m:r>
                            <a:rPr lang="en-US" sz="2000" b="0" i="1" smtClean="0">
                              <a:solidFill>
                                <a:srgbClr val="0066FF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000" dirty="0" smtClean="0">
                  <a:solidFill>
                    <a:schemeClr val="accent5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00B050"/>
                          </a:solidFill>
                          <a:latin typeface="Cambria Math"/>
                          <a:cs typeface="NikoshBAN" pitchFamily="2" charset="0"/>
                        </a:rPr>
                        <m:t>=</m:t>
                      </m:r>
                      <m:f>
                        <m:fPr>
                          <m:ctrlPr>
                            <a:rPr lang="bn-IN" sz="2000" i="1">
                              <a:solidFill>
                                <a:srgbClr val="00B050"/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itchFamily="2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B050"/>
                              </a:solidFill>
                              <a:latin typeface="Cambria Math"/>
                              <a:cs typeface="NikoshBAN" pitchFamily="2" charset="0"/>
                            </a:rPr>
                            <m:t>4</m:t>
                          </m:r>
                          <m:r>
                            <a:rPr lang="en-US" sz="2000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  <a:cs typeface="NikoshBAN" pitchFamily="2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  <a:cs typeface="NikoshBAN" pitchFamily="2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  <a:cs typeface="NikoshBAN" pitchFamily="2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sz="2000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  <a:cs typeface="NikoshBAN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𝑝</m:t>
                              </m:r>
                              <m:func>
                                <m:funcPr>
                                  <m:ctrlPr>
                                    <a:rPr lang="en-US" sz="2000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cs typeface="NikoshBAN" pitchFamily="2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2000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cs typeface="NikoshBAN" pitchFamily="2" charset="0"/>
                                    </a:rPr>
                                    <m:t>𝑠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cs typeface="NikoshBAN" pitchFamily="2" charset="0"/>
                                    </a:rPr>
                                    <m:t>𝑖𝑛</m:t>
                                  </m:r>
                                </m:fName>
                                <m:e>
                                  <m:r>
                                    <a:rPr lang="en-US" sz="2000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  <a:cs typeface="NikoshBAN" pitchFamily="2" charset="0"/>
                                    </a:rPr>
                                    <m:t>𝜃</m:t>
                                  </m:r>
                                </m:e>
                              </m:func>
                            </m:num>
                            <m:den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  <a:cs typeface="NikoshBAN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  <a:cs typeface="NikoshBAN" pitchFamily="2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  <a:cs typeface="NikoshBAN" pitchFamily="2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sz="20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endParaRPr lang="en-US" sz="20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endParaRPr lang="en-US" sz="20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822" y="533400"/>
                <a:ext cx="5576923" cy="3750257"/>
              </a:xfrm>
              <a:prstGeom prst="rect">
                <a:avLst/>
              </a:prstGeom>
              <a:blipFill rotWithShape="1">
                <a:blip r:embed="rId13"/>
                <a:stretch>
                  <a:fillRect l="-980" b="-1454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3473067" y="1010427"/>
                <a:ext cx="1526057" cy="54200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1200" dirty="0" smtClean="0">
                    <a:solidFill>
                      <a:schemeClr val="accent2"/>
                    </a:solidFill>
                    <a:cs typeface="NikoshBAN" pitchFamily="2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1200" i="1">
                        <a:solidFill>
                          <a:schemeClr val="accent2"/>
                        </a:solidFill>
                        <a:latin typeface="Cambria Math"/>
                        <a:cs typeface="NikoshBAN" pitchFamily="2" charset="0"/>
                      </a:rPr>
                      <m:t>𝑑</m:t>
                    </m:r>
                    <m:r>
                      <a:rPr lang="en-US" sz="1200" i="1">
                        <a:solidFill>
                          <a:schemeClr val="accent2"/>
                        </a:solidFill>
                        <a:latin typeface="Cambria Math"/>
                        <a:ea typeface="Cambria Math"/>
                      </a:rPr>
                      <m:t>𝜃</m:t>
                    </m:r>
                    <m:r>
                      <a:rPr lang="en-US" sz="1200" b="0" i="1" smtClean="0">
                        <a:solidFill>
                          <a:schemeClr val="accent2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1200" dirty="0" err="1" smtClean="0">
                    <a:solidFill>
                      <a:schemeClr val="accent2"/>
                    </a:solidFill>
                    <a:latin typeface="NikoshBAN" pitchFamily="2" charset="0"/>
                    <a:cs typeface="NikoshBAN" pitchFamily="2" charset="0"/>
                  </a:rPr>
                  <a:t>ক্ষুদ্র</a:t>
                </a:r>
                <a:r>
                  <a:rPr lang="en-US" sz="1200" dirty="0" smtClean="0">
                    <a:solidFill>
                      <a:schemeClr val="accent2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1200" dirty="0" err="1" smtClean="0">
                    <a:solidFill>
                      <a:schemeClr val="accent2"/>
                    </a:solidFill>
                    <a:latin typeface="NikoshBAN" pitchFamily="2" charset="0"/>
                    <a:cs typeface="NikoshBAN" pitchFamily="2" charset="0"/>
                  </a:rPr>
                  <a:t>বলে</a:t>
                </a:r>
                <a:r>
                  <a:rPr lang="en-US" sz="1200" dirty="0" smtClean="0">
                    <a:solidFill>
                      <a:schemeClr val="accent2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accent2"/>
                        </a:solidFill>
                        <a:latin typeface="Cambria Math"/>
                        <a:cs typeface="NikoshBAN" pitchFamily="2" charset="0"/>
                      </a:rPr>
                      <m:t>𝑑</m:t>
                    </m:r>
                    <m:r>
                      <a:rPr lang="en-US" sz="1200" b="0" i="1" smtClean="0">
                        <a:solidFill>
                          <a:schemeClr val="accent2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𝜃</m:t>
                    </m:r>
                    <m:r>
                      <a:rPr lang="en-US" sz="1200" b="0" i="1" smtClean="0">
                        <a:solidFill>
                          <a:schemeClr val="accent2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sz="1200" b="0" i="1" smtClean="0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𝑑𝑟</m:t>
                        </m:r>
                      </m:num>
                      <m:den>
                        <m:r>
                          <a:rPr lang="en-US" sz="1200" b="0" i="1" smtClean="0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lang="bn-IN" sz="1200" dirty="0" smtClean="0">
                    <a:solidFill>
                      <a:schemeClr val="accent2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1200" dirty="0" smtClean="0">
                    <a:solidFill>
                      <a:schemeClr val="accent2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</a:p>
              <a:p>
                <a:r>
                  <a:rPr lang="en-US" sz="1200" dirty="0" smtClean="0">
                    <a:solidFill>
                      <a:schemeClr val="accent2"/>
                    </a:solidFill>
                    <a:latin typeface="NikoshBAN" pitchFamily="2" charset="0"/>
                    <a:cs typeface="NikoshBAN" pitchFamily="2" charset="0"/>
                  </a:rPr>
                  <a:t> বা,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accent2"/>
                        </a:solidFill>
                        <a:latin typeface="Cambria Math"/>
                        <a:cs typeface="NikoshBAN" pitchFamily="2" charset="0"/>
                      </a:rPr>
                      <m:t>𝑑𝑟</m:t>
                    </m:r>
                    <m:r>
                      <a:rPr lang="en-US" sz="1200" b="0" i="1" smtClean="0">
                        <a:solidFill>
                          <a:schemeClr val="accent2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chemeClr val="accent2"/>
                        </a:solidFill>
                        <a:latin typeface="Cambria Math"/>
                        <a:cs typeface="NikoshBAN" pitchFamily="2" charset="0"/>
                      </a:rPr>
                      <m:t>𝑟𝑑</m:t>
                    </m:r>
                    <m:r>
                      <a:rPr lang="en-US" sz="1200" b="0" i="1" smtClean="0">
                        <a:solidFill>
                          <a:schemeClr val="accent2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𝜃</m:t>
                    </m:r>
                  </m:oMath>
                </a14:m>
                <a:r>
                  <a:rPr lang="en-US" sz="1200" dirty="0" smtClean="0">
                    <a:solidFill>
                      <a:schemeClr val="accent2"/>
                    </a:solidFill>
                    <a:latin typeface="NikoshBAN" pitchFamily="2" charset="0"/>
                    <a:cs typeface="NikoshBAN" pitchFamily="2" charset="0"/>
                  </a:rPr>
                  <a:t>)</a:t>
                </a:r>
                <a:endParaRPr lang="en-US" sz="1200" dirty="0">
                  <a:solidFill>
                    <a:schemeClr val="accent2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3067" y="1010427"/>
                <a:ext cx="1526057" cy="542008"/>
              </a:xfrm>
              <a:prstGeom prst="rect">
                <a:avLst/>
              </a:prstGeom>
              <a:blipFill rotWithShape="1">
                <a:blip r:embed="rId14"/>
                <a:stretch>
                  <a:fillRect l="-400" r="-800" b="-89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/>
          <p:cNvCxnSpPr/>
          <p:nvPr/>
        </p:nvCxnSpPr>
        <p:spPr>
          <a:xfrm flipV="1">
            <a:off x="6534150" y="2063298"/>
            <a:ext cx="1511490" cy="2737304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6610350" y="3399609"/>
            <a:ext cx="790919" cy="715192"/>
            <a:chOff x="5778413" y="3448213"/>
            <a:chExt cx="790919" cy="715192"/>
          </a:xfrm>
        </p:grpSpPr>
        <p:sp>
          <p:nvSpPr>
            <p:cNvPr id="36" name="Arc 35"/>
            <p:cNvSpPr/>
            <p:nvPr/>
          </p:nvSpPr>
          <p:spPr>
            <a:xfrm rot="21083151">
              <a:off x="5778413" y="3688584"/>
              <a:ext cx="660781" cy="474821"/>
            </a:xfrm>
            <a:prstGeom prst="arc">
              <a:avLst>
                <a:gd name="adj1" fmla="val 19545105"/>
                <a:gd name="adj2" fmla="val 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/>
                <p:cNvSpPr/>
                <p:nvPr/>
              </p:nvSpPr>
              <p:spPr>
                <a:xfrm>
                  <a:off x="6311813" y="3448213"/>
                  <a:ext cx="257519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  <m:r>
                          <a:rPr lang="en-US" sz="1600" i="1" smtClean="0">
                            <a:latin typeface="Cambria Math"/>
                            <a:ea typeface="Cambria Math"/>
                          </a:rPr>
                          <m:t>𝜃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37" name="Rectangle 3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11813" y="3448213"/>
                  <a:ext cx="257519" cy="338554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t="-5455" r="-92857" b="-2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8498446" y="1459469"/>
                <a:ext cx="47410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bn-IN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  <a:cs typeface="NikoshBAN" pitchFamily="2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  <a:cs typeface="NikoshBAN" pitchFamily="2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8446" y="1459469"/>
                <a:ext cx="474104" cy="369332"/>
              </a:xfrm>
              <a:prstGeom prst="rect">
                <a:avLst/>
              </a:prstGeom>
              <a:blipFill rotWithShape="1">
                <a:blip r:embed="rId16"/>
                <a:stretch>
                  <a:fillRect t="-8197" r="-1666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/>
          <p:cNvGrpSpPr/>
          <p:nvPr/>
        </p:nvGrpSpPr>
        <p:grpSpPr>
          <a:xfrm>
            <a:off x="7412358" y="1708667"/>
            <a:ext cx="969357" cy="653534"/>
            <a:chOff x="7507608" y="260866"/>
            <a:chExt cx="969357" cy="653534"/>
          </a:xfrm>
        </p:grpSpPr>
        <p:cxnSp>
          <p:nvCxnSpPr>
            <p:cNvPr id="21" name="Straight Arrow Connector 20"/>
            <p:cNvCxnSpPr/>
            <p:nvPr/>
          </p:nvCxnSpPr>
          <p:spPr>
            <a:xfrm flipH="1" flipV="1">
              <a:off x="7620000" y="260866"/>
              <a:ext cx="856965" cy="65353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/>
                <p:cNvSpPr/>
                <p:nvPr/>
              </p:nvSpPr>
              <p:spPr>
                <a:xfrm>
                  <a:off x="7507608" y="348734"/>
                  <a:ext cx="49135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bn-IN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" name="Rectangle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07608" y="348734"/>
                  <a:ext cx="491352" cy="369332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 t="-8333" r="-14815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26886" y="537865"/>
                <a:ext cx="5581860" cy="3709990"/>
              </a:xfrm>
              <a:prstGeom prst="rect">
                <a:avLst/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  <a:ea typeface="Cambria Math"/>
                      </a:rPr>
                      <m:t>∴</m:t>
                    </m:r>
                    <m:r>
                      <a:rPr lang="en-US" sz="2000" i="1">
                        <a:latin typeface="Cambria Math"/>
                      </a:rPr>
                      <m:t>𝑃</m:t>
                    </m:r>
                  </m:oMath>
                </a14:m>
                <a:r>
                  <a:rPr lang="en-US" sz="2000" dirty="0">
                    <a:solidFill>
                      <a:schemeClr val="accent6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000" dirty="0">
                    <a:solidFill>
                      <a:schemeClr val="accent5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বিন্দুতে</a:t>
                </a:r>
                <a:r>
                  <a:rPr lang="en-US" sz="2000" dirty="0">
                    <a:solidFill>
                      <a:schemeClr val="accent5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dirty="0" err="1" smtClean="0">
                    <a:solidFill>
                      <a:schemeClr val="accent5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মোট</a:t>
                </a:r>
                <a:r>
                  <a:rPr lang="en-US" sz="2000" dirty="0" smtClean="0">
                    <a:solidFill>
                      <a:schemeClr val="accent5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000" dirty="0" smtClean="0">
                    <a:solidFill>
                      <a:schemeClr val="accent5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প্রাবল্য</a:t>
                </a:r>
                <a:r>
                  <a:rPr lang="en-US" sz="2000" dirty="0" smtClean="0">
                    <a:solidFill>
                      <a:schemeClr val="accent5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  </m:t>
                    </m:r>
                    <m:r>
                      <a:rPr lang="en-US" sz="20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endParaRPr lang="en-US" sz="2000" b="0" i="1" dirty="0" smtClean="0">
                  <a:solidFill>
                    <a:schemeClr val="accent5">
                      <a:lumMod val="50000"/>
                    </a:schemeClr>
                  </a:solidFill>
                  <a:latin typeface="Cambria Math"/>
                  <a:cs typeface="NikoshBAN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  <a:cs typeface="NikoshBAN" pitchFamily="2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  <a:cs typeface="NikoshBAN" pitchFamily="2" charset="0"/>
                        </a:rPr>
                        <m:t>𝐸</m:t>
                      </m:r>
                      <m:r>
                        <a:rPr lang="en-US" sz="20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  <a:cs typeface="NikoshBAN" pitchFamily="2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bn-IN" sz="20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bn-IN" sz="20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cs typeface="NikoshBAN" pitchFamily="2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cs typeface="NikoshBAN" pitchFamily="2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cs typeface="NikoshBAN" pitchFamily="2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0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  <a:cs typeface="NikoshBAN" pitchFamily="2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cs typeface="NikoshBAN" pitchFamily="2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cs typeface="NikoshBAN" pitchFamily="2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  <a:cs typeface="NikoshBAN" pitchFamily="2" charset="0"/>
                                    </a:rPr>
                                    <m:t>𝜃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0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2000" dirty="0" smtClean="0">
                  <a:solidFill>
                    <a:schemeClr val="accent5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00B050"/>
                          </a:solidFill>
                          <a:latin typeface="Cambria Math"/>
                          <a:cs typeface="NikoshBAN" pitchFamily="2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solidFill>
                                <a:srgbClr val="00B050"/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bn-IN" sz="2000" i="1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00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cs typeface="NikoshBAN" pitchFamily="2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bn-IN" sz="2000" i="1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  <a:cs typeface="NikoshBAN" pitchFamily="2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  <a:cs typeface="NikoshBAN" pitchFamily="2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000" i="1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  <a:cs typeface="NikoshBAN" pitchFamily="2" charset="0"/>
                                        </a:rPr>
                                        <m:t>4</m:t>
                                      </m:r>
                                      <m:r>
                                        <a:rPr lang="en-US" sz="2000" i="1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  <a:ea typeface="Cambria Math"/>
                                          <a:cs typeface="NikoshBAN" pitchFamily="2" charset="0"/>
                                        </a:rPr>
                                        <m:t>𝜋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/>
                                              <a:ea typeface="Cambria Math"/>
                                              <a:cs typeface="NikoshBAN" pitchFamily="2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/>
                                              <a:ea typeface="Cambria Math"/>
                                              <a:cs typeface="NikoshBAN" pitchFamily="2" charset="0"/>
                                            </a:rPr>
                                            <m:t>𝜖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/>
                                              <a:ea typeface="Cambria Math"/>
                                              <a:cs typeface="NikoshBAN" pitchFamily="2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den>
                                  </m:f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  <a:ea typeface="Cambria Math"/>
                                          <a:cs typeface="NikoshBAN" pitchFamily="2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2000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/>
                                              <a:ea typeface="Cambria Math"/>
                                              <a:cs typeface="NikoshBAN" pitchFamily="2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000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/>
                                              <a:ea typeface="Cambria Math"/>
                                              <a:cs typeface="NikoshBAN" pitchFamily="2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sz="2000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/>
                                              <a:cs typeface="NikoshBAN" pitchFamily="2" charset="0"/>
                                            </a:rPr>
                                            <m:t>𝑝</m:t>
                                          </m:r>
                                          <m:func>
                                            <m:funcPr>
                                              <m:ctrlPr>
                                                <a:rPr lang="en-US" sz="2000" i="1">
                                                  <a:solidFill>
                                                    <a:srgbClr val="00B050"/>
                                                  </a:solidFill>
                                                  <a:latin typeface="Cambria Math"/>
                                                  <a:cs typeface="NikoshBAN" pitchFamily="2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a:rPr lang="en-US" sz="2000" i="1">
                                                  <a:solidFill>
                                                    <a:srgbClr val="00B050"/>
                                                  </a:solidFill>
                                                  <a:latin typeface="Cambria Math"/>
                                                  <a:cs typeface="NikoshBAN" pitchFamily="2" charset="0"/>
                                                </a:rPr>
                                                <m:t>𝑐𝑜𝑠</m:t>
                                              </m:r>
                                            </m:fName>
                                            <m:e>
                                              <m:r>
                                                <a:rPr lang="en-US" sz="2000" i="1">
                                                  <a:solidFill>
                                                    <a:srgbClr val="00B050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  <a:cs typeface="NikoshBAN" pitchFamily="2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</m:func>
                                        </m:num>
                                        <m:den>
                                          <m:sSup>
                                            <m:sSupPr>
                                              <m:ctrlPr>
                                                <a:rPr lang="en-US" sz="2000" i="1">
                                                  <a:solidFill>
                                                    <a:srgbClr val="00B050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  <a:cs typeface="NikoshBAN" pitchFamily="2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000" i="1">
                                                  <a:solidFill>
                                                    <a:srgbClr val="00B050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  <a:cs typeface="NikoshBAN" pitchFamily="2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000" i="1">
                                                  <a:solidFill>
                                                    <a:srgbClr val="00B050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  <a:cs typeface="NikoshBAN" pitchFamily="2" charset="0"/>
                                                </a:rPr>
                                                <m:t>3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solidFill>
                                <a:srgbClr val="00B050"/>
                              </a:solidFill>
                              <a:latin typeface="Cambria Math"/>
                              <a:cs typeface="NikoshBAN" pitchFamily="2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00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cs typeface="NikoshBAN" pitchFamily="2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bn-IN" sz="2000" i="1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  <a:cs typeface="NikoshBAN" pitchFamily="2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  <a:cs typeface="NikoshBAN" pitchFamily="2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000" i="1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  <a:cs typeface="NikoshBAN" pitchFamily="2" charset="0"/>
                                        </a:rPr>
                                        <m:t>4</m:t>
                                      </m:r>
                                      <m:r>
                                        <a:rPr lang="en-US" sz="2000" i="1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  <a:ea typeface="Cambria Math"/>
                                          <a:cs typeface="NikoshBAN" pitchFamily="2" charset="0"/>
                                        </a:rPr>
                                        <m:t>𝜋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/>
                                              <a:ea typeface="Cambria Math"/>
                                              <a:cs typeface="NikoshBAN" pitchFamily="2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/>
                                              <a:ea typeface="Cambria Math"/>
                                              <a:cs typeface="NikoshBAN" pitchFamily="2" charset="0"/>
                                            </a:rPr>
                                            <m:t>𝜖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/>
                                              <a:ea typeface="Cambria Math"/>
                                              <a:cs typeface="NikoshBAN" pitchFamily="2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den>
                                  </m:f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  <a:ea typeface="Cambria Math"/>
                                          <a:cs typeface="NikoshBAN" pitchFamily="2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2000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/>
                                              <a:ea typeface="Cambria Math"/>
                                              <a:cs typeface="NikoshBAN" pitchFamily="2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000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/>
                                              <a:cs typeface="NikoshBAN" pitchFamily="2" charset="0"/>
                                            </a:rPr>
                                            <m:t>𝑝</m:t>
                                          </m:r>
                                          <m:func>
                                            <m:funcPr>
                                              <m:ctrlPr>
                                                <a:rPr lang="en-US" sz="2000" i="1">
                                                  <a:solidFill>
                                                    <a:srgbClr val="00B050"/>
                                                  </a:solidFill>
                                                  <a:latin typeface="Cambria Math"/>
                                                  <a:cs typeface="NikoshBAN" pitchFamily="2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a:rPr lang="en-US" sz="2000" i="1">
                                                  <a:solidFill>
                                                    <a:srgbClr val="00B050"/>
                                                  </a:solidFill>
                                                  <a:latin typeface="Cambria Math"/>
                                                  <a:cs typeface="NikoshBAN" pitchFamily="2" charset="0"/>
                                                </a:rPr>
                                                <m:t>𝑠𝑖𝑛</m:t>
                                              </m:r>
                                            </m:fName>
                                            <m:e>
                                              <m:r>
                                                <a:rPr lang="en-US" sz="2000" i="1">
                                                  <a:solidFill>
                                                    <a:srgbClr val="00B050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  <a:cs typeface="NikoshBAN" pitchFamily="2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</m:func>
                                        </m:num>
                                        <m:den>
                                          <m:sSup>
                                            <m:sSupPr>
                                              <m:ctrlPr>
                                                <a:rPr lang="en-US" sz="2000" i="1">
                                                  <a:solidFill>
                                                    <a:srgbClr val="00B050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  <a:cs typeface="NikoshBAN" pitchFamily="2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000" i="1">
                                                  <a:solidFill>
                                                    <a:srgbClr val="00B050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  <a:cs typeface="NikoshBAN" pitchFamily="2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000" i="1">
                                                  <a:solidFill>
                                                    <a:srgbClr val="00B050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  <a:cs typeface="NikoshBAN" pitchFamily="2" charset="0"/>
                                                </a:rPr>
                                                <m:t>3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2000" dirty="0" smtClean="0">
                  <a:solidFill>
                    <a:schemeClr val="accent5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002060"/>
                          </a:solidFill>
                          <a:latin typeface="Cambria Math"/>
                          <a:cs typeface="NikoshBAN" pitchFamily="2" charset="0"/>
                        </a:rPr>
                        <m:t>=</m:t>
                      </m:r>
                      <m:f>
                        <m:fPr>
                          <m:ctrlPr>
                            <a:rPr lang="bn-IN" sz="2000" i="1">
                              <a:solidFill>
                                <a:srgbClr val="002060"/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/>
                              <a:cs typeface="NikoshBAN" pitchFamily="2" charset="0"/>
                            </a:rPr>
                            <m:t>𝑝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2060"/>
                              </a:solidFill>
                              <a:latin typeface="Cambria Math"/>
                              <a:cs typeface="NikoshBAN" pitchFamily="2" charset="0"/>
                            </a:rPr>
                            <m:t>4</m:t>
                          </m:r>
                          <m:r>
                            <a:rPr lang="en-US" sz="20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  <a:cs typeface="NikoshBAN" pitchFamily="2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  <a:cs typeface="NikoshBAN" pitchFamily="2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  <a:cs typeface="NikoshBAN" pitchFamily="2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  <a:cs typeface="NikoshBAN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  <a:cs typeface="NikoshBAN" pitchFamily="2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  <a:cs typeface="NikoshBAN" pitchFamily="2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ad>
                        <m:radPr>
                          <m:degHide m:val="on"/>
                          <m:ctrlPr>
                            <a:rPr lang="en-US" sz="200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  <a:cs typeface="NikoshBAN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  <a:cs typeface="NikoshBAN" pitchFamily="2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  <a:cs typeface="NikoshBAN" pitchFamily="2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𝜃</m:t>
                          </m:r>
                          <m: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  <a:cs typeface="NikoshBAN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  <a:cs typeface="NikoshBAN" pitchFamily="2" charset="0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  <a:cs typeface="NikoshBAN" pitchFamily="2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𝜃</m:t>
                          </m:r>
                        </m:e>
                      </m:rad>
                    </m:oMath>
                  </m:oMathPara>
                </a14:m>
                <a:endParaRPr lang="en-US" sz="2000" dirty="0" smtClean="0">
                  <a:solidFill>
                    <a:schemeClr val="accent5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/>
                          <a:cs typeface="NikoshBAN" pitchFamily="2" charset="0"/>
                        </a:rPr>
                        <m:t>=</m:t>
                      </m:r>
                      <m:f>
                        <m:fPr>
                          <m:ctrlPr>
                            <a:rPr lang="bn-IN" sz="2000" i="1">
                              <a:solidFill>
                                <a:srgbClr val="0070C0"/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/>
                              <a:cs typeface="NikoshBAN" pitchFamily="2" charset="0"/>
                            </a:rPr>
                            <m:t>𝑝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/>
                              <a:cs typeface="NikoshBAN" pitchFamily="2" charset="0"/>
                            </a:rPr>
                            <m:t>4</m:t>
                          </m:r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  <a:cs typeface="NikoshBAN" pitchFamily="2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  <a:cs typeface="NikoshBAN" pitchFamily="2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  <a:cs typeface="NikoshBAN" pitchFamily="2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  <a:cs typeface="NikoshBAN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  <a:cs typeface="NikoshBAN" pitchFamily="2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  <a:cs typeface="NikoshBAN" pitchFamily="2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ad>
                        <m:radPr>
                          <m:degHide m:val="on"/>
                          <m:ctrlPr>
                            <a:rPr lang="en-US" sz="200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1</m:t>
                          </m:r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+</m:t>
                          </m:r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  <a:cs typeface="NikoshBAN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  <a:cs typeface="NikoshBAN" pitchFamily="2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  <a:cs typeface="NikoshBAN" pitchFamily="2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𝜃</m:t>
                          </m:r>
                        </m:e>
                      </m:rad>
                    </m:oMath>
                  </m:oMathPara>
                </a14:m>
                <a:endParaRPr lang="en-US" sz="2000" dirty="0" smtClean="0">
                  <a:solidFill>
                    <a:schemeClr val="accent5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endParaRPr lang="en-US" sz="2000" dirty="0" smtClean="0">
                  <a:solidFill>
                    <a:schemeClr val="accent5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endParaRPr lang="en-US" sz="2000" dirty="0" smtClean="0">
                  <a:solidFill>
                    <a:schemeClr val="accent5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886" y="537865"/>
                <a:ext cx="5581860" cy="3709990"/>
              </a:xfrm>
              <a:prstGeom prst="rect">
                <a:avLst/>
              </a:prstGeom>
              <a:blipFill rotWithShape="1">
                <a:blip r:embed="rId18"/>
                <a:stretch>
                  <a:fillRect l="-979" t="-979" b="-1631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109446" y="5257800"/>
                <a:ext cx="6769291" cy="732573"/>
              </a:xfrm>
              <a:prstGeom prst="rect">
                <a:avLst/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  <a:ea typeface="Cambria Math"/>
                      </a:rPr>
                      <m:t>∴</m:t>
                    </m:r>
                    <m:r>
                      <a:rPr lang="en-US" sz="2400" b="1" i="1">
                        <a:latin typeface="Cambria Math"/>
                      </a:rPr>
                      <m:t>𝑷</m:t>
                    </m:r>
                  </m:oMath>
                </a14:m>
                <a:r>
                  <a:rPr lang="en-US" sz="2400" b="1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r>
                  <a:rPr lang="bn-IN" sz="2400" b="1" dirty="0">
                    <a:solidFill>
                      <a:schemeClr val="accent5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বিন্দুতে </a:t>
                </a:r>
                <a:r>
                  <a:rPr lang="en-US" sz="2400" b="1" dirty="0" err="1">
                    <a:solidFill>
                      <a:schemeClr val="accent5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মোট</a:t>
                </a:r>
                <a:r>
                  <a:rPr lang="en-US" sz="2400" b="1" dirty="0">
                    <a:solidFill>
                      <a:schemeClr val="accent5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b="1" dirty="0" err="1" smtClean="0">
                    <a:solidFill>
                      <a:schemeClr val="accent5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প্রাবল্য</a:t>
                </a:r>
                <a:r>
                  <a:rPr lang="en-US" sz="2400" b="1" dirty="0" smtClean="0">
                    <a:solidFill>
                      <a:schemeClr val="accent5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/>
                        <a:cs typeface="NikoshBAN" pitchFamily="2" charset="0"/>
                      </a:rPr>
                      <m:t>𝐸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bn-IN" sz="2800" i="1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  <m:t>𝑝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  <m:t>4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𝜋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0</m:t>
                            </m:r>
                          </m:sub>
                        </m:sSub>
                        <m:sSup>
                          <m:sSupPr>
                            <m:ctrlP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ad>
                      <m:radPr>
                        <m:degHide m:val="on"/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1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𝑐𝑜𝑠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𝜃</m:t>
                        </m:r>
                      </m:e>
                    </m:rad>
                  </m:oMath>
                </a14:m>
                <a:endParaRPr lang="en-US" sz="2800" b="1" dirty="0" smtClean="0">
                  <a:solidFill>
                    <a:schemeClr val="accent5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446" y="5257800"/>
                <a:ext cx="6769291" cy="732573"/>
              </a:xfrm>
              <a:prstGeom prst="rect">
                <a:avLst/>
              </a:prstGeom>
              <a:blipFill rotWithShape="1">
                <a:blip r:embed="rId19"/>
                <a:stretch>
                  <a:fillRect b="-4032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750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 tmFilter="0,0; .5, 1; 1, 1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 tmFilter="0,0; .5, 1; 1, 1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 tmFilter="0,0; .5, 1; 1, 1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 tmFilter="0,0; .5, 1; 1, 1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 tmFilter="0,0; .5, 1; 1, 1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 tmFilter="0,0; .5, 1; 1, 1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 tmFilter="0,0; .5, 1; 1, 1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 tmFilter="0,0; .5, 1; 1, 1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 tmFilter="0,0; .5, 1; 1, 1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 tmFilter="0,0; .5, 1; 1, 1"/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 tmFilter="0,0; .5, 1; 1, 1"/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 tmFilter="0,0; .5, 1; 1, 1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 tmFilter="0,0; .5, 1; 1, 1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 tmFilter="0,0; .5, 1; 1, 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 tmFilter="0,0; .5, 1; 1, 1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500" tmFilter="0,0; .5, 1; 1, 1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500" tmFilter="0,0; .5, 1; 1, 1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500" tmFilter="0,0; .5, 1; 1, 1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5" dur="500" tmFilter="0,0; .5, 1; 1, 1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500" tmFilter="0,0; .5, 1; 1, 1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500" tmFilter="0,0; .5, 1; 1, 1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500" tmFilter="0,0; .5, 1; 1, 1"/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8" grpId="0"/>
      <p:bldP spid="12" grpId="0" animBg="1"/>
      <p:bldP spid="52" grpId="0" animBg="1"/>
      <p:bldP spid="34" grpId="0" animBg="1"/>
      <p:bldP spid="43" grpId="0"/>
      <p:bldP spid="19" grpId="0"/>
      <p:bldP spid="45" grpId="0" animBg="1"/>
      <p:bldP spid="4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372350" y="2763672"/>
            <a:ext cx="914400" cy="666810"/>
            <a:chOff x="6172200" y="1905000"/>
            <a:chExt cx="914400" cy="666810"/>
          </a:xfrm>
        </p:grpSpPr>
        <p:sp>
          <p:nvSpPr>
            <p:cNvPr id="48" name="Oval 47"/>
            <p:cNvSpPr/>
            <p:nvPr/>
          </p:nvSpPr>
          <p:spPr>
            <a:xfrm>
              <a:off x="6435345" y="2171700"/>
              <a:ext cx="117855" cy="1143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172200" y="2171700"/>
              <a:ext cx="5619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+q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524626" y="1905000"/>
              <a:ext cx="5619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A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657600" y="2687472"/>
            <a:ext cx="619124" cy="705654"/>
            <a:chOff x="2457450" y="1828056"/>
            <a:chExt cx="619124" cy="705654"/>
          </a:xfrm>
        </p:grpSpPr>
        <p:sp>
          <p:nvSpPr>
            <p:cNvPr id="5" name="Oval 4"/>
            <p:cNvSpPr/>
            <p:nvPr/>
          </p:nvSpPr>
          <p:spPr>
            <a:xfrm rot="5400000">
              <a:off x="2691123" y="2157723"/>
              <a:ext cx="123204" cy="13335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457450" y="2133600"/>
              <a:ext cx="5905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-q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514600" y="1828056"/>
              <a:ext cx="5619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B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3968370" y="2992272"/>
            <a:ext cx="3708780" cy="457200"/>
            <a:chOff x="4520820" y="3581400"/>
            <a:chExt cx="3708780" cy="457200"/>
          </a:xfrm>
        </p:grpSpPr>
        <p:cxnSp>
          <p:nvCxnSpPr>
            <p:cNvPr id="14" name="Straight Arrow Connector 13"/>
            <p:cNvCxnSpPr/>
            <p:nvPr/>
          </p:nvCxnSpPr>
          <p:spPr>
            <a:xfrm flipV="1">
              <a:off x="4520820" y="3660669"/>
              <a:ext cx="3708780" cy="9526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7010400" y="3581400"/>
                  <a:ext cx="59709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0400" y="3581400"/>
                  <a:ext cx="597090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8333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5105400" y="3581400"/>
                  <a:ext cx="59709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05400" y="3581400"/>
                  <a:ext cx="597090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8333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" name="Group 7"/>
            <p:cNvGrpSpPr/>
            <p:nvPr/>
          </p:nvGrpSpPr>
          <p:grpSpPr>
            <a:xfrm>
              <a:off x="6032310" y="3611880"/>
              <a:ext cx="597090" cy="426720"/>
              <a:chOff x="5651310" y="3764280"/>
              <a:chExt cx="597090" cy="42672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5651310" y="3821668"/>
                    <a:ext cx="59709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/>
                            </a:rPr>
                            <m:t>𝑂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8" name="TextBox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51310" y="3821668"/>
                    <a:ext cx="597090" cy="369332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 t="-8197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" name="Oval 6"/>
              <p:cNvSpPr/>
              <p:nvPr/>
            </p:nvSpPr>
            <p:spPr>
              <a:xfrm flipV="1">
                <a:off x="5898674" y="3764280"/>
                <a:ext cx="95535" cy="12191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3" name="Group 32"/>
          <p:cNvGrpSpPr/>
          <p:nvPr/>
        </p:nvGrpSpPr>
        <p:grpSpPr>
          <a:xfrm>
            <a:off x="5688692" y="510949"/>
            <a:ext cx="597090" cy="369332"/>
            <a:chOff x="8064690" y="858672"/>
            <a:chExt cx="597090" cy="369332"/>
          </a:xfrm>
        </p:grpSpPr>
        <p:sp>
          <p:nvSpPr>
            <p:cNvPr id="28" name="Oval 27"/>
            <p:cNvSpPr/>
            <p:nvPr/>
          </p:nvSpPr>
          <p:spPr>
            <a:xfrm flipV="1">
              <a:off x="8153400" y="944881"/>
              <a:ext cx="95535" cy="1219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8064690" y="858672"/>
                  <a:ext cx="59709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64690" y="858672"/>
                  <a:ext cx="597090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8333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9" name="Straight Arrow Connector 8"/>
          <p:cNvCxnSpPr/>
          <p:nvPr/>
        </p:nvCxnSpPr>
        <p:spPr>
          <a:xfrm flipV="1">
            <a:off x="5774992" y="152400"/>
            <a:ext cx="57435" cy="28703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403660" y="1468272"/>
                <a:ext cx="59709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𝑟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3660" y="1468272"/>
                <a:ext cx="597090" cy="400110"/>
              </a:xfrm>
              <a:prstGeom prst="rect">
                <a:avLst/>
              </a:prstGeom>
              <a:blipFill rotWithShape="1">
                <a:blip r:embed="rId8"/>
                <a:stretch>
                  <a:fillRect t="-7692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5570301" y="2639331"/>
            <a:ext cx="1160524" cy="572038"/>
            <a:chOff x="5769700" y="3380859"/>
            <a:chExt cx="1160524" cy="572038"/>
          </a:xfrm>
        </p:grpSpPr>
        <p:sp>
          <p:nvSpPr>
            <p:cNvPr id="3" name="Arc 2"/>
            <p:cNvSpPr/>
            <p:nvPr/>
          </p:nvSpPr>
          <p:spPr>
            <a:xfrm rot="1012745">
              <a:off x="5769700" y="3478076"/>
              <a:ext cx="660781" cy="474821"/>
            </a:xfrm>
            <a:prstGeom prst="arc">
              <a:avLst>
                <a:gd name="adj1" fmla="val 13422348"/>
                <a:gd name="adj2" fmla="val 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 rot="20253227">
                  <a:off x="5911675" y="3380859"/>
                  <a:ext cx="101854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𝜃</m:t>
                        </m:r>
                        <m:r>
                          <a:rPr lang="en-US" i="1" smtClean="0"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latin typeface="Cambria Math"/>
                          </a:rPr>
                          <m:t>90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°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253227">
                  <a:off x="5911675" y="3380859"/>
                  <a:ext cx="1018549" cy="36933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t="-7500" r="-94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81000" y="3581400"/>
                <a:ext cx="8295279" cy="461665"/>
              </a:xfrm>
              <a:prstGeom prst="rect">
                <a:avLst/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400" b="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(1)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400" dirty="0" smtClean="0">
                    <a:solidFill>
                      <a:schemeClr val="accent1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বিন্দু</a:t>
                </a:r>
                <a:r>
                  <a:rPr lang="en-US" sz="2400" dirty="0" err="1" smtClean="0">
                    <a:solidFill>
                      <a:schemeClr val="accent1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টি</a:t>
                </a:r>
                <a:r>
                  <a:rPr lang="en-US" sz="2400" dirty="0" smtClean="0">
                    <a:solidFill>
                      <a:schemeClr val="accent1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400" dirty="0" smtClean="0">
                    <a:solidFill>
                      <a:schemeClr val="accent1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তড়িৎ দ্বিমেরুর</a:t>
                </a:r>
                <a:r>
                  <a:rPr lang="en-US" sz="2400" dirty="0" smtClean="0">
                    <a:solidFill>
                      <a:schemeClr val="accent1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400" dirty="0" smtClean="0">
                    <a:solidFill>
                      <a:schemeClr val="accent1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অক্ষের লম্ব সমদ্বিখন্ডকের উপর </a:t>
                </a:r>
                <a:r>
                  <a:rPr lang="en-US" sz="2400" dirty="0" err="1" smtClean="0">
                    <a:solidFill>
                      <a:schemeClr val="accent1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অবস্থিত</a:t>
                </a:r>
                <a:r>
                  <a:rPr lang="en-US" sz="2400" dirty="0" smtClean="0">
                    <a:solidFill>
                      <a:schemeClr val="accent1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accent1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হলে</a:t>
                </a:r>
                <a:r>
                  <a:rPr lang="en-US" sz="2400" dirty="0" smtClean="0">
                    <a:solidFill>
                      <a:schemeClr val="accent1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accent1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প্রাবল্য</a:t>
                </a:r>
                <a:r>
                  <a:rPr lang="en-US" sz="2400" dirty="0" smtClean="0">
                    <a:solidFill>
                      <a:schemeClr val="accent1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accent1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কত</a:t>
                </a:r>
                <a:r>
                  <a:rPr lang="en-US" sz="2400" dirty="0" smtClean="0">
                    <a:solidFill>
                      <a:schemeClr val="accent1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? </a:t>
                </a: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581400"/>
                <a:ext cx="8295279" cy="461665"/>
              </a:xfrm>
              <a:prstGeom prst="rect">
                <a:avLst/>
              </a:prstGeom>
              <a:blipFill rotWithShape="1">
                <a:blip r:embed="rId12"/>
                <a:stretch>
                  <a:fillRect l="-1026" t="-10127" r="-2053" b="-26582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/>
          <p:cNvGrpSpPr/>
          <p:nvPr/>
        </p:nvGrpSpPr>
        <p:grpSpPr>
          <a:xfrm>
            <a:off x="6076950" y="4552890"/>
            <a:ext cx="914400" cy="666810"/>
            <a:chOff x="6172200" y="1905000"/>
            <a:chExt cx="914400" cy="666810"/>
          </a:xfrm>
        </p:grpSpPr>
        <p:sp>
          <p:nvSpPr>
            <p:cNvPr id="36" name="Oval 35"/>
            <p:cNvSpPr/>
            <p:nvPr/>
          </p:nvSpPr>
          <p:spPr>
            <a:xfrm>
              <a:off x="6435345" y="2171700"/>
              <a:ext cx="117855" cy="1143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172200" y="2171700"/>
              <a:ext cx="5619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+q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524626" y="1905000"/>
              <a:ext cx="5619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A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2362200" y="4476690"/>
            <a:ext cx="619124" cy="705654"/>
            <a:chOff x="2457450" y="1828056"/>
            <a:chExt cx="619124" cy="705654"/>
          </a:xfrm>
        </p:grpSpPr>
        <p:sp>
          <p:nvSpPr>
            <p:cNvPr id="43" name="Oval 42"/>
            <p:cNvSpPr/>
            <p:nvPr/>
          </p:nvSpPr>
          <p:spPr>
            <a:xfrm rot="5400000">
              <a:off x="2691123" y="2157723"/>
              <a:ext cx="123204" cy="13335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457450" y="2133600"/>
              <a:ext cx="5905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-q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514600" y="1828056"/>
              <a:ext cx="5619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B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2672970" y="4781490"/>
            <a:ext cx="3708780" cy="457200"/>
            <a:chOff x="4520820" y="3581400"/>
            <a:chExt cx="3708780" cy="457200"/>
          </a:xfrm>
        </p:grpSpPr>
        <p:cxnSp>
          <p:nvCxnSpPr>
            <p:cNvPr id="47" name="Straight Arrow Connector 46"/>
            <p:cNvCxnSpPr/>
            <p:nvPr/>
          </p:nvCxnSpPr>
          <p:spPr>
            <a:xfrm flipV="1">
              <a:off x="4520820" y="3660669"/>
              <a:ext cx="3708780" cy="9526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/>
                <p:cNvSpPr txBox="1"/>
                <p:nvPr/>
              </p:nvSpPr>
              <p:spPr>
                <a:xfrm>
                  <a:off x="7010400" y="3581400"/>
                  <a:ext cx="59709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0400" y="3581400"/>
                  <a:ext cx="597090" cy="369332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t="-8333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/>
                <p:cNvSpPr txBox="1"/>
                <p:nvPr/>
              </p:nvSpPr>
              <p:spPr>
                <a:xfrm>
                  <a:off x="5105400" y="3581400"/>
                  <a:ext cx="59709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05400" y="3581400"/>
                  <a:ext cx="597090" cy="369332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t="-8333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2" name="Group 51"/>
            <p:cNvGrpSpPr/>
            <p:nvPr/>
          </p:nvGrpSpPr>
          <p:grpSpPr>
            <a:xfrm>
              <a:off x="6032310" y="3611880"/>
              <a:ext cx="597090" cy="426720"/>
              <a:chOff x="5651310" y="3764280"/>
              <a:chExt cx="597090" cy="42672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3" name="TextBox 52"/>
                  <p:cNvSpPr txBox="1"/>
                  <p:nvPr/>
                </p:nvSpPr>
                <p:spPr>
                  <a:xfrm>
                    <a:off x="5651310" y="3821668"/>
                    <a:ext cx="59709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/>
                            </a:rPr>
                            <m:t>𝑂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8" name="TextBox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51310" y="3821668"/>
                    <a:ext cx="597090" cy="369332"/>
                  </a:xfrm>
                  <a:prstGeom prst="rect">
                    <a:avLst/>
                  </a:prstGeom>
                  <a:blipFill rotWithShape="1">
                    <a:blip r:embed="rId15"/>
                    <a:stretch>
                      <a:fillRect t="-8197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4" name="Oval 53"/>
              <p:cNvSpPr/>
              <p:nvPr/>
            </p:nvSpPr>
            <p:spPr>
              <a:xfrm flipV="1">
                <a:off x="5898674" y="3764280"/>
                <a:ext cx="95535" cy="12191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6" name="Group 55"/>
          <p:cNvGrpSpPr/>
          <p:nvPr/>
        </p:nvGrpSpPr>
        <p:grpSpPr>
          <a:xfrm>
            <a:off x="7467600" y="4803167"/>
            <a:ext cx="597090" cy="435523"/>
            <a:chOff x="7975980" y="944881"/>
            <a:chExt cx="597090" cy="435523"/>
          </a:xfrm>
        </p:grpSpPr>
        <p:sp>
          <p:nvSpPr>
            <p:cNvPr id="57" name="Oval 56"/>
            <p:cNvSpPr/>
            <p:nvPr/>
          </p:nvSpPr>
          <p:spPr>
            <a:xfrm flipV="1">
              <a:off x="8153400" y="944881"/>
              <a:ext cx="95535" cy="1219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/>
                <p:cNvSpPr txBox="1"/>
                <p:nvPr/>
              </p:nvSpPr>
              <p:spPr>
                <a:xfrm>
                  <a:off x="7975980" y="1011072"/>
                  <a:ext cx="59709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75980" y="1011072"/>
                  <a:ext cx="597090" cy="369332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59" name="Straight Arrow Connector 58"/>
          <p:cNvCxnSpPr/>
          <p:nvPr/>
        </p:nvCxnSpPr>
        <p:spPr>
          <a:xfrm flipV="1">
            <a:off x="4479592" y="4857147"/>
            <a:ext cx="3902408" cy="54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/>
              <p:cNvSpPr/>
              <p:nvPr/>
            </p:nvSpPr>
            <p:spPr>
              <a:xfrm>
                <a:off x="4480997" y="4552890"/>
                <a:ext cx="89030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0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0997" y="4552890"/>
                <a:ext cx="890307" cy="369332"/>
              </a:xfrm>
              <a:prstGeom prst="rect">
                <a:avLst/>
              </a:prstGeom>
              <a:blipFill rotWithShape="1">
                <a:blip r:embed="rId17"/>
                <a:stretch>
                  <a:fillRect t="-8333" r="-8904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1108170" y="5791200"/>
                <a:ext cx="6897593" cy="461665"/>
              </a:xfrm>
              <a:prstGeom prst="rect">
                <a:avLst/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400" b="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(2)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400" dirty="0">
                    <a:solidFill>
                      <a:schemeClr val="accent1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বিন্দু</a:t>
                </a:r>
                <a:r>
                  <a:rPr lang="en-US" sz="2400" dirty="0" err="1">
                    <a:solidFill>
                      <a:schemeClr val="accent1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টি</a:t>
                </a:r>
                <a:r>
                  <a:rPr lang="en-US" sz="2400" dirty="0">
                    <a:solidFill>
                      <a:schemeClr val="accent1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400" dirty="0" smtClean="0">
                    <a:solidFill>
                      <a:schemeClr val="accent1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তড়িৎ দ্বিমেরুর</a:t>
                </a:r>
                <a:r>
                  <a:rPr lang="en-US" sz="2400" dirty="0" smtClean="0">
                    <a:solidFill>
                      <a:schemeClr val="accent1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400" dirty="0" smtClean="0">
                    <a:solidFill>
                      <a:schemeClr val="accent1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অক্ষের </a:t>
                </a:r>
                <a:r>
                  <a:rPr lang="en-US" sz="2400" dirty="0" smtClean="0">
                    <a:solidFill>
                      <a:schemeClr val="accent1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400" dirty="0" smtClean="0">
                    <a:solidFill>
                      <a:schemeClr val="accent1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উপর </a:t>
                </a:r>
                <a:r>
                  <a:rPr lang="en-US" sz="2400" dirty="0" err="1">
                    <a:solidFill>
                      <a:schemeClr val="accent1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অবস্থিত</a:t>
                </a:r>
                <a:r>
                  <a:rPr lang="en-US" sz="2400" dirty="0">
                    <a:solidFill>
                      <a:schemeClr val="accent1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solidFill>
                      <a:schemeClr val="accent1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হলে</a:t>
                </a:r>
                <a:r>
                  <a:rPr lang="en-US" sz="2400" dirty="0">
                    <a:solidFill>
                      <a:schemeClr val="accent1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solidFill>
                      <a:schemeClr val="accent1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প্রাবল্য</a:t>
                </a:r>
                <a:r>
                  <a:rPr lang="en-US" sz="2400" dirty="0">
                    <a:solidFill>
                      <a:schemeClr val="accent1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solidFill>
                      <a:schemeClr val="accent1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কত</a:t>
                </a:r>
                <a:r>
                  <a:rPr lang="en-US" sz="2400" dirty="0">
                    <a:solidFill>
                      <a:schemeClr val="accent1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? </a:t>
                </a: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170" y="5791200"/>
                <a:ext cx="6897593" cy="461665"/>
              </a:xfrm>
              <a:prstGeom prst="rect">
                <a:avLst/>
              </a:prstGeom>
              <a:blipFill rotWithShape="1">
                <a:blip r:embed="rId18"/>
                <a:stretch>
                  <a:fillRect l="-1233" t="-10000" b="-26250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Rectangle 64"/>
          <p:cNvSpPr/>
          <p:nvPr/>
        </p:nvSpPr>
        <p:spPr>
          <a:xfrm>
            <a:off x="914400" y="457200"/>
            <a:ext cx="24384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83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 tmFilter="0,0; .5, 1; 1, 1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4" grpId="0" animBg="1"/>
      <p:bldP spid="60" grpId="0"/>
      <p:bldP spid="61" grpId="0" animBg="1"/>
      <p:bldP spid="6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0" y="457200"/>
            <a:ext cx="1752600" cy="533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7309" y="1447800"/>
            <a:ext cx="3172691" cy="533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32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32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দ্বিমেরু</a:t>
            </a:r>
            <a:r>
              <a:rPr lang="en-US" sz="32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solidFill>
                <a:srgbClr val="0066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37308" y="4419600"/>
            <a:ext cx="7973292" cy="6096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bn-IN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তড়িৎ দ্বিমেরুর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অক্ষের লম্ব সমদ্বিখন্ডকের উপর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প্রাবল্য</a:t>
            </a:r>
            <a:r>
              <a:rPr lang="bn-IN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ও বিভব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37309" y="2247900"/>
            <a:ext cx="3719945" cy="533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তড়িৎ দ্বিমেরু </a:t>
            </a:r>
            <a:r>
              <a:rPr lang="bn-IN" sz="32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ভ্রামক কী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7308" y="3657600"/>
            <a:ext cx="4772892" cy="533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IN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পানির অনু </a:t>
            </a:r>
            <a:r>
              <a:rPr lang="bn-IN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তড়িৎ দ্বিমেরু </a:t>
            </a:r>
            <a:r>
              <a:rPr lang="bn-IN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হবে কী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37308" y="5257800"/>
            <a:ext cx="6906492" cy="6096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2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তড়িৎ দ্বিমেরুর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অক্ষের </a:t>
            </a:r>
            <a:r>
              <a:rPr lang="bn-IN" sz="32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উপর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প্রাবল্য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ও বিভব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IN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7308" y="2971800"/>
            <a:ext cx="7744692" cy="533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একটি তড়িৎ দ্বিমেরুর চারপাশে তড়িৎক্ষেত্রের বলরেখা কীরূপ হবে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64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5" grpId="0" animBg="1"/>
      <p:bldP spid="11" grpId="0" animBg="1"/>
      <p:bldP spid="12" grpId="0" animBg="1"/>
      <p:bldP spid="13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68413" y="748156"/>
            <a:ext cx="1636987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228600" y="3025254"/>
                <a:ext cx="8458200" cy="156966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/>
                        <a:cs typeface="NikoshBAN" pitchFamily="2" charset="0"/>
                      </a:rPr>
                      <m:t>0</m:t>
                    </m:r>
                    <m:r>
                      <a:rPr lang="en-US" sz="3200" b="0" i="1" dirty="0" smtClean="0">
                        <a:latin typeface="Cambria Math"/>
                        <a:cs typeface="NikoshBAN" pitchFamily="2" charset="0"/>
                      </a:rPr>
                      <m:t>.</m:t>
                    </m:r>
                    <m:r>
                      <a:rPr lang="en-US" sz="3200" b="0" i="1" dirty="0" smtClean="0">
                        <a:latin typeface="Cambria Math"/>
                        <a:cs typeface="NikoshBAN" pitchFamily="2" charset="0"/>
                      </a:rPr>
                      <m:t>1</m:t>
                    </m:r>
                    <m:r>
                      <a:rPr lang="en-US" sz="3200" b="0" i="1" dirty="0" smtClean="0">
                        <a:latin typeface="Cambria Math"/>
                        <a:cs typeface="NikoshBAN" pitchFamily="2" charset="0"/>
                      </a:rPr>
                      <m:t>𝑚</m:t>
                    </m:r>
                  </m:oMath>
                </a14:m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দীর্ঘ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একটি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তড়ি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ৎ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দ্বিমেরুর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দুটি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আধানের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মান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±</m:t>
                    </m:r>
                    <m:r>
                      <a:rPr lang="en-US" sz="32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500</m:t>
                    </m:r>
                    <m:r>
                      <a:rPr lang="en-US" sz="3200" i="1">
                        <a:latin typeface="Cambria Math"/>
                        <a:ea typeface="Cambria Math"/>
                        <a:cs typeface="NikoshBAN" pitchFamily="2" charset="0"/>
                      </a:rPr>
                      <m:t>𝜇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𝐶</m:t>
                    </m:r>
                  </m:oMath>
                </a14:m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। যেকোন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আধান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হতে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/>
                        <a:cs typeface="NikoshBAN" pitchFamily="2" charset="0"/>
                      </a:rPr>
                      <m:t>0</m:t>
                    </m:r>
                    <m:r>
                      <a:rPr lang="en-US" sz="3200" i="1" dirty="0">
                        <a:latin typeface="Cambria Math"/>
                        <a:cs typeface="NikoshBAN" pitchFamily="2" charset="0"/>
                      </a:rPr>
                      <m:t>.</m:t>
                    </m:r>
                    <m:r>
                      <a:rPr lang="en-US" sz="3200" b="0" i="1" dirty="0" smtClean="0">
                        <a:latin typeface="Cambria Math"/>
                        <a:cs typeface="NikoshBAN" pitchFamily="2" charset="0"/>
                      </a:rPr>
                      <m:t>4</m:t>
                    </m:r>
                    <m:r>
                      <a:rPr lang="en-US" sz="3200" i="1" dirty="0">
                        <a:latin typeface="Cambria Math"/>
                        <a:cs typeface="NikoshBAN" pitchFamily="2" charset="0"/>
                      </a:rPr>
                      <m:t>𝑚</m:t>
                    </m:r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দূরে অক্ষের উপর কোন বিন্দুতে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তড়িৎ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ক্ষেত্রের প্রাবল্য ও</a:t>
                </a:r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বিভব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 নির্ণয় কর।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025254"/>
                <a:ext cx="8458200" cy="1569660"/>
              </a:xfrm>
              <a:prstGeom prst="rect">
                <a:avLst/>
              </a:prstGeom>
              <a:blipFill rotWithShape="1">
                <a:blip r:embed="rId3"/>
                <a:stretch>
                  <a:fillRect l="-1725" t="-3817" r="-575" b="-10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517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9144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91200" y="4473476"/>
            <a:ext cx="3581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 smtClean="0">
                <a:ln cmpd="sng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762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endParaRPr lang="bn-IN" sz="7200" dirty="0">
              <a:ln cmpd="sng"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76200">
                  <a:schemeClr val="accent4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7200" b="1" dirty="0" err="1" smtClean="0">
                <a:ln cmpd="sng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76200">
                    <a:schemeClr val="accent4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7200" dirty="0" smtClean="0">
                <a:ln cmpd="sng">
                  <a:solidFill>
                    <a:schemeClr val="tx1"/>
                  </a:solidFill>
                </a:ln>
                <a:blipFill dpi="0" rotWithShape="1">
                  <a:blip r:embed="rId3"/>
                  <a:srcRect/>
                  <a:tile tx="0" ty="0" sx="100000" sy="100000" flip="none" algn="tl"/>
                </a:blipFill>
                <a:effectLst>
                  <a:glow rad="76200">
                    <a:schemeClr val="accent4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7200" dirty="0" smtClean="0">
                <a:ln cmpd="sng">
                  <a:solidFill>
                    <a:schemeClr val="tx1"/>
                  </a:solidFill>
                </a:ln>
                <a:blipFill dpi="0" rotWithShape="1">
                  <a:blip r:embed="rId3"/>
                  <a:srcRect/>
                  <a:tile tx="0" ty="0" sx="100000" sy="100000" flip="none" algn="tl"/>
                </a:blipFill>
                <a:effectLst>
                  <a:glow rad="762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601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ntitled-1 cop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2555" y="474624"/>
            <a:ext cx="9135028" cy="6230978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19200" y="2057400"/>
            <a:ext cx="3581400" cy="2438400"/>
          </a:xfrm>
          <a:prstGeom prst="rect">
            <a:avLst/>
          </a:prstGeom>
          <a:noFill/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bn-BD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মোঃ 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আলকাছ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মিয়া</a:t>
            </a:r>
            <a:r>
              <a:rPr lang="bn-BD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24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bn-BD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প্রভাষক,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পদার্থবিজ্ঞান</a:t>
            </a:r>
            <a:endParaRPr lang="en-US" sz="24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ফিরোজ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মিয়া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কলেজ</a:t>
            </a:r>
          </a:p>
          <a:p>
            <a:pPr marL="0" indent="0" algn="ctr">
              <a:buNone/>
            </a:pP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আশুগঞ্জ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ব্রাহ্মণবাড়িয়া</a:t>
            </a:r>
            <a:endParaRPr lang="bn-BD" sz="24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Email:</a:t>
            </a:r>
          </a:p>
          <a:p>
            <a:pPr marL="0" indent="0" algn="ctr">
              <a:buNone/>
            </a:pPr>
            <a:r>
              <a:rPr lang="en-US" sz="2000" dirty="0" smtClean="0">
                <a:solidFill>
                  <a:srgbClr val="002060"/>
                </a:solidFill>
                <a:latin typeface="+mj-lt"/>
                <a:cs typeface="NikoshBAN" pitchFamily="2" charset="0"/>
                <a:hlinkClick r:id="rId3"/>
              </a:rPr>
              <a:t>alkasmia1984@gmail.com</a:t>
            </a:r>
            <a:r>
              <a:rPr lang="en-US" sz="2000" dirty="0" smtClean="0">
                <a:solidFill>
                  <a:srgbClr val="002060"/>
                </a:solidFill>
                <a:latin typeface="+mj-lt"/>
                <a:cs typeface="NikoshBAN" pitchFamily="2" charset="0"/>
              </a:rPr>
              <a:t> 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5257800" y="2286000"/>
            <a:ext cx="3581400" cy="2438400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পদার্থবিজ্ঞান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algn="ctr">
              <a:buNone/>
            </a:pP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শ্রেনি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একাদশ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দ্বাদশ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4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bn-IN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দ্বিতীয় 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IN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স্থির তড়িৎ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marL="0" indent="0" algn="ctr">
              <a:buNone/>
            </a:pP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সময়-৫০মিনিট  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77270768"/>
              </p:ext>
            </p:extLst>
          </p:nvPr>
        </p:nvGraphicFramePr>
        <p:xfrm>
          <a:off x="3505200" y="474623"/>
          <a:ext cx="175260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2" y="4038601"/>
            <a:ext cx="1467757" cy="130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69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5F471D1-D914-41A3-A25D-AF3575C001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>
                                            <p:graphicEl>
                                              <a:dgm id="{F5F471D1-D914-41A3-A25D-AF3575C001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EC0D7AC-7224-421A-AA75-F5A9B40DE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>
                                            <p:graphicEl>
                                              <a:dgm id="{FEC0D7AC-7224-421A-AA75-F5A9B40DEF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 build="p"/>
      <p:bldGraphic spid="7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extBox 158"/>
          <p:cNvSpPr txBox="1"/>
          <p:nvPr/>
        </p:nvSpPr>
        <p:spPr>
          <a:xfrm>
            <a:off x="3505200" y="3867090"/>
            <a:ext cx="17526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হাইড্রোজেন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পরমানু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2667000" y="1295400"/>
            <a:ext cx="3352800" cy="3124200"/>
          </a:xfrm>
          <a:prstGeom prst="ellipse">
            <a:avLst/>
          </a:prstGeom>
          <a:noFill/>
          <a:ln w="12700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4152900" y="2590800"/>
            <a:ext cx="381000" cy="381000"/>
            <a:chOff x="4152900" y="2971800"/>
            <a:chExt cx="381000" cy="381000"/>
          </a:xfrm>
        </p:grpSpPr>
        <p:sp>
          <p:nvSpPr>
            <p:cNvPr id="5" name="Oval 4"/>
            <p:cNvSpPr/>
            <p:nvPr/>
          </p:nvSpPr>
          <p:spPr>
            <a:xfrm>
              <a:off x="4152900" y="2971800"/>
              <a:ext cx="381000" cy="381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Plus 5"/>
            <p:cNvSpPr/>
            <p:nvPr/>
          </p:nvSpPr>
          <p:spPr>
            <a:xfrm>
              <a:off x="4191000" y="3009900"/>
              <a:ext cx="304800" cy="266700"/>
            </a:xfrm>
            <a:prstGeom prst="mathPlus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362450" y="1143000"/>
            <a:ext cx="304800" cy="304800"/>
            <a:chOff x="4362450" y="1586345"/>
            <a:chExt cx="304800" cy="304800"/>
          </a:xfrm>
        </p:grpSpPr>
        <p:sp>
          <p:nvSpPr>
            <p:cNvPr id="48" name="Oval 47"/>
            <p:cNvSpPr/>
            <p:nvPr/>
          </p:nvSpPr>
          <p:spPr>
            <a:xfrm>
              <a:off x="4362450" y="1586345"/>
              <a:ext cx="304800" cy="304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Minus 6"/>
            <p:cNvSpPr/>
            <p:nvPr/>
          </p:nvSpPr>
          <p:spPr>
            <a:xfrm>
              <a:off x="4381500" y="1600200"/>
              <a:ext cx="266700" cy="228600"/>
            </a:xfrm>
            <a:prstGeom prst="mathMinus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2914650" y="4800600"/>
            <a:ext cx="3257550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পরমানুটির কেন্দ্রে চার্জ কত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914650" y="4800600"/>
            <a:ext cx="3638550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পরমানুটির কক্ষপথে চার্জ কত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067050" y="4800600"/>
            <a:ext cx="2895600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চার্জ দুটির দূরত্ব কত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971800" y="4800600"/>
            <a:ext cx="3486150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এরূপ ব্যবস্থাকে কী বলা যায়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142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/>
      <p:bldP spid="2" grpId="0" animBg="1"/>
      <p:bldP spid="51" grpId="0" animBg="1"/>
      <p:bldP spid="53" grpId="0" animBg="1"/>
      <p:bldP spid="54" grpId="0" animBg="1"/>
      <p:bldP spid="5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9400" y="2667000"/>
            <a:ext cx="3185997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IN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তড়িৎ </a:t>
            </a:r>
            <a:r>
              <a:rPr lang="bn-IN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দ্বিমেরু</a:t>
            </a: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465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457201"/>
            <a:ext cx="2407226" cy="685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bn-BD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1295400"/>
            <a:ext cx="4509653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পাঠ শেষে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শিক্ষার্থীরা  ----------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4852" y="2158425"/>
            <a:ext cx="5091547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দ্বিমেরু কী তা </a:t>
            </a:r>
            <a:r>
              <a:rPr lang="bn-IN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2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4063425"/>
            <a:ext cx="82296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ৎ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দ্বিমেরুর জন্য কোন বিন্দুতে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বিভব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4853" y="5054025"/>
            <a:ext cx="8215747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ৎ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দ্বিমেরুর জন্য কোন বিন্দুতে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প্রাবল্য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7926" y="3120804"/>
            <a:ext cx="5888183" cy="53679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bn-IN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bn-IN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দ্বিমেরু ভ্রামক ব্যাখ্যা করতে পারবে, 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7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extBox 158"/>
          <p:cNvSpPr txBox="1"/>
          <p:nvPr/>
        </p:nvSpPr>
        <p:spPr>
          <a:xfrm>
            <a:off x="1533525" y="4913293"/>
            <a:ext cx="5867400" cy="954107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হাইড্রোজেন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পরমানু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পানির অনু, হাইড্রোক্লোরিক এসিড অনু ইত্যাদি তড়িৎ দ্বিমেরুর মত আচরণ করে ।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905000" y="2627293"/>
            <a:ext cx="5010150" cy="9541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সমমানের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বিপরীতধর্মী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বিন্দু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চার্জ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পরস্পরের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কাছাকাছি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রছে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209800" y="3658962"/>
            <a:ext cx="4495800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এরূপ ব্যবস্থাকে বলা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362200" y="1820229"/>
            <a:ext cx="590550" cy="541971"/>
            <a:chOff x="2438400" y="2362200"/>
            <a:chExt cx="590550" cy="541971"/>
          </a:xfrm>
        </p:grpSpPr>
        <p:sp>
          <p:nvSpPr>
            <p:cNvPr id="5" name="Oval 4"/>
            <p:cNvSpPr/>
            <p:nvPr/>
          </p:nvSpPr>
          <p:spPr>
            <a:xfrm rot="5400000">
              <a:off x="2471737" y="2404109"/>
              <a:ext cx="466725" cy="5334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438400" y="2362200"/>
              <a:ext cx="5905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</a:rPr>
                <a:t>+q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080504" y="1820229"/>
            <a:ext cx="606046" cy="532446"/>
            <a:chOff x="6156704" y="2362200"/>
            <a:chExt cx="606046" cy="532446"/>
          </a:xfrm>
        </p:grpSpPr>
        <p:sp>
          <p:nvSpPr>
            <p:cNvPr id="48" name="Oval 47"/>
            <p:cNvSpPr/>
            <p:nvPr/>
          </p:nvSpPr>
          <p:spPr>
            <a:xfrm>
              <a:off x="6156704" y="2437446"/>
              <a:ext cx="514351" cy="4572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172200" y="2362200"/>
              <a:ext cx="5905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</a:rPr>
                <a:t>-q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4849181" y="3657600"/>
            <a:ext cx="1856419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দ্বিমেরু।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24000" y="4277380"/>
            <a:ext cx="5867400" cy="52322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তড়িৎ দ্বিমেরু অনেকটা চুম্বকের মত আচরণ করে ।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00100" y="2627293"/>
                <a:ext cx="7772400" cy="3539430"/>
              </a:xfrm>
              <a:prstGeom prst="rect">
                <a:avLst/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IN" sz="3200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তড়িৎ দ্বিমেরু ভ্রামকঃ</a:t>
                </a:r>
                <a:endParaRPr lang="en-US" sz="3200" b="1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200" dirty="0" err="1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তড়ি</a:t>
                </a:r>
                <a:r>
                  <a:rPr lang="en-US" sz="32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ৎ </a:t>
                </a:r>
                <a:r>
                  <a:rPr lang="en-US" sz="3200" dirty="0" err="1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দ্বিমেরুটির</a:t>
                </a:r>
                <a:r>
                  <a:rPr lang="en-US" sz="32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যেকোন</a:t>
                </a:r>
                <a:r>
                  <a:rPr lang="en-US" sz="32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একটি</a:t>
                </a:r>
                <a:r>
                  <a:rPr lang="en-US" sz="32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চার্জের</a:t>
                </a:r>
                <a:r>
                  <a:rPr lang="en-US" sz="32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পরিমাণ</a:t>
                </a:r>
                <a:r>
                  <a:rPr lang="en-US" sz="32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এবং</a:t>
                </a:r>
                <a:r>
                  <a:rPr lang="en-US" sz="32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চার্জ</a:t>
                </a:r>
                <a:r>
                  <a:rPr lang="en-US" sz="32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দুটির</a:t>
                </a:r>
                <a:r>
                  <a:rPr lang="en-US" sz="32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মধ্যবর্তী</a:t>
                </a:r>
                <a:r>
                  <a:rPr lang="en-US" sz="32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দূরত্বের</a:t>
                </a:r>
                <a:r>
                  <a:rPr lang="en-US" sz="32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গুণফলকে</a:t>
                </a:r>
                <a:r>
                  <a:rPr lang="en-US" sz="32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দ্বিমেরু </a:t>
                </a:r>
                <a:r>
                  <a:rPr lang="bn-IN" sz="32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ভ্রামক বলে। </a:t>
                </a:r>
              </a:p>
              <a:p>
                <a:r>
                  <a:rPr lang="en-US" sz="3200" dirty="0" err="1" smtClean="0">
                    <a:solidFill>
                      <a:schemeClr val="accent5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তড়ি</a:t>
                </a: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ৎ </a:t>
                </a:r>
                <a:r>
                  <a:rPr lang="en-US" sz="3200" dirty="0" err="1" smtClean="0">
                    <a:solidFill>
                      <a:schemeClr val="accent5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দ্বিমেরুর</a:t>
                </a:r>
                <a:r>
                  <a:rPr lang="en-US" sz="3200" dirty="0" smtClean="0">
                    <a:solidFill>
                      <a:schemeClr val="accent5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solidFill>
                      <a:schemeClr val="accent5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যেকোন</a:t>
                </a: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solidFill>
                      <a:schemeClr val="accent5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একটি</a:t>
                </a: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solidFill>
                      <a:schemeClr val="accent5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চার্জের</a:t>
                </a: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solidFill>
                      <a:schemeClr val="accent5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পরিমাণ</a:t>
                </a: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q </a:t>
                </a:r>
                <a:r>
                  <a:rPr lang="en-US" sz="3200" dirty="0" err="1" smtClean="0">
                    <a:solidFill>
                      <a:schemeClr val="accent5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এবং</a:t>
                </a:r>
                <a:r>
                  <a:rPr lang="en-US" sz="3200" dirty="0" smtClean="0">
                    <a:solidFill>
                      <a:schemeClr val="accent5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solidFill>
                      <a:schemeClr val="accent5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চার্জ</a:t>
                </a: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solidFill>
                      <a:schemeClr val="accent5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দুটির</a:t>
                </a: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solidFill>
                      <a:schemeClr val="accent5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মধ্যবর্তী</a:t>
                </a: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accent5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দূরত্ব</a:t>
                </a:r>
                <a:r>
                  <a:rPr lang="bn-IN" sz="3200" dirty="0" smtClean="0">
                    <a:solidFill>
                      <a:schemeClr val="accent5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2</m:t>
                    </m:r>
                    <m:r>
                      <a:rPr lang="en-US" sz="3200" b="0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bn-IN" sz="3200" dirty="0" smtClean="0">
                    <a:solidFill>
                      <a:schemeClr val="accent5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হলে,</a:t>
                </a:r>
              </a:p>
              <a:p>
                <a:r>
                  <a:rPr lang="bn-IN" sz="3200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দ্বিমেরু </a:t>
                </a:r>
                <a:r>
                  <a:rPr lang="bn-IN" sz="3200" dirty="0">
                    <a:solidFill>
                      <a:schemeClr val="accent6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ভ্রামক</a:t>
                </a:r>
                <a:r>
                  <a:rPr lang="en-US" sz="3200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,</a:t>
                </a:r>
                <a:endParaRPr lang="bn-IN" sz="3200" dirty="0" smtClean="0">
                  <a:solidFill>
                    <a:schemeClr val="accent6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IN" sz="3200" dirty="0">
                    <a:solidFill>
                      <a:schemeClr val="accent6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b="0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𝑝</m:t>
                    </m:r>
                    <m:r>
                      <a:rPr lang="en-US" sz="32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sz="32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𝑞</m:t>
                    </m:r>
                    <m:r>
                      <a:rPr lang="en-US" sz="32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×</m:t>
                    </m:r>
                    <m:r>
                      <a:rPr lang="en-US" sz="32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2</m:t>
                    </m:r>
                    <m:r>
                      <a:rPr lang="en-US" sz="3200" b="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𝑎</m:t>
                    </m:r>
                    <m:r>
                      <a:rPr lang="en-US" sz="32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sz="32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2</m:t>
                    </m:r>
                    <m:r>
                      <a:rPr lang="en-US" sz="32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𝑎𝑞</m:t>
                    </m:r>
                  </m:oMath>
                </a14:m>
                <a:r>
                  <a:rPr lang="bn-IN" sz="3200" dirty="0">
                    <a:solidFill>
                      <a:schemeClr val="accent6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3200" dirty="0">
                  <a:solidFill>
                    <a:schemeClr val="accent6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0" y="2627293"/>
                <a:ext cx="7772400" cy="3539430"/>
              </a:xfrm>
              <a:prstGeom prst="rect">
                <a:avLst/>
              </a:prstGeom>
              <a:blipFill rotWithShape="1">
                <a:blip r:embed="rId2"/>
                <a:stretch>
                  <a:fillRect l="-1798" t="-1880" b="-4444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/>
          <p:cNvGrpSpPr/>
          <p:nvPr/>
        </p:nvGrpSpPr>
        <p:grpSpPr>
          <a:xfrm>
            <a:off x="2628900" y="2054331"/>
            <a:ext cx="3708780" cy="369332"/>
            <a:chOff x="2628900" y="2054331"/>
            <a:chExt cx="3708780" cy="369332"/>
          </a:xfrm>
        </p:grpSpPr>
        <p:cxnSp>
          <p:nvCxnSpPr>
            <p:cNvPr id="14" name="Straight Arrow Connector 13"/>
            <p:cNvCxnSpPr/>
            <p:nvPr/>
          </p:nvCxnSpPr>
          <p:spPr>
            <a:xfrm flipV="1">
              <a:off x="2628900" y="2362200"/>
              <a:ext cx="3708780" cy="9526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4089210" y="2054331"/>
                  <a:ext cx="59709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89210" y="2054331"/>
                  <a:ext cx="597090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8197" r="-5102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32416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 tmFilter="0,0; .5, 1; 1, 1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 tmFilter="0,0; .5, 1; 1, 1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 tmFilter="0,0; .5, 1; 1, 1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 animBg="1"/>
      <p:bldP spid="51" grpId="0" animBg="1"/>
      <p:bldP spid="55" grpId="0" animBg="1"/>
      <p:bldP spid="20" grpId="0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609600"/>
            <a:ext cx="2479615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00200" y="2971800"/>
            <a:ext cx="3810000" cy="990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তড়িৎ দ্বিমেরু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কী?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তড়িৎ দ্বিমেরু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ভ্রামক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bn-IN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535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15900" y="685800"/>
                <a:ext cx="5599100" cy="2034339"/>
              </a:xfrm>
              <a:prstGeom prst="rect">
                <a:avLst/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000" dirty="0" err="1" smtClean="0">
                    <a:solidFill>
                      <a:srgbClr val="0066FF"/>
                    </a:solidFill>
                    <a:latin typeface="NikoshBAN" pitchFamily="2" charset="0"/>
                    <a:cs typeface="NikoshBAN" pitchFamily="2" charset="0"/>
                  </a:rPr>
                  <a:t>মনে</a:t>
                </a:r>
                <a:r>
                  <a:rPr lang="en-US" sz="2000" dirty="0" smtClean="0">
                    <a:solidFill>
                      <a:srgbClr val="0066FF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dirty="0" err="1" smtClean="0">
                    <a:solidFill>
                      <a:srgbClr val="0066FF"/>
                    </a:solidFill>
                    <a:latin typeface="NikoshBAN" pitchFamily="2" charset="0"/>
                    <a:cs typeface="NikoshBAN" pitchFamily="2" charset="0"/>
                  </a:rPr>
                  <a:t>করি</a:t>
                </a:r>
                <a:r>
                  <a:rPr lang="en-US" sz="2000" dirty="0" smtClean="0">
                    <a:solidFill>
                      <a:srgbClr val="0066FF"/>
                    </a:solidFill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2000" dirty="0" err="1" smtClean="0">
                    <a:solidFill>
                      <a:srgbClr val="0066FF"/>
                    </a:solidFill>
                    <a:latin typeface="NikoshBAN" pitchFamily="2" charset="0"/>
                    <a:cs typeface="NikoshBAN" pitchFamily="2" charset="0"/>
                  </a:rPr>
                  <a:t>একটি</a:t>
                </a:r>
                <a:r>
                  <a:rPr lang="en-US" sz="2000" dirty="0" smtClean="0">
                    <a:solidFill>
                      <a:srgbClr val="0066FF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dirty="0" err="1" smtClean="0">
                    <a:solidFill>
                      <a:srgbClr val="0066FF"/>
                    </a:solidFill>
                    <a:latin typeface="NikoshBAN" pitchFamily="2" charset="0"/>
                    <a:cs typeface="NikoshBAN" pitchFamily="2" charset="0"/>
                  </a:rPr>
                  <a:t>তড়ি</a:t>
                </a:r>
                <a:r>
                  <a:rPr lang="en-US" sz="2000" dirty="0" smtClean="0">
                    <a:solidFill>
                      <a:srgbClr val="0066FF"/>
                    </a:solidFill>
                    <a:latin typeface="NikoshBAN" pitchFamily="2" charset="0"/>
                    <a:cs typeface="NikoshBAN" pitchFamily="2" charset="0"/>
                  </a:rPr>
                  <a:t>ৎ </a:t>
                </a:r>
                <a:r>
                  <a:rPr lang="en-US" sz="2000" dirty="0" err="1" smtClean="0">
                    <a:solidFill>
                      <a:srgbClr val="0066FF"/>
                    </a:solidFill>
                    <a:latin typeface="NikoshBAN" pitchFamily="2" charset="0"/>
                    <a:cs typeface="NikoshBAN" pitchFamily="2" charset="0"/>
                  </a:rPr>
                  <a:t>দ্বিমেরুর</a:t>
                </a:r>
                <a:r>
                  <a:rPr lang="en-US" sz="2000" dirty="0" smtClean="0">
                    <a:solidFill>
                      <a:srgbClr val="0066FF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66FF"/>
                        </a:solidFill>
                        <a:latin typeface="Cambria Math"/>
                        <a:cs typeface="NikoshBAN" pitchFamily="2" charset="0"/>
                      </a:rPr>
                      <m:t>𝐴</m:t>
                    </m:r>
                  </m:oMath>
                </a14:m>
                <a:r>
                  <a:rPr lang="en-US" sz="2000" dirty="0" smtClean="0">
                    <a:solidFill>
                      <a:srgbClr val="0066FF"/>
                    </a:solidFill>
                    <a:latin typeface="NikoshBAN" pitchFamily="2" charset="0"/>
                    <a:cs typeface="NikoshBAN" pitchFamily="2" charset="0"/>
                  </a:rPr>
                  <a:t> ও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66FF"/>
                        </a:solidFill>
                        <a:latin typeface="Cambria Math"/>
                        <a:cs typeface="NikoshBAN" pitchFamily="2" charset="0"/>
                      </a:rPr>
                      <m:t>𝐵</m:t>
                    </m:r>
                  </m:oMath>
                </a14:m>
                <a:r>
                  <a:rPr lang="en-US" sz="2000" dirty="0" smtClean="0">
                    <a:solidFill>
                      <a:srgbClr val="0066FF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dirty="0" err="1" smtClean="0">
                    <a:solidFill>
                      <a:srgbClr val="0066FF"/>
                    </a:solidFill>
                    <a:latin typeface="NikoshBAN" pitchFamily="2" charset="0"/>
                    <a:cs typeface="NikoshBAN" pitchFamily="2" charset="0"/>
                  </a:rPr>
                  <a:t>বিন্দুতে</a:t>
                </a:r>
                <a:r>
                  <a:rPr lang="en-US" sz="2000" dirty="0" smtClean="0">
                    <a:solidFill>
                      <a:srgbClr val="0066FF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66FF"/>
                        </a:solidFill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2000" b="0" i="1" smtClean="0">
                        <a:solidFill>
                          <a:srgbClr val="0066FF"/>
                        </a:solidFill>
                        <a:latin typeface="Cambria Math"/>
                        <a:cs typeface="NikoshBAN" pitchFamily="2" charset="0"/>
                      </a:rPr>
                      <m:t>𝑞</m:t>
                    </m:r>
                  </m:oMath>
                </a14:m>
                <a:r>
                  <a:rPr lang="en-US" sz="2000" dirty="0" smtClean="0">
                    <a:solidFill>
                      <a:srgbClr val="0066FF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dirty="0" err="1" smtClean="0">
                    <a:solidFill>
                      <a:srgbClr val="0066FF"/>
                    </a:solidFill>
                    <a:latin typeface="NikoshBAN" pitchFamily="2" charset="0"/>
                    <a:cs typeface="NikoshBAN" pitchFamily="2" charset="0"/>
                  </a:rPr>
                  <a:t>এবং</a:t>
                </a:r>
                <a:r>
                  <a:rPr lang="en-US" sz="2000" dirty="0" smtClean="0">
                    <a:solidFill>
                      <a:srgbClr val="0066FF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66FF"/>
                        </a:solidFill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sz="2000" b="0" i="1" smtClean="0">
                        <a:solidFill>
                          <a:srgbClr val="0066FF"/>
                        </a:solidFill>
                        <a:latin typeface="Cambria Math"/>
                        <a:cs typeface="NikoshBAN" pitchFamily="2" charset="0"/>
                      </a:rPr>
                      <m:t>𝑞</m:t>
                    </m:r>
                  </m:oMath>
                </a14:m>
                <a:r>
                  <a:rPr lang="en-US" sz="2000" dirty="0" smtClean="0">
                    <a:solidFill>
                      <a:srgbClr val="0066FF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dirty="0" err="1" smtClean="0">
                    <a:solidFill>
                      <a:srgbClr val="0066FF"/>
                    </a:solidFill>
                    <a:latin typeface="NikoshBAN" pitchFamily="2" charset="0"/>
                    <a:cs typeface="NikoshBAN" pitchFamily="2" charset="0"/>
                  </a:rPr>
                  <a:t>চার্জ</a:t>
                </a:r>
                <a:r>
                  <a:rPr lang="en-US" sz="2000" dirty="0">
                    <a:solidFill>
                      <a:srgbClr val="0066FF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dirty="0" err="1">
                    <a:solidFill>
                      <a:srgbClr val="0066FF"/>
                    </a:solidFill>
                    <a:latin typeface="NikoshBAN" pitchFamily="2" charset="0"/>
                    <a:cs typeface="NikoshBAN" pitchFamily="2" charset="0"/>
                  </a:rPr>
                  <a:t>পরস্পর</a:t>
                </a:r>
                <a:r>
                  <a:rPr lang="en-US" sz="2000" dirty="0">
                    <a:solidFill>
                      <a:srgbClr val="0066FF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>
                        <a:solidFill>
                          <a:srgbClr val="0066FF"/>
                        </a:solidFill>
                        <a:latin typeface="Cambria Math"/>
                      </a:rPr>
                      <m:t>2</m:t>
                    </m:r>
                    <m:r>
                      <a:rPr lang="en-US" sz="2000" b="0" i="1">
                        <a:solidFill>
                          <a:srgbClr val="0066FF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bn-IN" sz="2000" dirty="0">
                    <a:solidFill>
                      <a:srgbClr val="0066FF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dirty="0" err="1">
                    <a:solidFill>
                      <a:srgbClr val="0066FF"/>
                    </a:solidFill>
                    <a:latin typeface="NikoshBAN" pitchFamily="2" charset="0"/>
                    <a:cs typeface="NikoshBAN" pitchFamily="2" charset="0"/>
                  </a:rPr>
                  <a:t>দূরত্বে</a:t>
                </a:r>
                <a:r>
                  <a:rPr lang="en-US" sz="2000" dirty="0">
                    <a:solidFill>
                      <a:srgbClr val="0066FF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dirty="0" err="1">
                    <a:solidFill>
                      <a:srgbClr val="0066FF"/>
                    </a:solidFill>
                    <a:latin typeface="NikoshBAN" pitchFamily="2" charset="0"/>
                    <a:cs typeface="NikoshBAN" pitchFamily="2" charset="0"/>
                  </a:rPr>
                  <a:t>অবস্থিত</a:t>
                </a:r>
                <a:r>
                  <a:rPr lang="en-US" sz="2000" dirty="0" smtClean="0">
                    <a:solidFill>
                      <a:srgbClr val="0066FF"/>
                    </a:solidFill>
                    <a:latin typeface="NikoshBAN" pitchFamily="2" charset="0"/>
                    <a:cs typeface="NikoshBAN" pitchFamily="2" charset="0"/>
                  </a:rPr>
                  <a:t>। </a:t>
                </a:r>
                <a14:m>
                  <m:oMath xmlns:m="http://schemas.openxmlformats.org/officeDocument/2006/math">
                    <m:r>
                      <a:rPr lang="en-US" sz="2000" b="0" i="1">
                        <a:solidFill>
                          <a:srgbClr val="0066FF"/>
                        </a:solidFill>
                        <a:latin typeface="Cambria Math"/>
                        <a:cs typeface="NikoshBAN" pitchFamily="2" charset="0"/>
                      </a:rPr>
                      <m:t>𝐴𝐵</m:t>
                    </m:r>
                  </m:oMath>
                </a14:m>
                <a:r>
                  <a:rPr lang="en-US" sz="2000" dirty="0">
                    <a:solidFill>
                      <a:srgbClr val="0066FF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dirty="0" err="1" smtClean="0">
                    <a:solidFill>
                      <a:srgbClr val="0066FF"/>
                    </a:solidFill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2000" dirty="0" smtClean="0">
                    <a:solidFill>
                      <a:srgbClr val="0066FF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dirty="0" err="1" smtClean="0">
                    <a:solidFill>
                      <a:srgbClr val="0066FF"/>
                    </a:solidFill>
                    <a:latin typeface="NikoshBAN" pitchFamily="2" charset="0"/>
                    <a:cs typeface="NikoshBAN" pitchFamily="2" charset="0"/>
                  </a:rPr>
                  <a:t>মধ্যবিন্দু</a:t>
                </a:r>
                <a:r>
                  <a:rPr lang="en-US" sz="2000" dirty="0" smtClean="0">
                    <a:solidFill>
                      <a:srgbClr val="0066FF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>
                        <a:solidFill>
                          <a:srgbClr val="0066FF"/>
                        </a:solidFill>
                        <a:latin typeface="Cambria Math"/>
                      </a:rPr>
                      <m:t>𝑂</m:t>
                    </m:r>
                  </m:oMath>
                </a14:m>
                <a:r>
                  <a:rPr lang="bn-IN" sz="2000" dirty="0" smtClean="0">
                    <a:solidFill>
                      <a:srgbClr val="0066FF"/>
                    </a:solidFill>
                    <a:latin typeface="NikoshBAN" pitchFamily="2" charset="0"/>
                    <a:cs typeface="NikoshBAN" pitchFamily="2" charset="0"/>
                  </a:rPr>
                  <a:t>।</a:t>
                </a:r>
              </a:p>
              <a:p>
                <a:r>
                  <a:rPr lang="en-US" sz="24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তড়িৎ </a:t>
                </a:r>
                <a:r>
                  <a:rPr lang="en-US" sz="2400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দ্বিমেরুর</a:t>
                </a:r>
                <a:r>
                  <a:rPr lang="en-US" sz="24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মধ্যবিন্দু </a:t>
                </a:r>
                <a14:m>
                  <m:oMath xmlns:m="http://schemas.openxmlformats.org/officeDocument/2006/math">
                    <m:r>
                      <a:rPr lang="en-US" sz="2400" b="0" i="1">
                        <a:solidFill>
                          <a:srgbClr val="002060"/>
                        </a:solidFill>
                        <a:latin typeface="Cambria Math"/>
                      </a:rPr>
                      <m:t>𝑂</m:t>
                    </m:r>
                    <m:r>
                      <a:rPr lang="en-US" sz="2400" b="0" i="1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bn-IN" sz="24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হতে </a:t>
                </a:r>
                <a14:m>
                  <m:oMath xmlns:m="http://schemas.openxmlformats.org/officeDocument/2006/math">
                    <m:r>
                      <a:rPr lang="en-US" sz="2400" b="0" i="1">
                        <a:solidFill>
                          <a:srgbClr val="002060"/>
                        </a:solidFill>
                        <a:latin typeface="Cambria Math"/>
                      </a:rPr>
                      <m:t>𝑟</m:t>
                    </m:r>
                  </m:oMath>
                </a14:m>
                <a:r>
                  <a:rPr lang="bn-IN" sz="24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দূরত্বে </a:t>
                </a:r>
                <a14:m>
                  <m:oMath xmlns:m="http://schemas.openxmlformats.org/officeDocument/2006/math">
                    <m:r>
                      <a:rPr lang="en-US" sz="2400" b="0" i="1">
                        <a:solidFill>
                          <a:srgbClr val="002060"/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sz="2400" dirty="0" smtClean="0">
                    <a:solidFill>
                      <a:srgbClr val="002060"/>
                    </a:solidFill>
                  </a:rPr>
                  <a:t> </a:t>
                </a:r>
                <a:r>
                  <a:rPr lang="bn-IN" sz="24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বিন্দুতে বিভব নির্ণয় করতে হবে। </a:t>
                </a:r>
                <a:r>
                  <a:rPr lang="en-US" sz="24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IN" sz="2400" b="0" i="1" smtClean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∠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𝑃𝑂𝐴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400" b="0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en-US" sz="24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>
                        <a:latin typeface="Cambria Math"/>
                      </a:rPr>
                      <m:t>𝑃</m:t>
                    </m:r>
                  </m:oMath>
                </a14:m>
                <a:r>
                  <a:rPr lang="en-US" sz="2400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r>
                  <a:rPr lang="bn-IN" sz="2400" dirty="0">
                    <a:solidFill>
                      <a:schemeClr val="accent5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বিন্দুতে </a:t>
                </a:r>
                <a:r>
                  <a:rPr lang="en-US" sz="2400" dirty="0" err="1" smtClean="0">
                    <a:solidFill>
                      <a:schemeClr val="accent5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মোট</a:t>
                </a:r>
                <a:r>
                  <a:rPr lang="en-US" sz="2400" dirty="0" smtClean="0">
                    <a:solidFill>
                      <a:schemeClr val="accent5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400" dirty="0" smtClean="0">
                    <a:solidFill>
                      <a:schemeClr val="accent5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বিভব</a:t>
                </a:r>
                <a:r>
                  <a:rPr lang="en-US" sz="2400" dirty="0" smtClean="0">
                    <a:solidFill>
                      <a:schemeClr val="accent5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𝑉</m:t>
                    </m:r>
                    <m:r>
                      <a:rPr lang="en-US" sz="24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4</m:t>
                        </m:r>
                        <m:r>
                          <a:rPr lang="en-US" sz="24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𝜋</m:t>
                        </m:r>
                        <m:sSub>
                          <m:sSubPr>
                            <m:ctrlPr>
                              <a:rPr lang="en-US" sz="240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d>
                      <m:dPr>
                        <m:begChr m:val="{"/>
                        <m:endChr m:val="}"/>
                        <m:ctrlPr>
                          <a:rPr lang="en-US" sz="240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𝑞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>
                                    <a:latin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b="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r>
                          <a:rPr lang="en-US" sz="24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  <m:t>−</m:t>
                            </m:r>
                            <m:r>
                              <a:rPr lang="en-US" sz="2400" b="0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𝑞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>
                                    <a:latin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bn-IN" sz="2400" dirty="0" smtClean="0">
                    <a:solidFill>
                      <a:schemeClr val="accent5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... ... (</a:t>
                </a:r>
                <a:r>
                  <a:rPr lang="en-US" sz="2400" dirty="0" smtClean="0">
                    <a:solidFill>
                      <a:schemeClr val="accent5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i)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900" y="685800"/>
                <a:ext cx="5599100" cy="2034339"/>
              </a:xfrm>
              <a:prstGeom prst="rect">
                <a:avLst/>
              </a:prstGeom>
              <a:blipFill rotWithShape="1">
                <a:blip r:embed="rId2"/>
                <a:stretch>
                  <a:fillRect l="-1408" t="-593" r="-2275" b="-297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7924800" y="3429000"/>
            <a:ext cx="914400" cy="666810"/>
            <a:chOff x="6172200" y="1905000"/>
            <a:chExt cx="914400" cy="666810"/>
          </a:xfrm>
        </p:grpSpPr>
        <p:sp>
          <p:nvSpPr>
            <p:cNvPr id="48" name="Oval 47"/>
            <p:cNvSpPr/>
            <p:nvPr/>
          </p:nvSpPr>
          <p:spPr>
            <a:xfrm>
              <a:off x="6435345" y="2171700"/>
              <a:ext cx="117855" cy="1143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172200" y="2171700"/>
              <a:ext cx="5619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+q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524626" y="1905000"/>
              <a:ext cx="5619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A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210050" y="3352800"/>
            <a:ext cx="666750" cy="705654"/>
            <a:chOff x="2457450" y="1828056"/>
            <a:chExt cx="666750" cy="705654"/>
          </a:xfrm>
        </p:grpSpPr>
        <p:sp>
          <p:nvSpPr>
            <p:cNvPr id="5" name="Oval 4"/>
            <p:cNvSpPr/>
            <p:nvPr/>
          </p:nvSpPr>
          <p:spPr>
            <a:xfrm rot="5400000">
              <a:off x="2691123" y="2157723"/>
              <a:ext cx="123204" cy="13335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457450" y="2133600"/>
              <a:ext cx="5905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-q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562226" y="1828056"/>
              <a:ext cx="5619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B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4520820" y="3657600"/>
            <a:ext cx="3708780" cy="457200"/>
            <a:chOff x="4520820" y="3581400"/>
            <a:chExt cx="3708780" cy="457200"/>
          </a:xfrm>
        </p:grpSpPr>
        <p:cxnSp>
          <p:nvCxnSpPr>
            <p:cNvPr id="14" name="Straight Arrow Connector 13"/>
            <p:cNvCxnSpPr/>
            <p:nvPr/>
          </p:nvCxnSpPr>
          <p:spPr>
            <a:xfrm flipV="1">
              <a:off x="4520820" y="3660669"/>
              <a:ext cx="3708780" cy="9526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7010400" y="3581400"/>
                  <a:ext cx="59709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0400" y="3581400"/>
                  <a:ext cx="597090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8333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5105400" y="3581400"/>
                  <a:ext cx="59709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05400" y="3581400"/>
                  <a:ext cx="597090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8333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" name="Group 7"/>
            <p:cNvGrpSpPr/>
            <p:nvPr/>
          </p:nvGrpSpPr>
          <p:grpSpPr>
            <a:xfrm>
              <a:off x="6032310" y="3611880"/>
              <a:ext cx="597090" cy="426720"/>
              <a:chOff x="5651310" y="3764280"/>
              <a:chExt cx="597090" cy="42672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5651310" y="3821668"/>
                    <a:ext cx="59709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/>
                            </a:rPr>
                            <m:t>𝑂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8" name="TextBox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51310" y="3821668"/>
                    <a:ext cx="597090" cy="369332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 t="-8197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" name="Oval 6"/>
              <p:cNvSpPr/>
              <p:nvPr/>
            </p:nvSpPr>
            <p:spPr>
              <a:xfrm flipV="1">
                <a:off x="5898674" y="3764280"/>
                <a:ext cx="95535" cy="12191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3" name="Group 32"/>
          <p:cNvGrpSpPr/>
          <p:nvPr/>
        </p:nvGrpSpPr>
        <p:grpSpPr>
          <a:xfrm>
            <a:off x="8458200" y="849868"/>
            <a:ext cx="597090" cy="369332"/>
            <a:chOff x="8077200" y="926068"/>
            <a:chExt cx="597090" cy="369332"/>
          </a:xfrm>
        </p:grpSpPr>
        <p:sp>
          <p:nvSpPr>
            <p:cNvPr id="28" name="Oval 27"/>
            <p:cNvSpPr/>
            <p:nvPr/>
          </p:nvSpPr>
          <p:spPr>
            <a:xfrm flipV="1">
              <a:off x="8153400" y="944881"/>
              <a:ext cx="95535" cy="1219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8077200" y="926068"/>
                  <a:ext cx="59709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77200" y="926068"/>
                  <a:ext cx="597090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9" name="Straight Arrow Connector 8"/>
          <p:cNvCxnSpPr/>
          <p:nvPr/>
        </p:nvCxnSpPr>
        <p:spPr>
          <a:xfrm flipV="1">
            <a:off x="6327442" y="381001"/>
            <a:ext cx="2664158" cy="33070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4438650" y="533400"/>
            <a:ext cx="4705350" cy="3218766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/>
              <p:cNvSpPr txBox="1"/>
              <p:nvPr/>
            </p:nvSpPr>
            <p:spPr>
              <a:xfrm>
                <a:off x="7239000" y="2221468"/>
                <a:ext cx="59709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𝑟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000" y="2221468"/>
                <a:ext cx="597090" cy="400110"/>
              </a:xfrm>
              <a:prstGeom prst="rect">
                <a:avLst/>
              </a:prstGeom>
              <a:blipFill rotWithShape="1">
                <a:blip r:embed="rId8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8281987" y="152400"/>
            <a:ext cx="620903" cy="3581400"/>
            <a:chOff x="8281987" y="76200"/>
            <a:chExt cx="620903" cy="3581400"/>
          </a:xfrm>
        </p:grpSpPr>
        <p:cxnSp>
          <p:nvCxnSpPr>
            <p:cNvPr id="32" name="Straight Arrow Connector 31"/>
            <p:cNvCxnSpPr/>
            <p:nvPr/>
          </p:nvCxnSpPr>
          <p:spPr>
            <a:xfrm flipV="1">
              <a:off x="8281987" y="76200"/>
              <a:ext cx="347948" cy="3581400"/>
            </a:xfrm>
            <a:prstGeom prst="straightConnector1">
              <a:avLst/>
            </a:prstGeom>
            <a:ln>
              <a:prstDash val="lg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8305800" y="2069068"/>
                  <a:ext cx="59709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05800" y="2069068"/>
                  <a:ext cx="597090" cy="40011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t="-7576" r="-4124" b="-257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/>
              <p:cNvSpPr txBox="1"/>
              <p:nvPr/>
            </p:nvSpPr>
            <p:spPr>
              <a:xfrm>
                <a:off x="6032310" y="2038290"/>
                <a:ext cx="59709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2310" y="2038290"/>
                <a:ext cx="597090" cy="400110"/>
              </a:xfrm>
              <a:prstGeom prst="rect">
                <a:avLst/>
              </a:prstGeom>
              <a:blipFill rotWithShape="1">
                <a:blip r:embed="rId10"/>
                <a:stretch>
                  <a:fillRect t="-7576" r="-4082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6172200" y="3401876"/>
            <a:ext cx="700441" cy="474821"/>
            <a:chOff x="5769700" y="3478076"/>
            <a:chExt cx="700441" cy="474821"/>
          </a:xfrm>
        </p:grpSpPr>
        <p:sp>
          <p:nvSpPr>
            <p:cNvPr id="3" name="Arc 2"/>
            <p:cNvSpPr/>
            <p:nvPr/>
          </p:nvSpPr>
          <p:spPr>
            <a:xfrm rot="1012745">
              <a:off x="5769700" y="3478076"/>
              <a:ext cx="660781" cy="474821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>
                  <a:off x="6096000" y="3516868"/>
                  <a:ext cx="37414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𝜃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0" y="3516868"/>
                  <a:ext cx="374141" cy="36933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t="-8197" r="-21311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5" name="Straight Connector 14"/>
          <p:cNvCxnSpPr/>
          <p:nvPr/>
        </p:nvCxnSpPr>
        <p:spPr>
          <a:xfrm flipH="1">
            <a:off x="5403945" y="3749039"/>
            <a:ext cx="875729" cy="10515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>
            <a:off x="4505325" y="3809999"/>
            <a:ext cx="1197165" cy="990601"/>
            <a:chOff x="4124325" y="3886199"/>
            <a:chExt cx="1197165" cy="990601"/>
          </a:xfrm>
        </p:grpSpPr>
        <p:cxnSp>
          <p:nvCxnSpPr>
            <p:cNvPr id="34" name="Straight Connector 33"/>
            <p:cNvCxnSpPr>
              <a:endCxn id="45" idx="2"/>
            </p:cNvCxnSpPr>
            <p:nvPr/>
          </p:nvCxnSpPr>
          <p:spPr>
            <a:xfrm>
              <a:off x="4124325" y="3886199"/>
              <a:ext cx="898620" cy="9906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4724400" y="4507468"/>
                  <a:ext cx="59709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4400" y="4507468"/>
                  <a:ext cx="597090" cy="36933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Group 43"/>
          <p:cNvGrpSpPr/>
          <p:nvPr/>
        </p:nvGrpSpPr>
        <p:grpSpPr>
          <a:xfrm>
            <a:off x="6565710" y="2678668"/>
            <a:ext cx="1663890" cy="1055133"/>
            <a:chOff x="6184710" y="2754868"/>
            <a:chExt cx="1663890" cy="1055133"/>
          </a:xfrm>
        </p:grpSpPr>
        <p:cxnSp>
          <p:nvCxnSpPr>
            <p:cNvPr id="42" name="Straight Connector 41"/>
            <p:cNvCxnSpPr>
              <a:stCxn id="46" idx="2"/>
            </p:cNvCxnSpPr>
            <p:nvPr/>
          </p:nvCxnSpPr>
          <p:spPr>
            <a:xfrm>
              <a:off x="6483255" y="3124200"/>
              <a:ext cx="1365345" cy="685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6184710" y="2754868"/>
                  <a:ext cx="59709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𝑀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84710" y="2754868"/>
                  <a:ext cx="597090" cy="369332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102253" y="2782669"/>
                <a:ext cx="4572000" cy="646331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r>
                  <a:rPr lang="en-US" dirty="0" err="1" smtClean="0">
                    <a:solidFill>
                      <a:schemeClr val="accent5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কিন্তু</a:t>
                </a:r>
                <a:r>
                  <a:rPr lang="en-US" dirty="0" smtClean="0">
                    <a:solidFill>
                      <a:schemeClr val="accent5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,</a:t>
                </a:r>
                <a:r>
                  <a:rPr lang="en-US" dirty="0" smtClean="0">
                    <a:solidFill>
                      <a:schemeClr val="accent5">
                        <a:lumMod val="50000"/>
                      </a:schemeClr>
                    </a:solidFill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𝐴𝑃</m:t>
                    </m:r>
                    <m:r>
                      <a:rPr lang="en-US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𝑀𝑃</m:t>
                    </m:r>
                    <m:r>
                      <a:rPr lang="en-US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𝑟</m:t>
                    </m:r>
                    <m:r>
                      <a:rPr lang="en-US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𝑂𝑀</m:t>
                    </m:r>
                    <m:r>
                      <a:rPr lang="en-US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𝑟</m:t>
                    </m:r>
                    <m:r>
                      <a:rPr lang="en-US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𝑎</m:t>
                    </m:r>
                    <m:func>
                      <m:funcPr>
                        <m:ctrlPr>
                          <a:rPr lang="en-US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cos</m:t>
                        </m:r>
                      </m:fName>
                      <m:e>
                        <m:r>
                          <a:rPr lang="en-US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𝜃</m:t>
                        </m:r>
                      </m:e>
                    </m:func>
                  </m:oMath>
                </a14:m>
                <a:endParaRPr lang="en-US" dirty="0">
                  <a:solidFill>
                    <a:schemeClr val="accent5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dirty="0" err="1" smtClean="0">
                    <a:solidFill>
                      <a:schemeClr val="accent5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এবং</a:t>
                </a:r>
                <a:r>
                  <a:rPr lang="en-US" dirty="0" smtClean="0">
                    <a:solidFill>
                      <a:schemeClr val="accent5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𝐵𝑃</m:t>
                    </m:r>
                    <m:r>
                      <a:rPr lang="en-US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𝑁𝑃</m:t>
                    </m:r>
                    <m:r>
                      <a:rPr lang="en-US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𝑟</m:t>
                    </m:r>
                    <m:r>
                      <a:rPr lang="en-US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𝑂𝑁</m:t>
                    </m:r>
                    <m:r>
                      <a:rPr lang="en-US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𝑟</m:t>
                    </m:r>
                    <m:r>
                      <a:rPr lang="en-US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𝑎</m:t>
                    </m:r>
                    <m:func>
                      <m:funcPr>
                        <m:ctrlPr>
                          <a:rPr lang="en-US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cos</m:t>
                        </m:r>
                      </m:fName>
                      <m:e>
                        <m:r>
                          <a:rPr lang="en-US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𝜃</m:t>
                        </m:r>
                      </m:e>
                    </m:func>
                  </m:oMath>
                </a14:m>
                <a:endParaRPr lang="en-US" dirty="0">
                  <a:solidFill>
                    <a:schemeClr val="accent5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53" y="2782669"/>
                <a:ext cx="4572000" cy="646331"/>
              </a:xfrm>
              <a:prstGeom prst="rect">
                <a:avLst/>
              </a:prstGeom>
              <a:blipFill rotWithShape="1">
                <a:blip r:embed="rId14"/>
                <a:stretch>
                  <a:fillRect l="-928" t="-3604" b="-11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109361" y="3733800"/>
                <a:ext cx="4157839" cy="2812180"/>
              </a:xfrm>
              <a:prstGeom prst="rect">
                <a:avLst/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400" b="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এবং</a:t>
                </a:r>
                <a:r>
                  <a:rPr lang="en-US" sz="24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400" b="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chemeClr val="accent5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accent5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2400" dirty="0" smtClean="0">
                    <a:solidFill>
                      <a:schemeClr val="accent5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accent5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মান</a:t>
                </a:r>
                <a:r>
                  <a:rPr lang="en-US" sz="2400" dirty="0" smtClean="0">
                    <a:solidFill>
                      <a:schemeClr val="accent5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400" dirty="0">
                    <a:solidFill>
                      <a:schemeClr val="accent5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en-US" sz="2400" dirty="0" smtClean="0">
                    <a:solidFill>
                      <a:schemeClr val="accent5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i)</a:t>
                </a:r>
                <a:r>
                  <a:rPr lang="bn-IN" sz="2400" dirty="0" smtClean="0">
                    <a:solidFill>
                      <a:schemeClr val="accent5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নং এ বসিয়ে পাই,</a:t>
                </a:r>
                <a:endParaRPr lang="en-US" sz="2400" dirty="0" smtClean="0">
                  <a:solidFill>
                    <a:schemeClr val="accent5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400" dirty="0" smtClean="0">
                    <a:solidFill>
                      <a:schemeClr val="accent5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IN" sz="2400" b="0" i="1" smtClean="0">
                        <a:solidFill>
                          <a:srgbClr val="0070C0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bn-IN" sz="2400" i="1" smtClean="0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  <m:t>𝑞</m:t>
                        </m:r>
                      </m:num>
                      <m:den>
                        <m:r>
                          <a:rPr lang="en-US" sz="2400" b="0" i="1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  <m:t>4</m:t>
                        </m:r>
                        <m:r>
                          <a:rPr lang="en-US" sz="2400" b="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𝜋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2400" b="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en-US" sz="2400" b="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d>
                      <m:dPr>
                        <m:begChr m:val="{"/>
                        <m:endChr m:val="}"/>
                        <m:ctrlPr>
                          <a:rPr lang="bn-IN" sz="2400" i="1" smtClean="0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bn-IN" sz="2400" i="1">
                                <a:solidFill>
                                  <a:srgbClr val="0070C0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fPr>
                          <m:num>
                            <m:r>
                              <a:rPr lang="en-US" sz="2400" b="0" i="1">
                                <a:solidFill>
                                  <a:srgbClr val="0070C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𝑟</m:t>
                            </m:r>
                            <m:r>
                              <a:rPr lang="en-US" sz="2400" b="0" i="1">
                                <a:solidFill>
                                  <a:srgbClr val="0070C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+</m:t>
                            </m:r>
                            <m:r>
                              <a:rPr lang="en-US" sz="2400" b="0" i="1">
                                <a:solidFill>
                                  <a:srgbClr val="0070C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𝑎</m:t>
                            </m:r>
                            <m:func>
                              <m:funcPr>
                                <m:ctrlP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  <a:cs typeface="NikoshBAN" pitchFamily="2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2400" b="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  <a:cs typeface="NikoshBAN" pitchFamily="2" charset="0"/>
                                  </a:rPr>
                                  <m:t>𝑐𝑜𝑠</m:t>
                                </m:r>
                              </m:fName>
                              <m:e>
                                <m:r>
                                  <a:rPr lang="en-US" sz="2400" b="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  <a:ea typeface="Cambria Math"/>
                                    <a:cs typeface="NikoshBAN" pitchFamily="2" charset="0"/>
                                  </a:rPr>
                                  <m:t>𝜃</m:t>
                                </m:r>
                              </m:e>
                            </m:func>
                            <m:r>
                              <a:rPr lang="en-US" sz="2400" b="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−(</m:t>
                            </m:r>
                            <m:r>
                              <a:rPr lang="en-US" sz="2400" b="0" i="1">
                                <a:solidFill>
                                  <a:srgbClr val="0070C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𝑟</m:t>
                            </m:r>
                            <m:r>
                              <a:rPr lang="en-US" sz="2400" b="0" i="1">
                                <a:solidFill>
                                  <a:srgbClr val="0070C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−</m:t>
                            </m:r>
                            <m:r>
                              <a:rPr lang="en-US" sz="2400" b="0" i="1">
                                <a:solidFill>
                                  <a:srgbClr val="0070C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𝑎</m:t>
                            </m:r>
                            <m:func>
                              <m:funcPr>
                                <m:ctrlP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  <a:cs typeface="NikoshBAN" pitchFamily="2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2400" b="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  <a:cs typeface="NikoshBAN" pitchFamily="2" charset="0"/>
                                  </a:rPr>
                                  <m:t>𝑐𝑜𝑠</m:t>
                                </m:r>
                              </m:fName>
                              <m:e>
                                <m:r>
                                  <a:rPr lang="en-US" sz="2400" b="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  <a:ea typeface="Cambria Math"/>
                                    <a:cs typeface="NikoshBAN" pitchFamily="2" charset="0"/>
                                  </a:rPr>
                                  <m:t>𝜃</m:t>
                                </m:r>
                                <m:r>
                                  <a:rPr lang="en-US" sz="2400" b="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  <a:ea typeface="Cambria Math"/>
                                    <a:cs typeface="NikoshBAN" pitchFamily="2" charset="0"/>
                                  </a:rPr>
                                  <m:t>)</m:t>
                                </m:r>
                              </m:e>
                            </m:func>
                          </m:num>
                          <m:den>
                            <m:sSup>
                              <m:sSupPr>
                                <m:ctrlPr>
                                  <a:rPr lang="bn-IN" sz="24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  <a:cs typeface="NikoshBAN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  <a:cs typeface="NikoshBAN" pitchFamily="2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sz="2400" b="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  <a:cs typeface="NikoshBAN" pitchFamily="2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b="0" i="1">
                                <a:solidFill>
                                  <a:srgbClr val="0070C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  <a:cs typeface="NikoshBAN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  <a:cs typeface="NikoshBAN" pitchFamily="2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400" b="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  <a:cs typeface="NikoshBAN" pitchFamily="2" charset="0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  <a:cs typeface="NikoshBAN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  <a:cs typeface="NikoshBAN" pitchFamily="2" charset="0"/>
                                  </a:rPr>
                                  <m:t>𝑐𝑜𝑠</m:t>
                                </m:r>
                              </m:e>
                              <m:sup>
                                <m:r>
                                  <a:rPr lang="en-US" sz="2400" b="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  <a:cs typeface="NikoshBAN" pitchFamily="2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b="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𝜃</m:t>
                            </m:r>
                          </m:den>
                        </m:f>
                      </m:e>
                    </m:d>
                  </m:oMath>
                </a14:m>
                <a:endParaRPr lang="en-US" sz="2400" i="1" dirty="0" smtClean="0">
                  <a:solidFill>
                    <a:schemeClr val="accent5">
                      <a:lumMod val="50000"/>
                    </a:schemeClr>
                  </a:solidFill>
                  <a:latin typeface="Cambria Math"/>
                  <a:ea typeface="Cambria Math"/>
                  <a:cs typeface="NikoshBAN" pitchFamily="2" charset="0"/>
                </a:endParaRPr>
              </a:p>
              <a:p>
                <a:r>
                  <a:rPr lang="en-US" sz="2400" dirty="0" smtClean="0">
                    <a:solidFill>
                      <a:schemeClr val="accent4">
                        <a:lumMod val="50000"/>
                      </a:schemeClr>
                    </a:solidFill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IN" sz="2400" b="0" i="1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bn-IN" sz="24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𝑞</m:t>
                        </m:r>
                      </m:num>
                      <m:den>
                        <m:r>
                          <a:rPr lang="en-US" sz="2400" b="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4</m:t>
                        </m:r>
                        <m:r>
                          <a:rPr lang="en-US" sz="2400" b="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𝜋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2400" b="0" i="1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en-US" sz="2400" b="0" i="1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d>
                      <m:dPr>
                        <m:begChr m:val="{"/>
                        <m:endChr m:val="}"/>
                        <m:ctrlPr>
                          <a:rPr lang="bn-IN" sz="24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bn-IN" sz="2400" i="1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  <m:r>
                              <a:rPr lang="en-US" sz="2400" b="0" i="1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𝑎</m:t>
                            </m:r>
                            <m:func>
                              <m:funcPr>
                                <m:ctrlPr>
                                  <a:rPr lang="en-US" sz="2400" i="1">
                                    <a:solidFill>
                                      <a:schemeClr val="accent4">
                                        <a:lumMod val="50000"/>
                                      </a:schemeClr>
                                    </a:solidFill>
                                    <a:latin typeface="Cambria Math"/>
                                    <a:cs typeface="NikoshBAN" pitchFamily="2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2400" b="0" i="1">
                                    <a:solidFill>
                                      <a:schemeClr val="accent4">
                                        <a:lumMod val="50000"/>
                                      </a:schemeClr>
                                    </a:solidFill>
                                    <a:latin typeface="Cambria Math"/>
                                    <a:cs typeface="NikoshBAN" pitchFamily="2" charset="0"/>
                                  </a:rPr>
                                  <m:t>𝑐𝑜𝑠</m:t>
                                </m:r>
                              </m:fName>
                              <m:e>
                                <m:r>
                                  <a:rPr lang="en-US" sz="2400" b="0" i="1">
                                    <a:solidFill>
                                      <a:schemeClr val="accent4">
                                        <a:lumMod val="5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  <a:cs typeface="NikoshBAN" pitchFamily="2" charset="0"/>
                                  </a:rPr>
                                  <m:t>𝜃</m:t>
                                </m:r>
                              </m:e>
                            </m:func>
                          </m:num>
                          <m:den>
                            <m:sSup>
                              <m:sSupPr>
                                <m:ctrlPr>
                                  <a:rPr lang="bn-IN" sz="2400" i="1">
                                    <a:solidFill>
                                      <a:schemeClr val="accent4">
                                        <a:lumMod val="50000"/>
                                      </a:schemeClr>
                                    </a:solidFill>
                                    <a:latin typeface="Cambria Math"/>
                                    <a:cs typeface="NikoshBAN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>
                                    <a:solidFill>
                                      <a:schemeClr val="accent4">
                                        <a:lumMod val="50000"/>
                                      </a:schemeClr>
                                    </a:solidFill>
                                    <a:latin typeface="Cambria Math"/>
                                    <a:cs typeface="NikoshBAN" pitchFamily="2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sz="2400" b="0" i="1">
                                    <a:solidFill>
                                      <a:schemeClr val="accent4">
                                        <a:lumMod val="50000"/>
                                      </a:schemeClr>
                                    </a:solidFill>
                                    <a:latin typeface="Cambria Math"/>
                                    <a:cs typeface="NikoshBAN" pitchFamily="2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b="0" i="1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chemeClr val="accent4">
                                        <a:lumMod val="50000"/>
                                      </a:schemeClr>
                                    </a:solidFill>
                                    <a:latin typeface="Cambria Math"/>
                                    <a:cs typeface="NikoshBAN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>
                                    <a:solidFill>
                                      <a:schemeClr val="accent4">
                                        <a:lumMod val="50000"/>
                                      </a:schemeClr>
                                    </a:solidFill>
                                    <a:latin typeface="Cambria Math"/>
                                    <a:cs typeface="NikoshBAN" pitchFamily="2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400" b="0" i="1">
                                    <a:solidFill>
                                      <a:schemeClr val="accent4">
                                        <a:lumMod val="50000"/>
                                      </a:schemeClr>
                                    </a:solidFill>
                                    <a:latin typeface="Cambria Math"/>
                                    <a:cs typeface="NikoshBAN" pitchFamily="2" charset="0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chemeClr val="accent4">
                                        <a:lumMod val="50000"/>
                                      </a:schemeClr>
                                    </a:solidFill>
                                    <a:latin typeface="Cambria Math"/>
                                    <a:cs typeface="NikoshBAN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>
                                    <a:solidFill>
                                      <a:schemeClr val="accent4">
                                        <a:lumMod val="50000"/>
                                      </a:schemeClr>
                                    </a:solidFill>
                                    <a:latin typeface="Cambria Math"/>
                                    <a:cs typeface="NikoshBAN" pitchFamily="2" charset="0"/>
                                  </a:rPr>
                                  <m:t>𝑐𝑜𝑠</m:t>
                                </m:r>
                              </m:e>
                              <m:sup>
                                <m:r>
                                  <a:rPr lang="en-US" sz="2400" b="0" i="1">
                                    <a:solidFill>
                                      <a:schemeClr val="accent4">
                                        <a:lumMod val="50000"/>
                                      </a:schemeClr>
                                    </a:solidFill>
                                    <a:latin typeface="Cambria Math"/>
                                    <a:cs typeface="NikoshBAN" pitchFamily="2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b="0" i="1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𝜃</m:t>
                            </m:r>
                          </m:den>
                        </m:f>
                      </m:e>
                    </m:d>
                  </m:oMath>
                </a14:m>
                <a:endParaRPr lang="bn-IN" sz="2400" i="1" dirty="0" smtClean="0">
                  <a:solidFill>
                    <a:schemeClr val="accent4">
                      <a:lumMod val="50000"/>
                    </a:schemeClr>
                  </a:solidFill>
                  <a:latin typeface="Cambria Math"/>
                  <a:ea typeface="Cambria Math"/>
                  <a:cs typeface="NikoshBAN" pitchFamily="2" charset="0"/>
                </a:endParaRPr>
              </a:p>
              <a:p>
                <a:r>
                  <a:rPr lang="bn-IN" sz="2400" dirty="0" smtClean="0">
                    <a:solidFill>
                      <a:schemeClr val="accent5">
                        <a:lumMod val="50000"/>
                      </a:schemeClr>
                    </a:solidFill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IN" sz="2400" i="1" smtClean="0">
                        <a:solidFill>
                          <a:srgbClr val="00B050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bn-IN" sz="2400" i="1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4</m:t>
                        </m:r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𝜋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bn-IN" sz="2400" i="1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𝑎𝑞</m:t>
                        </m:r>
                        <m:func>
                          <m:funcPr>
                            <m:ctrlP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funcPr>
                          <m:fName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𝑐𝑜𝑠</m:t>
                            </m:r>
                          </m:fName>
                          <m:e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𝜃</m:t>
                            </m:r>
                          </m:e>
                        </m:func>
                      </m:num>
                      <m:den>
                        <m:sSup>
                          <m:sSupPr>
                            <m:ctrlPr>
                              <a:rPr lang="bn-IN" sz="2400" i="1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bn-IN" sz="2400" i="1" dirty="0" smtClean="0">
                  <a:solidFill>
                    <a:schemeClr val="accent5">
                      <a:lumMod val="50000"/>
                    </a:schemeClr>
                  </a:solidFill>
                  <a:latin typeface="Cambria Math"/>
                  <a:cs typeface="NikoshBAN" pitchFamily="2" charset="0"/>
                </a:endParaRPr>
              </a:p>
              <a:p>
                <a:r>
                  <a:rPr lang="bn-IN" sz="2400" dirty="0" smtClean="0">
                    <a:solidFill>
                      <a:srgbClr val="C00000"/>
                    </a:solidFill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IN" sz="2400" i="1" smtClean="0">
                        <a:solidFill>
                          <a:srgbClr val="00B0F0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bn-IN" sz="2400" i="1">
                            <a:solidFill>
                              <a:srgbClr val="00B0F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B0F0"/>
                            </a:solidFill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B0F0"/>
                            </a:solidFill>
                            <a:latin typeface="Cambria Math"/>
                            <a:cs typeface="NikoshBAN" pitchFamily="2" charset="0"/>
                          </a:rPr>
                          <m:t>4</m:t>
                        </m:r>
                        <m:r>
                          <a:rPr lang="en-US" sz="2400" i="1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𝜋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00B0F0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B0F0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B0F0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bn-IN" sz="2400" i="1">
                            <a:solidFill>
                              <a:srgbClr val="00B0F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B0F0"/>
                            </a:solidFill>
                            <a:latin typeface="Cambria Math"/>
                            <a:cs typeface="NikoshBAN" pitchFamily="2" charset="0"/>
                          </a:rPr>
                          <m:t>𝑝</m:t>
                        </m:r>
                        <m:func>
                          <m:funcPr>
                            <m:ctrlPr>
                              <a:rPr lang="en-US" sz="2400" i="1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funcPr>
                          <m:fName>
                            <m:r>
                              <a:rPr lang="en-US" sz="2400" i="1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𝑐𝑜𝑠</m:t>
                            </m:r>
                          </m:fName>
                          <m:e>
                            <m:r>
                              <a:rPr lang="en-US" sz="2400" i="1">
                                <a:solidFill>
                                  <a:srgbClr val="00B0F0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𝜃</m:t>
                            </m:r>
                          </m:e>
                        </m:func>
                      </m:num>
                      <m:den>
                        <m:sSup>
                          <m:sSupPr>
                            <m:ctrlPr>
                              <a:rPr lang="bn-IN" sz="2400" i="1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2400" dirty="0">
                  <a:solidFill>
                    <a:schemeClr val="accent5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61" y="3733800"/>
                <a:ext cx="4157839" cy="2812180"/>
              </a:xfrm>
              <a:prstGeom prst="rect">
                <a:avLst/>
              </a:prstGeom>
              <a:blipFill rotWithShape="1">
                <a:blip r:embed="rId15"/>
                <a:stretch>
                  <a:fillRect l="-2041" t="-1720" r="-2624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2269944" y="5358825"/>
                <a:ext cx="2154633" cy="58477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1600" dirty="0" smtClean="0">
                    <a:solidFill>
                      <a:schemeClr val="tx1"/>
                    </a:solidFill>
                    <a:cs typeface="NikoshBAN" pitchFamily="2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𝑟</m:t>
                    </m:r>
                    <m:r>
                      <a:rPr lang="en-US" sz="160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≫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𝑎</m:t>
                    </m:r>
                  </m:oMath>
                </a14:m>
                <a:r>
                  <a:rPr lang="en-US" sz="1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হওয়ায়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𝑎</m:t>
                        </m:r>
                      </m:e>
                      <m:sup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𝑐𝑜𝑠</m:t>
                        </m:r>
                      </m:e>
                      <m:sup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  <m:r>
                      <a:rPr lang="en-US" sz="1600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𝜃</m:t>
                    </m:r>
                  </m:oMath>
                </a14:m>
                <a:r>
                  <a:rPr lang="bn-IN" sz="1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কে উপেক্ষা করা</a:t>
                </a:r>
                <a:r>
                  <a:rPr lang="en-US" sz="1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16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যায়</a:t>
                </a:r>
                <a:r>
                  <a:rPr lang="en-US" sz="1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)</a:t>
                </a:r>
                <a:endParaRPr lang="en-US" sz="1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9944" y="5358825"/>
                <a:ext cx="2154633" cy="584775"/>
              </a:xfrm>
              <a:prstGeom prst="rect">
                <a:avLst/>
              </a:prstGeom>
              <a:blipFill rotWithShape="1">
                <a:blip r:embed="rId16"/>
                <a:stretch>
                  <a:fillRect l="-1412" t="-4167" b="-125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766319" y="5406244"/>
                <a:ext cx="3026710" cy="1139736"/>
              </a:xfrm>
              <a:prstGeom prst="rect">
                <a:avLst/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  <a:ea typeface="Cambria Math"/>
                      </a:rPr>
                      <m:t>∴</m:t>
                    </m:r>
                    <m:r>
                      <a:rPr lang="en-US" sz="2400" b="1" i="1">
                        <a:latin typeface="Cambria Math"/>
                      </a:rPr>
                      <m:t>𝑷</m:t>
                    </m:r>
                  </m:oMath>
                </a14:m>
                <a:r>
                  <a:rPr lang="en-US" sz="2400" b="1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r>
                  <a:rPr lang="bn-IN" sz="2400" b="1" dirty="0">
                    <a:solidFill>
                      <a:schemeClr val="accent5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বিন্দুতে </a:t>
                </a:r>
                <a:r>
                  <a:rPr lang="en-US" sz="2400" b="1" dirty="0" err="1">
                    <a:solidFill>
                      <a:schemeClr val="accent5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মোট</a:t>
                </a:r>
                <a:r>
                  <a:rPr lang="en-US" sz="2400" b="1" dirty="0">
                    <a:solidFill>
                      <a:schemeClr val="accent5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400" b="1" dirty="0">
                    <a:solidFill>
                      <a:schemeClr val="accent5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বিভব</a:t>
                </a:r>
                <a:r>
                  <a:rPr lang="en-US" sz="2400" b="1" dirty="0">
                    <a:solidFill>
                      <a:schemeClr val="accent5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bn-IN" sz="2400" b="1" dirty="0" smtClean="0">
                    <a:solidFill>
                      <a:schemeClr val="accent5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  <a:cs typeface="NikoshBAN" pitchFamily="2" charset="0"/>
                      </a:rPr>
                      <m:t>𝑽</m:t>
                    </m:r>
                    <m:r>
                      <a:rPr lang="bn-IN" sz="2800" b="1" i="1" smtClean="0">
                        <a:solidFill>
                          <a:srgbClr val="C00000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bn-IN" sz="2800" b="1" i="1">
                            <a:solidFill>
                              <a:srgbClr val="C0000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/>
                            <a:cs typeface="NikoshBAN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/>
                            <a:cs typeface="NikoshBAN" pitchFamily="2" charset="0"/>
                          </a:rPr>
                          <m:t>𝟒</m:t>
                        </m:r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𝝅</m:t>
                        </m:r>
                        <m:sSub>
                          <m:sSubPr>
                            <m:ctrlPr>
                              <a:rPr lang="en-US" sz="2800" b="1" i="1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𝝐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𝟎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bn-IN" sz="2800" b="1" i="1">
                            <a:solidFill>
                              <a:srgbClr val="C0000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/>
                            <a:cs typeface="NikoshBAN" pitchFamily="2" charset="0"/>
                          </a:rPr>
                          <m:t>𝒑</m:t>
                        </m:r>
                        <m:func>
                          <m:funcPr>
                            <m:ctrlPr>
                              <a:rPr lang="en-US" sz="2800" b="1" i="1">
                                <a:solidFill>
                                  <a:srgbClr val="C00000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funcPr>
                          <m:fName>
                            <m:r>
                              <a:rPr lang="en-US" sz="2800" b="1" i="1">
                                <a:solidFill>
                                  <a:srgbClr val="C0000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𝒄𝒐𝒔</m:t>
                            </m:r>
                          </m:fName>
                          <m:e>
                            <m:r>
                              <a:rPr lang="en-US" sz="2800" b="1" i="1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𝜽</m:t>
                            </m:r>
                          </m:e>
                        </m:func>
                      </m:num>
                      <m:den>
                        <m:sSup>
                          <m:sSupPr>
                            <m:ctrlPr>
                              <a:rPr lang="bn-IN" sz="2800" b="1" i="1">
                                <a:solidFill>
                                  <a:srgbClr val="C00000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srgbClr val="C0000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𝒓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rgbClr val="C0000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en-US" sz="2800" b="1" dirty="0" smtClean="0">
                  <a:solidFill>
                    <a:schemeClr val="accent5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6319" y="5406244"/>
                <a:ext cx="3026710" cy="1139736"/>
              </a:xfrm>
              <a:prstGeom prst="rect">
                <a:avLst/>
              </a:prstGeom>
              <a:blipFill rotWithShape="1">
                <a:blip r:embed="rId17"/>
                <a:stretch>
                  <a:fillRect t="-4188" r="-3800" b="-2618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2057400" y="5953780"/>
                <a:ext cx="18288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en-US" sz="1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যেহেতু</a:t>
                </a:r>
                <a:r>
                  <a:rPr lang="en-US" sz="1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1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তড়ি</a:t>
                </a:r>
                <a:r>
                  <a:rPr lang="en-US" sz="1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ৎ </a:t>
                </a:r>
                <a:r>
                  <a:rPr lang="bn-IN" sz="1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দ্বিমেরু </a:t>
                </a:r>
                <a:r>
                  <a:rPr lang="bn-IN" sz="1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ভ্রামক</a:t>
                </a:r>
                <a:r>
                  <a:rPr lang="en-US" sz="1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,</a:t>
                </a:r>
                <a:r>
                  <a:rPr lang="en-US" sz="1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chemeClr val="tx1"/>
                        </a:solidFill>
                        <a:latin typeface="Cambria Math"/>
                      </a:rPr>
                      <m:t>𝑝</m:t>
                    </m:r>
                    <m:r>
                      <a:rPr lang="en-US" sz="14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1400" i="1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  <m:r>
                      <a:rPr lang="en-US" sz="1400" i="1">
                        <a:solidFill>
                          <a:schemeClr val="tx1"/>
                        </a:solidFill>
                        <a:latin typeface="Cambria Math"/>
                      </a:rPr>
                      <m:t>𝑎𝑞</m:t>
                    </m:r>
                  </m:oMath>
                </a14:m>
                <a:r>
                  <a:rPr lang="en-US" sz="1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)</a:t>
                </a:r>
                <a:r>
                  <a:rPr lang="bn-IN" sz="1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1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5953780"/>
                <a:ext cx="1828800" cy="523220"/>
              </a:xfrm>
              <a:prstGeom prst="rect">
                <a:avLst/>
              </a:prstGeom>
              <a:blipFill rotWithShape="1">
                <a:blip r:embed="rId18"/>
                <a:stretch>
                  <a:fillRect l="-1000" t="-1163" b="-10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140921" y="93098"/>
            <a:ext cx="657103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তড়িৎ দ্বিমেরু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যেকোন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দুরত্বে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যেকোন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বিন্দুতে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বিভবঃ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84678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 tmFilter="0,0; .5, 1; 1, 1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 tmFilter="0,0; .5, 1; 1, 1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 tmFilter="0,0; .5, 1; 1, 1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 tmFilter="0,0; .5, 1; 1, 1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 tmFilter="0,0; .5, 1; 1, 1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 tmFilter="0,0; .5, 1; 1, 1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 tmFilter="0,0; .5, 1; 1, 1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 tmFilter="0,0; .5, 1; 1, 1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 tmFilter="0,0; .5, 1; 1, 1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 tmFilter="0,0; .5, 1; 1, 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 tmFilter="0,0; .5, 1; 1, 1"/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 tmFilter="0,0; .5, 1; 1, 1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8" grpId="0"/>
      <p:bldP spid="41" grpId="0"/>
      <p:bldP spid="50" grpId="0" animBg="1"/>
      <p:bldP spid="53" grpId="0" animBg="1"/>
      <p:bldP spid="43" grpId="0"/>
      <p:bldP spid="49" grpId="0" animBg="1"/>
      <p:bldP spid="51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06375" y="838200"/>
                <a:ext cx="5208575" cy="2367379"/>
              </a:xfrm>
              <a:prstGeom prst="rect">
                <a:avLst/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2060"/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sz="2400" dirty="0">
                    <a:solidFill>
                      <a:srgbClr val="002060"/>
                    </a:solidFill>
                  </a:rPr>
                  <a:t> </a:t>
                </a:r>
                <a:r>
                  <a:rPr lang="bn-IN" sz="24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বিন্দু</a:t>
                </a:r>
                <a:r>
                  <a:rPr lang="en-US" sz="2400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টি</a:t>
                </a:r>
                <a:r>
                  <a:rPr lang="bn-IN" sz="24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তড়িৎ </a:t>
                </a:r>
                <a:r>
                  <a:rPr lang="en-US" sz="2400" dirty="0" err="1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দ্বিমেরুর</a:t>
                </a:r>
                <a:r>
                  <a:rPr lang="en-US" sz="2400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400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লম্ব সমদ্বিখন্ডকের উপর </a:t>
                </a:r>
                <a:r>
                  <a:rPr lang="bn-IN" sz="24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অবস্থিত হলে,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sub>
                    </m:sSub>
                    <m:r>
                      <a:rPr lang="en-US" sz="2400" b="0" i="0" smtClean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</m:oMath>
                </a14:m>
                <a:r>
                  <a:rPr lang="en-US" sz="2400" dirty="0" smtClean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4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এবং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𝜃</m:t>
                    </m:r>
                    <m:r>
                      <a:rPr lang="en-US" sz="2400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2400" i="1">
                        <a:solidFill>
                          <a:srgbClr val="002060"/>
                        </a:solidFill>
                        <a:latin typeface="Cambria Math"/>
                      </a:rPr>
                      <m:t>90</m:t>
                    </m:r>
                    <m:r>
                      <a:rPr lang="en-US" sz="2400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r>
                  <a:rPr lang="bn-IN" sz="2400" dirty="0" smtClean="0">
                    <a:solidFill>
                      <a:srgbClr val="002060"/>
                    </a:solidFill>
                  </a:rPr>
                  <a:t>;</a:t>
                </a:r>
                <a:endParaRPr lang="en-US" sz="2400" dirty="0">
                  <a:solidFill>
                    <a:srgbClr val="002060"/>
                  </a:solidFill>
                </a:endParaRPr>
              </a:p>
              <a:p>
                <a:r>
                  <a:rPr lang="bn-IN" sz="2400" b="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তখন</a:t>
                </a:r>
                <a:r>
                  <a:rPr lang="bn-IN" sz="2400" b="0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bn-IN" sz="2400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বিন্দুতে </a:t>
                </a:r>
                <a:r>
                  <a:rPr lang="en-US" sz="2400" dirty="0" err="1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মোট</a:t>
                </a:r>
                <a:r>
                  <a:rPr lang="en-US" sz="24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4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বিভব</a:t>
                </a:r>
                <a:r>
                  <a:rPr lang="en-US" sz="24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,</a:t>
                </a:r>
                <a:r>
                  <a:rPr lang="en-US" sz="2400" dirty="0" smtClean="0">
                    <a:solidFill>
                      <a:srgbClr val="0070C0"/>
                    </a:solidFill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>
                        <a:solidFill>
                          <a:srgbClr val="0070C0"/>
                        </a:solidFill>
                        <a:latin typeface="Cambria Math"/>
                        <a:cs typeface="NikoshBAN" pitchFamily="2" charset="0"/>
                      </a:rPr>
                      <m:t>𝑉</m:t>
                    </m:r>
                    <m:r>
                      <a:rPr lang="bn-IN" sz="2400" b="0" i="1">
                        <a:solidFill>
                          <a:srgbClr val="0070C0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bn-IN" sz="2400" i="1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b="0" i="1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r>
                          <a:rPr lang="en-US" sz="2400" b="0" i="1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  <m:t>4</m:t>
                        </m:r>
                        <m:r>
                          <a:rPr lang="en-US" sz="2400" b="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𝜋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2400" b="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en-US" sz="2400" b="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bn-IN" sz="2400" i="1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b="0" i="1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  <m:t>𝑝</m:t>
                        </m:r>
                        <m:func>
                          <m:funcPr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funcPr>
                          <m:fName>
                            <m:r>
                              <a:rPr lang="en-US" sz="2400" b="0" i="1">
                                <a:solidFill>
                                  <a:srgbClr val="0070C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𝑐𝑜𝑠</m:t>
                            </m:r>
                          </m:fName>
                          <m:e>
                            <m:r>
                              <a:rPr lang="en-US" sz="2400" b="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𝜃</m:t>
                            </m:r>
                          </m:e>
                        </m:func>
                      </m:num>
                      <m:den>
                        <m:sSup>
                          <m:sSupPr>
                            <m:ctrlPr>
                              <a:rPr lang="bn-IN" sz="2400" i="1">
                                <a:solidFill>
                                  <a:srgbClr val="0070C0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2400" b="0" i="1">
                                <a:solidFill>
                                  <a:srgbClr val="0070C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400" b="0" i="1">
                                <a:solidFill>
                                  <a:srgbClr val="0070C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2400" i="1" dirty="0" smtClean="0">
                  <a:solidFill>
                    <a:srgbClr val="0070C0"/>
                  </a:solidFill>
                  <a:latin typeface="Cambria Math"/>
                  <a:cs typeface="NikoshBAN" pitchFamily="2" charset="0"/>
                </a:endParaRPr>
              </a:p>
              <a:p>
                <a:r>
                  <a:rPr lang="en-US" sz="2400" b="1" dirty="0" smtClean="0">
                    <a:solidFill>
                      <a:srgbClr val="C00000"/>
                    </a:solidFill>
                    <a:cs typeface="NikoshBAN" pitchFamily="2" charset="0"/>
                  </a:rPr>
                  <a:t>      		 </a:t>
                </a:r>
                <a:r>
                  <a:rPr lang="bn-IN" sz="2400" b="1" dirty="0" smtClean="0">
                    <a:solidFill>
                      <a:srgbClr val="C00000"/>
                    </a:solidFill>
                    <a:cs typeface="NikoshBAN" pitchFamily="2" charset="0"/>
                  </a:rPr>
                  <a:t> বা,</a:t>
                </a:r>
                <a14:m>
                  <m:oMath xmlns:m="http://schemas.openxmlformats.org/officeDocument/2006/math">
                    <m:r>
                      <a:rPr lang="bn-IN" sz="2400" b="1" i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    </m:t>
                    </m:r>
                    <m:r>
                      <a:rPr lang="en-US" sz="2400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𝑉</m:t>
                    </m:r>
                    <m:r>
                      <a:rPr lang="bn-IN" sz="2400" b="0" i="1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bn-IN" sz="24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b="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r>
                          <a:rPr lang="en-US" sz="2400" b="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4</m:t>
                        </m:r>
                        <m:r>
                          <a:rPr lang="en-US" sz="2400" b="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𝜋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2400" b="0" i="1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en-US" sz="2400" b="0" i="1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bn-IN" sz="24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b="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𝑝</m:t>
                        </m:r>
                        <m:func>
                          <m:funcPr>
                            <m:ctrlPr>
                              <a:rPr lang="en-US" sz="2400" i="1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funcPr>
                          <m:fName>
                            <m:r>
                              <a:rPr lang="en-US" sz="2400" b="0" i="1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𝑐𝑜𝑠</m:t>
                            </m:r>
                          </m:fName>
                          <m:e>
                            <m:r>
                              <a:rPr lang="en-US" sz="2400" b="0" i="1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90</m:t>
                            </m:r>
                            <m:r>
                              <a:rPr lang="en-US" sz="2400" b="0" i="1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°</m:t>
                            </m:r>
                            <m:r>
                              <m:rPr>
                                <m:nor/>
                              </m:rPr>
                              <a:rPr lang="en-US" sz="2400" dirty="0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</a:rPr>
                              <m:t> </m:t>
                            </m:r>
                          </m:e>
                        </m:func>
                      </m:num>
                      <m:den>
                        <m:sSup>
                          <m:sSupPr>
                            <m:ctrlPr>
                              <a:rPr lang="bn-IN" sz="2400" i="1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2400" b="0" i="1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400" b="0" i="1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400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      </m:t>
                    </m:r>
                  </m:oMath>
                </a14:m>
                <a:endParaRPr lang="en-US" sz="2400" i="1" dirty="0" smtClean="0">
                  <a:solidFill>
                    <a:srgbClr val="C00000"/>
                  </a:solidFill>
                  <a:latin typeface="Cambria Math"/>
                  <a:cs typeface="NikoshBAN" pitchFamily="2" charset="0"/>
                </a:endParaRPr>
              </a:p>
              <a:p>
                <a:r>
                  <a:rPr lang="en-US" sz="2400" b="1" dirty="0">
                    <a:solidFill>
                      <a:srgbClr val="C00000"/>
                    </a:solidFill>
                    <a:ea typeface="Cambria Math"/>
                    <a:cs typeface="NikoshBAN" pitchFamily="2" charset="0"/>
                  </a:rPr>
                  <a:t> </a:t>
                </a:r>
                <a:r>
                  <a:rPr lang="en-US" sz="2400" b="1" dirty="0" smtClean="0">
                    <a:solidFill>
                      <a:srgbClr val="C00000"/>
                    </a:solidFill>
                    <a:ea typeface="Cambria Math"/>
                    <a:cs typeface="NikoshBAN" pitchFamily="2" charset="0"/>
                  </a:rPr>
                  <a:t>	           </a:t>
                </a:r>
                <a:r>
                  <a:rPr lang="bn-IN" sz="2400" b="1" dirty="0" smtClean="0">
                    <a:solidFill>
                      <a:srgbClr val="C00000"/>
                    </a:solidFill>
                    <a:ea typeface="Cambria Math"/>
                    <a:cs typeface="NikoshBAN" pitchFamily="2" charset="0"/>
                  </a:rPr>
                  <a:t>  </a:t>
                </a:r>
                <a:r>
                  <a:rPr lang="en-US" sz="2400" b="1" dirty="0" smtClean="0">
                    <a:solidFill>
                      <a:srgbClr val="C00000"/>
                    </a:solidFill>
                    <a:ea typeface="Cambria Math"/>
                    <a:cs typeface="NikoshBAN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∴</m:t>
                    </m:r>
                    <m:r>
                      <a:rPr lang="en-US" sz="2400" b="1" i="1">
                        <a:solidFill>
                          <a:srgbClr val="C00000"/>
                        </a:solidFill>
                        <a:latin typeface="Cambria Math"/>
                        <a:cs typeface="NikoshBAN" pitchFamily="2" charset="0"/>
                      </a:rPr>
                      <m:t>𝑽</m:t>
                    </m:r>
                    <m:r>
                      <a:rPr lang="bn-IN" sz="2400" b="1" i="1">
                        <a:solidFill>
                          <a:srgbClr val="C00000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/>
                        <a:cs typeface="NikoshBAN" pitchFamily="2" charset="0"/>
                      </a:rPr>
                      <m:t>𝟎</m:t>
                    </m:r>
                  </m:oMath>
                </a14:m>
                <a:endParaRPr lang="en-US" sz="2400" dirty="0" smtClean="0">
                  <a:solidFill>
                    <a:schemeClr val="accent5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75" y="838200"/>
                <a:ext cx="5208575" cy="2367379"/>
              </a:xfrm>
              <a:prstGeom prst="rect">
                <a:avLst/>
              </a:prstGeom>
              <a:blipFill rotWithShape="1">
                <a:blip r:embed="rId2"/>
                <a:stretch>
                  <a:fillRect l="-1513" t="-2041" r="-1397" b="-4592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8210550" y="4267200"/>
            <a:ext cx="914400" cy="666810"/>
            <a:chOff x="6172200" y="1905000"/>
            <a:chExt cx="914400" cy="666810"/>
          </a:xfrm>
        </p:grpSpPr>
        <p:sp>
          <p:nvSpPr>
            <p:cNvPr id="48" name="Oval 47"/>
            <p:cNvSpPr/>
            <p:nvPr/>
          </p:nvSpPr>
          <p:spPr>
            <a:xfrm>
              <a:off x="6435345" y="2171700"/>
              <a:ext cx="117855" cy="1143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172200" y="2171700"/>
              <a:ext cx="5619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+q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524626" y="1905000"/>
              <a:ext cx="5619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A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495800" y="4191000"/>
            <a:ext cx="619124" cy="705654"/>
            <a:chOff x="2457450" y="1828056"/>
            <a:chExt cx="619124" cy="705654"/>
          </a:xfrm>
        </p:grpSpPr>
        <p:sp>
          <p:nvSpPr>
            <p:cNvPr id="5" name="Oval 4"/>
            <p:cNvSpPr/>
            <p:nvPr/>
          </p:nvSpPr>
          <p:spPr>
            <a:xfrm rot="5400000">
              <a:off x="2691123" y="2157723"/>
              <a:ext cx="123204" cy="13335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457450" y="2133600"/>
              <a:ext cx="5905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-q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514600" y="1828056"/>
              <a:ext cx="5619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B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4806570" y="4495800"/>
            <a:ext cx="3708780" cy="457200"/>
            <a:chOff x="4520820" y="3581400"/>
            <a:chExt cx="3708780" cy="457200"/>
          </a:xfrm>
        </p:grpSpPr>
        <p:cxnSp>
          <p:nvCxnSpPr>
            <p:cNvPr id="14" name="Straight Arrow Connector 13"/>
            <p:cNvCxnSpPr/>
            <p:nvPr/>
          </p:nvCxnSpPr>
          <p:spPr>
            <a:xfrm flipV="1">
              <a:off x="4520820" y="3660669"/>
              <a:ext cx="3708780" cy="9526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7010400" y="3581400"/>
                  <a:ext cx="59709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0400" y="3581400"/>
                  <a:ext cx="597090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8333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5105400" y="3581400"/>
                  <a:ext cx="59709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05400" y="3581400"/>
                  <a:ext cx="597090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8333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" name="Group 7"/>
            <p:cNvGrpSpPr/>
            <p:nvPr/>
          </p:nvGrpSpPr>
          <p:grpSpPr>
            <a:xfrm>
              <a:off x="6032310" y="3611880"/>
              <a:ext cx="597090" cy="426720"/>
              <a:chOff x="5651310" y="3764280"/>
              <a:chExt cx="597090" cy="42672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5651310" y="3821668"/>
                    <a:ext cx="59709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/>
                            </a:rPr>
                            <m:t>𝑂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8" name="TextBox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51310" y="3821668"/>
                    <a:ext cx="597090" cy="369332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 t="-8197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" name="Oval 6"/>
              <p:cNvSpPr/>
              <p:nvPr/>
            </p:nvSpPr>
            <p:spPr>
              <a:xfrm flipV="1">
                <a:off x="5898674" y="3764280"/>
                <a:ext cx="95535" cy="12191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3" name="Group 32"/>
          <p:cNvGrpSpPr/>
          <p:nvPr/>
        </p:nvGrpSpPr>
        <p:grpSpPr>
          <a:xfrm>
            <a:off x="6534150" y="1447800"/>
            <a:ext cx="597090" cy="369332"/>
            <a:chOff x="8064690" y="858672"/>
            <a:chExt cx="597090" cy="369332"/>
          </a:xfrm>
        </p:grpSpPr>
        <p:sp>
          <p:nvSpPr>
            <p:cNvPr id="28" name="Oval 27"/>
            <p:cNvSpPr/>
            <p:nvPr/>
          </p:nvSpPr>
          <p:spPr>
            <a:xfrm flipV="1">
              <a:off x="8153400" y="944881"/>
              <a:ext cx="95535" cy="1219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8064690" y="858672"/>
                  <a:ext cx="59709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64690" y="858672"/>
                  <a:ext cx="597090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8333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9" name="Straight Arrow Connector 8"/>
          <p:cNvCxnSpPr/>
          <p:nvPr/>
        </p:nvCxnSpPr>
        <p:spPr>
          <a:xfrm flipV="1">
            <a:off x="6613192" y="1025329"/>
            <a:ext cx="47767" cy="35009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4800600" y="1025329"/>
            <a:ext cx="2259150" cy="3546672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6241860" y="2971800"/>
                <a:ext cx="59709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𝑟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1860" y="2971800"/>
                <a:ext cx="597090" cy="400110"/>
              </a:xfrm>
              <a:prstGeom prst="rect">
                <a:avLst/>
              </a:prstGeom>
              <a:blipFill rotWithShape="1">
                <a:blip r:embed="rId8"/>
                <a:stretch>
                  <a:fillRect t="-7692" b="-2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6403250" y="1219200"/>
            <a:ext cx="2164487" cy="3352800"/>
            <a:chOff x="6117500" y="76200"/>
            <a:chExt cx="2164487" cy="3581400"/>
          </a:xfrm>
        </p:grpSpPr>
        <p:cxnSp>
          <p:nvCxnSpPr>
            <p:cNvPr id="32" name="Straight Arrow Connector 31"/>
            <p:cNvCxnSpPr/>
            <p:nvPr/>
          </p:nvCxnSpPr>
          <p:spPr>
            <a:xfrm flipH="1" flipV="1">
              <a:off x="6117500" y="76200"/>
              <a:ext cx="2164487" cy="3581400"/>
            </a:xfrm>
            <a:prstGeom prst="straightConnector1">
              <a:avLst/>
            </a:prstGeom>
            <a:ln>
              <a:prstDash val="lg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7099110" y="1629581"/>
                  <a:ext cx="59709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99110" y="1629581"/>
                  <a:ext cx="597090" cy="40011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t="-8197" r="-4082" b="-360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314950" y="2704419"/>
                <a:ext cx="59709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4950" y="2704419"/>
                <a:ext cx="597090" cy="400110"/>
              </a:xfrm>
              <a:prstGeom prst="rect">
                <a:avLst/>
              </a:prstGeom>
              <a:blipFill rotWithShape="1">
                <a:blip r:embed="rId10"/>
                <a:stretch>
                  <a:fillRect t="-7692" r="-4082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6408501" y="4142859"/>
            <a:ext cx="1160524" cy="572038"/>
            <a:chOff x="5769700" y="3380859"/>
            <a:chExt cx="1160524" cy="572038"/>
          </a:xfrm>
        </p:grpSpPr>
        <p:sp>
          <p:nvSpPr>
            <p:cNvPr id="3" name="Arc 2"/>
            <p:cNvSpPr/>
            <p:nvPr/>
          </p:nvSpPr>
          <p:spPr>
            <a:xfrm rot="1012745">
              <a:off x="5769700" y="3478076"/>
              <a:ext cx="660781" cy="474821"/>
            </a:xfrm>
            <a:prstGeom prst="arc">
              <a:avLst>
                <a:gd name="adj1" fmla="val 13422348"/>
                <a:gd name="adj2" fmla="val 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 rot="20253227">
                  <a:off x="5911675" y="3380859"/>
                  <a:ext cx="101854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𝜃</m:t>
                        </m:r>
                        <m:r>
                          <a:rPr lang="en-US" i="1" smtClean="0"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latin typeface="Cambria Math"/>
                          </a:rPr>
                          <m:t>90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°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253227">
                  <a:off x="5911675" y="3380859"/>
                  <a:ext cx="1018549" cy="36933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t="-7500" r="-94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152400" y="5267980"/>
                <a:ext cx="8492320" cy="523220"/>
              </a:xfrm>
              <a:prstGeom prst="rect">
                <a:avLst/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∴</m:t>
                      </m:r>
                      <m:r>
                        <m:rPr>
                          <m:nor/>
                        </m:rPr>
                        <a:rPr lang="bn-IN" sz="280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m:t>তড়িৎ দ্বিমেরুর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bn-IN" sz="280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m:t>অক্ষের লম্ব সমদ্বিখন্ডকের</m:t>
                      </m:r>
                      <m:r>
                        <m:rPr>
                          <m:nor/>
                        </m:rPr>
                        <a:rPr lang="en-US" sz="2800" b="0" i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bn-IN" sz="280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m:t>উপর কোন বিন্দুতে 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m:t>বিভব</m:t>
                      </m:r>
                      <m:r>
                        <m:rPr>
                          <m:nor/>
                        </m:rPr>
                        <a:rPr lang="en-US" sz="2800" b="0" i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m:t> শূন্য। 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5267980"/>
                <a:ext cx="8492320" cy="523220"/>
              </a:xfrm>
              <a:prstGeom prst="rect">
                <a:avLst/>
              </a:prstGeom>
              <a:blipFill rotWithShape="1">
                <a:blip r:embed="rId12"/>
                <a:stretch>
                  <a:fillRect t="-6667" r="-1145" b="-30000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63690" y="224135"/>
            <a:ext cx="6489510" cy="46166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তড়িৎ দ্বিমেরুর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অক্ষের লম্ব সমদ্বিখন্ডকের উপর কোন বিন্দুতে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বিভবঃ</a:t>
            </a:r>
            <a:endParaRPr lang="en-US" sz="24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43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 tmFilter="0,0; .5, 1; 1, 1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 tmFilter="0,0; .5, 1; 1, 1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 tmFilter="0,0; .5, 1; 1, 1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8" grpId="0"/>
      <p:bldP spid="41" grpId="0"/>
      <p:bldP spid="4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6453</TotalTime>
  <Words>1505</Words>
  <Application>Microsoft Office PowerPoint</Application>
  <PresentationFormat>On-screen Show (4:3)</PresentationFormat>
  <Paragraphs>187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স্বা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Md.alkas mia</dc:creator>
  <cp:lastModifiedBy>Windows User</cp:lastModifiedBy>
  <cp:revision>707</cp:revision>
  <dcterms:created xsi:type="dcterms:W3CDTF">2006-08-16T00:00:00Z</dcterms:created>
  <dcterms:modified xsi:type="dcterms:W3CDTF">2021-02-25T04:32:58Z</dcterms:modified>
</cp:coreProperties>
</file>