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18E"/>
    <a:srgbClr val="CC0000"/>
    <a:srgbClr val="FE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B7EE-6DD3-49BA-9676-E1BA8280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16B12-8D37-489B-AA1E-088897EC3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AC8F-5F64-4CF8-874A-4F1B13D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5B7CE-54D2-4A07-A8F2-FB991E87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596D-3716-4CBA-BFA4-FF7B53CD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B0F98-AD70-4542-B1B3-6E95332F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C13A9-F141-471C-91D0-D48952F3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8DE5-5544-4E9C-A436-17905ABA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E000-3C1E-4FD1-B7D9-8B9F7091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1C08-3218-4614-BCE7-D102055B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66E4-7CC5-43AA-9C62-739D1654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C27F-35B6-4CC4-840F-4E3A8440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D840-C080-4B3F-A085-81954D8E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7A99-F8B3-4F57-8665-D968AE70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19E9-F0A6-4EE3-A893-9724448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B103-CC60-48A4-AD40-C65AF68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5AE17-11F0-40D8-BB1B-F069886C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FAB6-AA02-4042-AA50-E670A7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E242-00D7-4CAE-A247-DCC43C7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4E82E-0038-404C-8679-D1E65420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32BE-B5E6-45BF-A705-7620F3C2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A500-1FF4-4A3B-A7BA-1722DB73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0F797-09E1-4969-875D-E778F6046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E112-02D4-4F41-A9FA-87A0D237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140E4-FA18-4D9A-87EE-179317A5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CCF2-8E33-4BA1-8B06-42059954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59C4-3C44-41F1-9AA2-B98E1A3E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F98DE-4C18-4FF3-B84A-3478DD51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84386-5A9B-48FF-A115-392DCCBB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C0F51-D1E8-42D4-ABE8-F7846F640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A581A-EC23-4302-B76C-AA5166938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4348F-14D7-43CE-B4E3-097E48A3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65164-7238-491D-B479-AB50187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0D028-5163-416C-808A-93E0E92D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774FF-CE18-4091-BCBF-EB8D0288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A15FE-CB56-4187-8326-EAE8C954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9BEC3-3BB0-4A1C-8ACF-5A770274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3E5C9F5-9BE9-4499-92EF-0FE24F2F6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618"/>
            </a:avLst>
          </a:prstGeom>
          <a:gradFill>
            <a:gsLst>
              <a:gs pos="27000">
                <a:srgbClr val="7030A0"/>
              </a:gs>
              <a:gs pos="92000">
                <a:srgbClr val="C00000"/>
              </a:gs>
              <a:gs pos="8850">
                <a:schemeClr val="bg2">
                  <a:lumMod val="50000"/>
                </a:schemeClr>
              </a:gs>
              <a:gs pos="54000">
                <a:srgbClr val="94918E">
                  <a:alpha val="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6000">
                  <a:schemeClr val="accent4">
                    <a:lumMod val="40000"/>
                    <a:lumOff val="60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A317-DA6A-4F2C-BE85-10867A03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2EE6-3A62-48C1-95CC-FB77BBF1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656A-ACD4-4107-A172-311B12B84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32084-9709-4E45-971E-3FCD4921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0334D-9372-4313-A001-84755A4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8082-0F01-4943-B891-FEEC2E44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2E7-B1E7-4938-819D-06EC438A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4DF55-4C9F-4390-8668-FE97C169B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542F-ABDD-42A2-AFFC-337E936CA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B366-6733-4D41-8EBB-08894A2F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EEB0-0ED3-4EDB-AE4D-DCD911BD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3F4DE-F0E0-4022-ADE9-3CC6542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CC99-9BB6-4EEC-95B7-DEF79EB0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5545A-FF9E-4B34-8A0E-EACBE9619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3C95A-A730-4D13-B4DC-83C8EF62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2DB3-5948-48C4-A6B6-B03ADA0A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AD8-0B9B-4AFE-8C0E-D518E2E0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376E5-5038-4BDD-A861-3B99B4A5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0C8E-F3B4-4B0C-A206-28CCA895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78F1-24A9-4483-8709-6D841D515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13B1-0381-436A-8DD4-BE447A8E287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B44E-9748-4707-9F8E-D7773153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5E51-B41E-4277-9C7D-F326E085B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81F6F-471C-41B9-85A3-095FEC6F70F9}"/>
              </a:ext>
            </a:extLst>
          </p:cNvPr>
          <p:cNvSpPr txBox="1"/>
          <p:nvPr/>
        </p:nvSpPr>
        <p:spPr>
          <a:xfrm>
            <a:off x="2792895" y="551071"/>
            <a:ext cx="604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AF7A0-5EA0-45B4-BAB1-607EAFB1F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5" y="1589785"/>
            <a:ext cx="5060046" cy="400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84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9AED12-CA65-496E-9B54-1B998F4E701B}"/>
              </a:ext>
            </a:extLst>
          </p:cNvPr>
          <p:cNvSpPr txBox="1"/>
          <p:nvPr/>
        </p:nvSpPr>
        <p:spPr>
          <a:xfrm>
            <a:off x="1179445" y="500130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চিত্রে কী দেখতে পাচ্ছ 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012E9-DD39-4554-8112-EEE37AD1A116}"/>
              </a:ext>
            </a:extLst>
          </p:cNvPr>
          <p:cNvSpPr txBox="1"/>
          <p:nvPr/>
        </p:nvSpPr>
        <p:spPr>
          <a:xfrm>
            <a:off x="397566" y="4839586"/>
            <a:ext cx="11284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জনগণ, নারী-পুরুষ, পুলিশ, কৃষক- শ্রমিক সকলে মিলে অন্যায়ের বিরুদ্ধে প্রতিরোধ গড়ে তুলে , শুরু হয় মুক্তিযুদ্ধ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F1CE4-4343-4132-AE8C-EFB14CDC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1634989"/>
            <a:ext cx="3286539" cy="243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CAE2D-97B2-4AC6-9DCA-8DCE5F1A4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2" y="1634989"/>
            <a:ext cx="3366050" cy="243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B0F094-4A5B-48AC-A834-76F2C2AB2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1" y="1634990"/>
            <a:ext cx="3193772" cy="243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9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CD8A71-7109-4556-AB42-BD82AB19F12F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45AB2-D591-42B0-B10B-EE4BF00A7F34}"/>
              </a:ext>
            </a:extLst>
          </p:cNvPr>
          <p:cNvSpPr txBox="1"/>
          <p:nvPr/>
        </p:nvSpPr>
        <p:spPr>
          <a:xfrm>
            <a:off x="450574" y="4930916"/>
            <a:ext cx="11290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বাঙ্গালী কীভাবে প্রতিরোধ গড়ে তুলেছিল তা বর্ণনা করে খাতায়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847FA-A5C0-4FE6-A560-1F4C4349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0" y="1807680"/>
            <a:ext cx="3861146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AF974-E76F-4414-B01D-6212753605DA}"/>
              </a:ext>
            </a:extLst>
          </p:cNvPr>
          <p:cNvSpPr txBox="1"/>
          <p:nvPr/>
        </p:nvSpPr>
        <p:spPr>
          <a:xfrm>
            <a:off x="3949148" y="530086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AED75-7C93-4519-AC1D-5171DBDBBC8B}"/>
              </a:ext>
            </a:extLst>
          </p:cNvPr>
          <p:cNvSpPr txBox="1"/>
          <p:nvPr/>
        </p:nvSpPr>
        <p:spPr>
          <a:xfrm>
            <a:off x="569842" y="1600974"/>
            <a:ext cx="391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ঘোষক 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318BB-C40E-4D8C-A7E3-6054150F986E}"/>
              </a:ext>
            </a:extLst>
          </p:cNvPr>
          <p:cNvSpPr txBox="1"/>
          <p:nvPr/>
        </p:nvSpPr>
        <p:spPr>
          <a:xfrm>
            <a:off x="569843" y="2450643"/>
            <a:ext cx="3107635" cy="5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শেখ লুৎফর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C0BA5-6E33-4201-AC56-A3D684DF8E8C}"/>
              </a:ext>
            </a:extLst>
          </p:cNvPr>
          <p:cNvSpPr txBox="1"/>
          <p:nvPr/>
        </p:nvSpPr>
        <p:spPr>
          <a:xfrm>
            <a:off x="4442791" y="2388679"/>
            <a:ext cx="330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তাজউদ্দীন আহমেদ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643DD-83CA-4A72-99E0-AF5A30CCA7D7}"/>
              </a:ext>
            </a:extLst>
          </p:cNvPr>
          <p:cNvSpPr txBox="1"/>
          <p:nvPr/>
        </p:nvSpPr>
        <p:spPr>
          <a:xfrm>
            <a:off x="304800" y="3336168"/>
            <a:ext cx="364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মুজিবুর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BC867-CF32-4289-B1F4-F835DA6F30BC}"/>
              </a:ext>
            </a:extLst>
          </p:cNvPr>
          <p:cNvSpPr txBox="1"/>
          <p:nvPr/>
        </p:nvSpPr>
        <p:spPr>
          <a:xfrm>
            <a:off x="4200939" y="3291150"/>
            <a:ext cx="512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মেজর জিয়াউর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2E8F5-FE75-4243-894A-22EDEF9FC29A}"/>
              </a:ext>
            </a:extLst>
          </p:cNvPr>
          <p:cNvSpPr txBox="1"/>
          <p:nvPr/>
        </p:nvSpPr>
        <p:spPr>
          <a:xfrm>
            <a:off x="569842" y="4299065"/>
            <a:ext cx="411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স্বাধীনতা দিবস কত তারিখ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72323-8F3F-4BDE-8987-FBA44AB63B4E}"/>
              </a:ext>
            </a:extLst>
          </p:cNvPr>
          <p:cNvSpPr txBox="1"/>
          <p:nvPr/>
        </p:nvSpPr>
        <p:spPr>
          <a:xfrm>
            <a:off x="390939" y="4990195"/>
            <a:ext cx="269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২৬ শে মার্চ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5C21B-04AE-416E-8C1F-3BED9C4A49B0}"/>
              </a:ext>
            </a:extLst>
          </p:cNvPr>
          <p:cNvSpPr txBox="1"/>
          <p:nvPr/>
        </p:nvSpPr>
        <p:spPr>
          <a:xfrm>
            <a:off x="3273286" y="4985160"/>
            <a:ext cx="311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২৭ শে- এপ্রিল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34F4-C170-41E8-B6C5-84E2C28A9F2C}"/>
              </a:ext>
            </a:extLst>
          </p:cNvPr>
          <p:cNvSpPr txBox="1"/>
          <p:nvPr/>
        </p:nvSpPr>
        <p:spPr>
          <a:xfrm>
            <a:off x="569843" y="5723628"/>
            <a:ext cx="241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২৫ শে 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DF0F0-EE5E-4576-80CD-2CCBAE1D9D27}"/>
              </a:ext>
            </a:extLst>
          </p:cNvPr>
          <p:cNvSpPr txBox="1"/>
          <p:nvPr/>
        </p:nvSpPr>
        <p:spPr>
          <a:xfrm>
            <a:off x="3677478" y="5686582"/>
            <a:ext cx="241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২৪ শে মার্চ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8E56C-CCC4-4409-89FF-6C03B772CBBF}"/>
              </a:ext>
            </a:extLst>
          </p:cNvPr>
          <p:cNvSpPr txBox="1"/>
          <p:nvPr/>
        </p:nvSpPr>
        <p:spPr>
          <a:xfrm>
            <a:off x="3856383" y="609599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350A5-EAF1-4E07-A355-A79027C348B9}"/>
              </a:ext>
            </a:extLst>
          </p:cNvPr>
          <p:cNvSpPr txBox="1"/>
          <p:nvPr/>
        </p:nvSpPr>
        <p:spPr>
          <a:xfrm>
            <a:off x="390939" y="1616764"/>
            <a:ext cx="693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কত সালে পাকিস্তান রাষ্ট্রের জন্ম হয় 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8B4E3-4FE9-4DFF-A422-8B198B7A3B95}"/>
              </a:ext>
            </a:extLst>
          </p:cNvPr>
          <p:cNvSpPr txBox="1"/>
          <p:nvPr/>
        </p:nvSpPr>
        <p:spPr>
          <a:xfrm>
            <a:off x="571500" y="2350872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1945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02D26-5473-4977-97F2-8A49DB630734}"/>
              </a:ext>
            </a:extLst>
          </p:cNvPr>
          <p:cNvSpPr txBox="1"/>
          <p:nvPr/>
        </p:nvSpPr>
        <p:spPr>
          <a:xfrm>
            <a:off x="3349488" y="2350871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F383E-E908-4470-AF35-6C3AB88B50A2}"/>
              </a:ext>
            </a:extLst>
          </p:cNvPr>
          <p:cNvSpPr txBox="1"/>
          <p:nvPr/>
        </p:nvSpPr>
        <p:spPr>
          <a:xfrm>
            <a:off x="390939" y="3392662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7EBBA-9437-4B8C-B479-E73F03ECD2F7}"/>
              </a:ext>
            </a:extLst>
          </p:cNvPr>
          <p:cNvSpPr txBox="1"/>
          <p:nvPr/>
        </p:nvSpPr>
        <p:spPr>
          <a:xfrm>
            <a:off x="3281571" y="3392662"/>
            <a:ext cx="2368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D5E7E-257D-4984-9ACF-DE04A659A7CB}"/>
              </a:ext>
            </a:extLst>
          </p:cNvPr>
          <p:cNvSpPr txBox="1"/>
          <p:nvPr/>
        </p:nvSpPr>
        <p:spPr>
          <a:xfrm>
            <a:off x="381000" y="4293337"/>
            <a:ext cx="743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৪. কত কোটি মানুষ ভিটেমাটি ছেড়ে ভারতে আশ্রয় নিয়েছিল  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D3C7B-528B-43CA-84AE-AD2B9DCD887F}"/>
              </a:ext>
            </a:extLst>
          </p:cNvPr>
          <p:cNvSpPr txBox="1"/>
          <p:nvPr/>
        </p:nvSpPr>
        <p:spPr>
          <a:xfrm>
            <a:off x="496957" y="5042739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৩০ লাখ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94E04-6C42-46E3-84D6-09885699088C}"/>
              </a:ext>
            </a:extLst>
          </p:cNvPr>
          <p:cNvSpPr txBox="1"/>
          <p:nvPr/>
        </p:nvSpPr>
        <p:spPr>
          <a:xfrm>
            <a:off x="4185203" y="4981177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৫০ হাজার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3D33A-F030-409A-9871-D7A81F4B61D4}"/>
              </a:ext>
            </a:extLst>
          </p:cNvPr>
          <p:cNvSpPr txBox="1"/>
          <p:nvPr/>
        </p:nvSpPr>
        <p:spPr>
          <a:xfrm>
            <a:off x="496957" y="5749344"/>
            <a:ext cx="3046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কোটির বেশি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9FC32-B629-4F4F-910C-BE6B7005397C}"/>
              </a:ext>
            </a:extLst>
          </p:cNvPr>
          <p:cNvSpPr txBox="1"/>
          <p:nvPr/>
        </p:nvSpPr>
        <p:spPr>
          <a:xfrm>
            <a:off x="4318559" y="5816633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২ লাখ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2" grpId="0"/>
      <p:bldP spid="12" grpId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BEC03-B1F3-42D5-A50E-7C3B05790F68}"/>
              </a:ext>
            </a:extLst>
          </p:cNvPr>
          <p:cNvSpPr txBox="1"/>
          <p:nvPr/>
        </p:nvSpPr>
        <p:spPr>
          <a:xfrm>
            <a:off x="3856383" y="609599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B9693-30D7-49D5-8D1E-A6A229B638D7}"/>
              </a:ext>
            </a:extLst>
          </p:cNvPr>
          <p:cNvSpPr txBox="1"/>
          <p:nvPr/>
        </p:nvSpPr>
        <p:spPr>
          <a:xfrm>
            <a:off x="397565" y="5171183"/>
            <a:ext cx="1139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কীভাবে শুরু হয়েছিল তা ব্যখ্যা করে লিখে আনবে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E70A2-9F09-406D-93A9-C10043C2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51" y="1648652"/>
            <a:ext cx="4886325" cy="279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7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3ADD8-3BAF-4799-A1EC-B4F1263AFA03}"/>
              </a:ext>
            </a:extLst>
          </p:cNvPr>
          <p:cNvSpPr txBox="1"/>
          <p:nvPr/>
        </p:nvSpPr>
        <p:spPr>
          <a:xfrm>
            <a:off x="3578087" y="583094"/>
            <a:ext cx="567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38FE1-D979-4631-B1B8-23917E48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61" y="1804157"/>
            <a:ext cx="5150381" cy="394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471B83-ECAE-47B8-BF42-E388D0DEDB16}"/>
              </a:ext>
            </a:extLst>
          </p:cNvPr>
          <p:cNvGrpSpPr/>
          <p:nvPr/>
        </p:nvGrpSpPr>
        <p:grpSpPr>
          <a:xfrm>
            <a:off x="332011" y="502983"/>
            <a:ext cx="11154084" cy="6355017"/>
            <a:chOff x="358515" y="489731"/>
            <a:chExt cx="11154084" cy="63550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0642DE-1498-4564-8599-93416BD8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739" y="1086678"/>
              <a:ext cx="2345635" cy="24350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127079-8507-447A-9F0C-B536B259B1CD}"/>
                </a:ext>
              </a:extLst>
            </p:cNvPr>
            <p:cNvSpPr/>
            <p:nvPr/>
          </p:nvSpPr>
          <p:spPr>
            <a:xfrm>
              <a:off x="358515" y="3901561"/>
              <a:ext cx="5186816" cy="20819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মোছাঃ শিউলি বেগম</a:t>
              </a:r>
            </a:p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আরজিদেবীপুর শিয়ালকোট আলিম মাদ্রাসা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পার্বতীপুর, দিনাজপুর।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BA81FB-B236-42AF-822F-90B58B82E8DA}"/>
                </a:ext>
              </a:extLst>
            </p:cNvPr>
            <p:cNvSpPr txBox="1"/>
            <p:nvPr/>
          </p:nvSpPr>
          <p:spPr>
            <a:xfrm>
              <a:off x="5545331" y="489731"/>
              <a:ext cx="192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55622-DF4B-4748-8D42-A6FCD4D91081}"/>
                </a:ext>
              </a:extLst>
            </p:cNvPr>
            <p:cNvSpPr txBox="1"/>
            <p:nvPr/>
          </p:nvSpPr>
          <p:spPr>
            <a:xfrm>
              <a:off x="7473999" y="3193299"/>
              <a:ext cx="4038600" cy="365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১,২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-০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-২০ </a:t>
              </a:r>
            </a:p>
            <a:p>
              <a:pPr algn="ctr"/>
              <a:endPara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D3D880-9A74-4848-BFB4-BCC4F485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28" y="1529234"/>
              <a:ext cx="616945" cy="483903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7205127-DA9A-47E8-9708-C70538EB8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10" y="794938"/>
            <a:ext cx="2771112" cy="216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02DA92-BCEA-49AA-8137-0D07790E816D}"/>
              </a:ext>
            </a:extLst>
          </p:cNvPr>
          <p:cNvSpPr txBox="1"/>
          <p:nvPr/>
        </p:nvSpPr>
        <p:spPr>
          <a:xfrm>
            <a:off x="3071191" y="530088"/>
            <a:ext cx="709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কর, কী দেখতে পাচ্ছ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E8EF6-8ADF-4277-91B3-ABD1066F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9" y="1931587"/>
            <a:ext cx="4938288" cy="384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74263-F08C-42E0-8E30-09E794398D3A}"/>
              </a:ext>
            </a:extLst>
          </p:cNvPr>
          <p:cNvSpPr txBox="1"/>
          <p:nvPr/>
        </p:nvSpPr>
        <p:spPr>
          <a:xfrm>
            <a:off x="4156212" y="596348"/>
            <a:ext cx="42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C0F0D-2FB4-44EC-B8B0-0A4E5701437C}"/>
              </a:ext>
            </a:extLst>
          </p:cNvPr>
          <p:cNvSpPr txBox="1"/>
          <p:nvPr/>
        </p:nvSpPr>
        <p:spPr>
          <a:xfrm>
            <a:off x="3916015" y="1479273"/>
            <a:ext cx="474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8A58E-FE9A-4723-B187-1EAFDC0A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7" y="2763784"/>
            <a:ext cx="4740965" cy="32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6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22B5AD-18BC-44BD-BE5D-ED567AF9F54E}"/>
              </a:ext>
            </a:extLst>
          </p:cNvPr>
          <p:cNvSpPr txBox="1"/>
          <p:nvPr/>
        </p:nvSpPr>
        <p:spPr>
          <a:xfrm>
            <a:off x="720587" y="2068135"/>
            <a:ext cx="766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 শে মার্চ রাতে কী ঘটেছিল  বলতে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244A2-D5C1-45CC-AA95-509CD96D084C}"/>
              </a:ext>
            </a:extLst>
          </p:cNvPr>
          <p:cNvSpPr txBox="1"/>
          <p:nvPr/>
        </p:nvSpPr>
        <p:spPr>
          <a:xfrm>
            <a:off x="3776871" y="662608"/>
            <a:ext cx="427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EA8D1-B6A8-4464-A179-8BDA845394E6}"/>
              </a:ext>
            </a:extLst>
          </p:cNvPr>
          <p:cNvSpPr txBox="1"/>
          <p:nvPr/>
        </p:nvSpPr>
        <p:spPr>
          <a:xfrm>
            <a:off x="225288" y="3096186"/>
            <a:ext cx="1099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 ঝাপিয়ে পড়ার কারণ ব্যখ্যা করতে পারবে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4EA7C-EC3F-4F11-9CBB-DD0815CE1252}"/>
              </a:ext>
            </a:extLst>
          </p:cNvPr>
          <p:cNvSpPr txBox="1"/>
          <p:nvPr/>
        </p:nvSpPr>
        <p:spPr>
          <a:xfrm>
            <a:off x="483703" y="4296515"/>
            <a:ext cx="1132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মুক্তিযুদ্ধে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কিভাবে প্রতিরোধ গড়ে তুলেছিল তা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078623-5E07-4D08-8FE4-7B6BCF958A27}"/>
              </a:ext>
            </a:extLst>
          </p:cNvPr>
          <p:cNvSpPr txBox="1"/>
          <p:nvPr/>
        </p:nvSpPr>
        <p:spPr>
          <a:xfrm>
            <a:off x="3157118" y="622852"/>
            <a:ext cx="631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কর, কী দেখতে পাচ্ছ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67AD5-FF41-4C11-B369-28A62A94F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9884"/>
            <a:ext cx="3922643" cy="277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042498-2587-44A4-93B7-0007F758A391}"/>
              </a:ext>
            </a:extLst>
          </p:cNvPr>
          <p:cNvSpPr txBox="1"/>
          <p:nvPr/>
        </p:nvSpPr>
        <p:spPr>
          <a:xfrm>
            <a:off x="437322" y="4866974"/>
            <a:ext cx="11436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25 শে মার্চ, গভীর রাতে ভারী অস্ত্র আর ট্যাংকবহর নিয়ে ঘুমন্ত মানুষের উপর পাকিস্তানি সৈন্যরা ঝাঁপিয়ে পড়ে এবং নির্বিচারে হত্যাযজ্ঞ চালায়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662C6-0300-4134-8D07-81714B15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27" y="1868557"/>
            <a:ext cx="3863008" cy="261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3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7D755-AAB7-4FB1-B7D1-0DA399F2BB95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B6406-E935-43A2-AE85-D9DABAD034C8}"/>
              </a:ext>
            </a:extLst>
          </p:cNvPr>
          <p:cNvSpPr txBox="1"/>
          <p:nvPr/>
        </p:nvSpPr>
        <p:spPr>
          <a:xfrm>
            <a:off x="2705100" y="5174835"/>
            <a:ext cx="707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 শে মার্চ রাতে কী  ঘটেছিল লেখ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D5C73-8D98-46D2-BB13-0C1927DA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5" y="2013087"/>
            <a:ext cx="2997890" cy="251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8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BE10FA-1471-45F6-A458-2AC8E1DDA92F}"/>
              </a:ext>
            </a:extLst>
          </p:cNvPr>
          <p:cNvSpPr txBox="1"/>
          <p:nvPr/>
        </p:nvSpPr>
        <p:spPr>
          <a:xfrm>
            <a:off x="2266122" y="662608"/>
            <a:ext cx="825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ভালভাবে লক্ষ কর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7547E-A021-4188-8754-20F0B03190A1}"/>
              </a:ext>
            </a:extLst>
          </p:cNvPr>
          <p:cNvSpPr txBox="1"/>
          <p:nvPr/>
        </p:nvSpPr>
        <p:spPr>
          <a:xfrm>
            <a:off x="379039" y="4115901"/>
            <a:ext cx="114339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পাকিস্তান রাষ্ট্রের জন্ম হয়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দেশটি ছিল দুটি অংশে বিভক্ত-পূর্ব পাকিস্তান ও পশ্চিম পাকিস্তান । মাঝখানে অন্য একটি দেশ ভারত । পাকিস্তানের রাজধানী ছিল পশ্চিম পাকিস্তানে, ক্ষমতা ছিল পশ্চিম পাকিস্তানিদেরই হাতে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পশ্চিম পাকিস্তানিরাই ২৫ শে মার্চ ১৯৭১ সালে পূর্ব পাকিস্তানের উপর  ঝাঁপিয়ে পড়ে । এবং শুরু করে নানা রকম নির্যাতন । এই কারণে বাঙালী মুক্তিযুদ্ধে ঝাঁপিয়ে পড়ে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9B916-6A10-41F9-9161-C8DCB715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8" y="1895060"/>
            <a:ext cx="2801091" cy="2014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1FDA5-5C26-4C33-A9B6-B692D4ABF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9" y="1895061"/>
            <a:ext cx="2801091" cy="2014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02DD0-0187-4C56-96FA-2AEFD6C6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56" y="1895059"/>
            <a:ext cx="2795742" cy="2014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D798C-009B-4C20-83CE-B44DD4B76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55" y="1895060"/>
            <a:ext cx="2551508" cy="2014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658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FEDBC-46BC-42B5-9AFA-E569AD8FA671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2E6A3-5808-40FF-BA8A-F09C1C8D1F43}"/>
              </a:ext>
            </a:extLst>
          </p:cNvPr>
          <p:cNvSpPr txBox="1"/>
          <p:nvPr/>
        </p:nvSpPr>
        <p:spPr>
          <a:xfrm>
            <a:off x="371059" y="5487506"/>
            <a:ext cx="1119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 মুক্তিযুদ্ধে ঝাঁপিয়ে পড়ার কারণ ব্যখ্যা করে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6034-2E88-4EF4-9429-D090C2F6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1836420"/>
            <a:ext cx="4290392" cy="318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9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368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2021-02-01T05:17:39Z</dcterms:created>
  <dcterms:modified xsi:type="dcterms:W3CDTF">2021-03-07T13:44:55Z</dcterms:modified>
</cp:coreProperties>
</file>