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0"/>
  </p:notesMasterIdLst>
  <p:sldIdLst>
    <p:sldId id="325" r:id="rId2"/>
    <p:sldId id="323" r:id="rId3"/>
    <p:sldId id="324" r:id="rId4"/>
    <p:sldId id="258" r:id="rId5"/>
    <p:sldId id="274" r:id="rId6"/>
    <p:sldId id="288" r:id="rId7"/>
    <p:sldId id="317" r:id="rId8"/>
    <p:sldId id="309" r:id="rId9"/>
    <p:sldId id="308" r:id="rId10"/>
    <p:sldId id="312" r:id="rId11"/>
    <p:sldId id="311" r:id="rId12"/>
    <p:sldId id="313" r:id="rId13"/>
    <p:sldId id="316" r:id="rId14"/>
    <p:sldId id="318" r:id="rId15"/>
    <p:sldId id="319" r:id="rId16"/>
    <p:sldId id="326" r:id="rId17"/>
    <p:sldId id="269" r:id="rId18"/>
    <p:sldId id="27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24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18" autoAdjust="0"/>
    <p:restoredTop sz="94434" autoAdjust="0"/>
  </p:normalViewPr>
  <p:slideViewPr>
    <p:cSldViewPr snapToGrid="0">
      <p:cViewPr varScale="1">
        <p:scale>
          <a:sx n="70" d="100"/>
          <a:sy n="70" d="100"/>
        </p:scale>
        <p:origin x="456"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076B9F-51EE-432C-BB21-9E204A596735}" type="datetimeFigureOut">
              <a:rPr lang="en-US" smtClean="0"/>
              <a:t>07-Mar-21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A9EE74-1E1A-41DD-8817-BE2BF9B9B270}" type="slidenum">
              <a:rPr lang="en-US" smtClean="0"/>
              <a:t>‹#›</a:t>
            </a:fld>
            <a:endParaRPr lang="en-US" dirty="0"/>
          </a:p>
        </p:txBody>
      </p:sp>
    </p:spTree>
    <p:extLst>
      <p:ext uri="{BB962C8B-B14F-4D97-AF65-F5344CB8AC3E}">
        <p14:creationId xmlns:p14="http://schemas.microsoft.com/office/powerpoint/2010/main" val="821697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A9EE74-1E1A-41DD-8817-BE2BF9B9B270}" type="slidenum">
              <a:rPr lang="en-US" smtClean="0"/>
              <a:t>13</a:t>
            </a:fld>
            <a:endParaRPr lang="en-US"/>
          </a:p>
        </p:txBody>
      </p:sp>
    </p:spTree>
    <p:extLst>
      <p:ext uri="{BB962C8B-B14F-4D97-AF65-F5344CB8AC3E}">
        <p14:creationId xmlns:p14="http://schemas.microsoft.com/office/powerpoint/2010/main" val="221521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17468759-1D3A-4930-ACED-1D083B4F7D5F}" type="datetimeFigureOut">
              <a:rPr lang="en-US" smtClean="0"/>
              <a:t>07-Mar-21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C441D94B-9017-46C9-B142-A287D58C2D14}" type="slidenum">
              <a:rPr lang="en-US" smtClean="0"/>
              <a:t>‹#›</a:t>
            </a:fld>
            <a:endParaRPr lang="en-US" dirty="0"/>
          </a:p>
        </p:txBody>
      </p:sp>
    </p:spTree>
    <p:extLst>
      <p:ext uri="{BB962C8B-B14F-4D97-AF65-F5344CB8AC3E}">
        <p14:creationId xmlns:p14="http://schemas.microsoft.com/office/powerpoint/2010/main" val="107528691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468759-1D3A-4930-ACED-1D083B4F7D5F}" type="datetimeFigureOut">
              <a:rPr lang="en-US" smtClean="0"/>
              <a:t>07-Mar-21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41D94B-9017-46C9-B142-A287D58C2D14}" type="slidenum">
              <a:rPr lang="en-US" smtClean="0"/>
              <a:t>‹#›</a:t>
            </a:fld>
            <a:endParaRPr lang="en-US" dirty="0"/>
          </a:p>
        </p:txBody>
      </p:sp>
    </p:spTree>
    <p:extLst>
      <p:ext uri="{BB962C8B-B14F-4D97-AF65-F5344CB8AC3E}">
        <p14:creationId xmlns:p14="http://schemas.microsoft.com/office/powerpoint/2010/main" val="1823709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468759-1D3A-4930-ACED-1D083B4F7D5F}" type="datetimeFigureOut">
              <a:rPr lang="en-US" smtClean="0"/>
              <a:t>07-Mar-21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41D94B-9017-46C9-B142-A287D58C2D14}" type="slidenum">
              <a:rPr lang="en-US" smtClean="0"/>
              <a:t>‹#›</a:t>
            </a:fld>
            <a:endParaRPr lang="en-US" dirty="0"/>
          </a:p>
        </p:txBody>
      </p:sp>
    </p:spTree>
    <p:extLst>
      <p:ext uri="{BB962C8B-B14F-4D97-AF65-F5344CB8AC3E}">
        <p14:creationId xmlns:p14="http://schemas.microsoft.com/office/powerpoint/2010/main" val="347595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468759-1D3A-4930-ACED-1D083B4F7D5F}" type="datetimeFigureOut">
              <a:rPr lang="en-US" smtClean="0"/>
              <a:t>07-Mar-21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41D94B-9017-46C9-B142-A287D58C2D14}"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04184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468759-1D3A-4930-ACED-1D083B4F7D5F}" type="datetimeFigureOut">
              <a:rPr lang="en-US" smtClean="0"/>
              <a:t>07-Mar-21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41D94B-9017-46C9-B142-A287D58C2D14}" type="slidenum">
              <a:rPr lang="en-US" smtClean="0"/>
              <a:t>‹#›</a:t>
            </a:fld>
            <a:endParaRPr lang="en-US" dirty="0"/>
          </a:p>
        </p:txBody>
      </p:sp>
    </p:spTree>
    <p:extLst>
      <p:ext uri="{BB962C8B-B14F-4D97-AF65-F5344CB8AC3E}">
        <p14:creationId xmlns:p14="http://schemas.microsoft.com/office/powerpoint/2010/main" val="1985059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7468759-1D3A-4930-ACED-1D083B4F7D5F}" type="datetimeFigureOut">
              <a:rPr lang="en-US" smtClean="0"/>
              <a:t>07-Mar-21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41D94B-9017-46C9-B142-A287D58C2D14}" type="slidenum">
              <a:rPr lang="en-US" smtClean="0"/>
              <a:t>‹#›</a:t>
            </a:fld>
            <a:endParaRPr lang="en-US" dirty="0"/>
          </a:p>
        </p:txBody>
      </p:sp>
    </p:spTree>
    <p:extLst>
      <p:ext uri="{BB962C8B-B14F-4D97-AF65-F5344CB8AC3E}">
        <p14:creationId xmlns:p14="http://schemas.microsoft.com/office/powerpoint/2010/main" val="1566618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7468759-1D3A-4930-ACED-1D083B4F7D5F}" type="datetimeFigureOut">
              <a:rPr lang="en-US" smtClean="0"/>
              <a:t>07-Mar-21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41D94B-9017-46C9-B142-A287D58C2D14}" type="slidenum">
              <a:rPr lang="en-US" smtClean="0"/>
              <a:t>‹#›</a:t>
            </a:fld>
            <a:endParaRPr lang="en-US" dirty="0"/>
          </a:p>
        </p:txBody>
      </p:sp>
    </p:spTree>
    <p:extLst>
      <p:ext uri="{BB962C8B-B14F-4D97-AF65-F5344CB8AC3E}">
        <p14:creationId xmlns:p14="http://schemas.microsoft.com/office/powerpoint/2010/main" val="1580298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68759-1D3A-4930-ACED-1D083B4F7D5F}" type="datetimeFigureOut">
              <a:rPr lang="en-US" smtClean="0"/>
              <a:t>07-Mar-21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41D94B-9017-46C9-B142-A287D58C2D14}" type="slidenum">
              <a:rPr lang="en-US" smtClean="0"/>
              <a:t>‹#›</a:t>
            </a:fld>
            <a:endParaRPr lang="en-US" dirty="0"/>
          </a:p>
        </p:txBody>
      </p:sp>
    </p:spTree>
    <p:extLst>
      <p:ext uri="{BB962C8B-B14F-4D97-AF65-F5344CB8AC3E}">
        <p14:creationId xmlns:p14="http://schemas.microsoft.com/office/powerpoint/2010/main" val="4134263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68759-1D3A-4930-ACED-1D083B4F7D5F}" type="datetimeFigureOut">
              <a:rPr lang="en-US" smtClean="0"/>
              <a:t>07-Mar-21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41D94B-9017-46C9-B142-A287D58C2D14}" type="slidenum">
              <a:rPr lang="en-US" smtClean="0"/>
              <a:t>‹#›</a:t>
            </a:fld>
            <a:endParaRPr lang="en-US" dirty="0"/>
          </a:p>
        </p:txBody>
      </p:sp>
    </p:spTree>
    <p:extLst>
      <p:ext uri="{BB962C8B-B14F-4D97-AF65-F5344CB8AC3E}">
        <p14:creationId xmlns:p14="http://schemas.microsoft.com/office/powerpoint/2010/main" val="60718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68759-1D3A-4930-ACED-1D083B4F7D5F}" type="datetimeFigureOut">
              <a:rPr lang="en-US" smtClean="0"/>
              <a:t>07-Mar-21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41D94B-9017-46C9-B142-A287D58C2D14}" type="slidenum">
              <a:rPr lang="en-US" smtClean="0"/>
              <a:t>‹#›</a:t>
            </a:fld>
            <a:endParaRPr lang="en-US" dirty="0"/>
          </a:p>
        </p:txBody>
      </p:sp>
    </p:spTree>
    <p:extLst>
      <p:ext uri="{BB962C8B-B14F-4D97-AF65-F5344CB8AC3E}">
        <p14:creationId xmlns:p14="http://schemas.microsoft.com/office/powerpoint/2010/main" val="260938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68759-1D3A-4930-ACED-1D083B4F7D5F}" type="datetimeFigureOut">
              <a:rPr lang="en-US" smtClean="0"/>
              <a:t>07-Mar-21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41D94B-9017-46C9-B142-A287D58C2D14}" type="slidenum">
              <a:rPr lang="en-US" smtClean="0"/>
              <a:t>‹#›</a:t>
            </a:fld>
            <a:endParaRPr lang="en-US" dirty="0"/>
          </a:p>
        </p:txBody>
      </p:sp>
    </p:spTree>
    <p:extLst>
      <p:ext uri="{BB962C8B-B14F-4D97-AF65-F5344CB8AC3E}">
        <p14:creationId xmlns:p14="http://schemas.microsoft.com/office/powerpoint/2010/main" val="2981026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468759-1D3A-4930-ACED-1D083B4F7D5F}" type="datetimeFigureOut">
              <a:rPr lang="en-US" smtClean="0"/>
              <a:t>07-Mar-21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41D94B-9017-46C9-B142-A287D58C2D14}" type="slidenum">
              <a:rPr lang="en-US" smtClean="0"/>
              <a:t>‹#›</a:t>
            </a:fld>
            <a:endParaRPr lang="en-US" dirty="0"/>
          </a:p>
        </p:txBody>
      </p:sp>
    </p:spTree>
    <p:extLst>
      <p:ext uri="{BB962C8B-B14F-4D97-AF65-F5344CB8AC3E}">
        <p14:creationId xmlns:p14="http://schemas.microsoft.com/office/powerpoint/2010/main" val="42304549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468759-1D3A-4930-ACED-1D083B4F7D5F}" type="datetimeFigureOut">
              <a:rPr lang="en-US" smtClean="0"/>
              <a:t>07-Mar-21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41D94B-9017-46C9-B142-A287D58C2D14}" type="slidenum">
              <a:rPr lang="en-US" smtClean="0"/>
              <a:t>‹#›</a:t>
            </a:fld>
            <a:endParaRPr lang="en-US" dirty="0"/>
          </a:p>
        </p:txBody>
      </p:sp>
    </p:spTree>
    <p:extLst>
      <p:ext uri="{BB962C8B-B14F-4D97-AF65-F5344CB8AC3E}">
        <p14:creationId xmlns:p14="http://schemas.microsoft.com/office/powerpoint/2010/main" val="219678451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468759-1D3A-4930-ACED-1D083B4F7D5F}" type="datetimeFigureOut">
              <a:rPr lang="en-US" smtClean="0"/>
              <a:t>07-Mar-21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41D94B-9017-46C9-B142-A287D58C2D14}" type="slidenum">
              <a:rPr lang="en-US" smtClean="0"/>
              <a:t>‹#›</a:t>
            </a:fld>
            <a:endParaRPr lang="en-US" dirty="0"/>
          </a:p>
        </p:txBody>
      </p:sp>
    </p:spTree>
    <p:extLst>
      <p:ext uri="{BB962C8B-B14F-4D97-AF65-F5344CB8AC3E}">
        <p14:creationId xmlns:p14="http://schemas.microsoft.com/office/powerpoint/2010/main" val="4070421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68759-1D3A-4930-ACED-1D083B4F7D5F}" type="datetimeFigureOut">
              <a:rPr lang="en-US" smtClean="0"/>
              <a:t>07-Mar-21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41D94B-9017-46C9-B142-A287D58C2D14}" type="slidenum">
              <a:rPr lang="en-US" smtClean="0"/>
              <a:t>‹#›</a:t>
            </a:fld>
            <a:endParaRPr lang="en-US" dirty="0"/>
          </a:p>
        </p:txBody>
      </p:sp>
    </p:spTree>
    <p:extLst>
      <p:ext uri="{BB962C8B-B14F-4D97-AF65-F5344CB8AC3E}">
        <p14:creationId xmlns:p14="http://schemas.microsoft.com/office/powerpoint/2010/main" val="357960153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468759-1D3A-4930-ACED-1D083B4F7D5F}" type="datetimeFigureOut">
              <a:rPr lang="en-US" smtClean="0"/>
              <a:t>07-Mar-21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41D94B-9017-46C9-B142-A287D58C2D14}" type="slidenum">
              <a:rPr lang="en-US" smtClean="0"/>
              <a:t>‹#›</a:t>
            </a:fld>
            <a:endParaRPr lang="en-US" dirty="0"/>
          </a:p>
        </p:txBody>
      </p:sp>
    </p:spTree>
    <p:extLst>
      <p:ext uri="{BB962C8B-B14F-4D97-AF65-F5344CB8AC3E}">
        <p14:creationId xmlns:p14="http://schemas.microsoft.com/office/powerpoint/2010/main" val="272464200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468759-1D3A-4930-ACED-1D083B4F7D5F}" type="datetimeFigureOut">
              <a:rPr lang="en-US" smtClean="0"/>
              <a:t>07-Mar-21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41D94B-9017-46C9-B142-A287D58C2D14}" type="slidenum">
              <a:rPr lang="en-US" smtClean="0"/>
              <a:t>‹#›</a:t>
            </a:fld>
            <a:endParaRPr lang="en-US" dirty="0"/>
          </a:p>
        </p:txBody>
      </p:sp>
    </p:spTree>
    <p:extLst>
      <p:ext uri="{BB962C8B-B14F-4D97-AF65-F5344CB8AC3E}">
        <p14:creationId xmlns:p14="http://schemas.microsoft.com/office/powerpoint/2010/main" val="153187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7468759-1D3A-4930-ACED-1D083B4F7D5F}" type="datetimeFigureOut">
              <a:rPr lang="en-US" smtClean="0"/>
              <a:t>07-Mar-21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441D94B-9017-46C9-B142-A287D58C2D14}" type="slidenum">
              <a:rPr lang="en-US" smtClean="0"/>
              <a:t>‹#›</a:t>
            </a:fld>
            <a:endParaRPr lang="en-US" dirty="0"/>
          </a:p>
        </p:txBody>
      </p:sp>
    </p:spTree>
    <p:extLst>
      <p:ext uri="{BB962C8B-B14F-4D97-AF65-F5344CB8AC3E}">
        <p14:creationId xmlns:p14="http://schemas.microsoft.com/office/powerpoint/2010/main" val="461877785"/>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39.jp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2.jpg"/><Relationship Id="rId11" Type="http://schemas.openxmlformats.org/officeDocument/2006/relationships/image" Target="../media/image47.jpg"/><Relationship Id="rId5" Type="http://schemas.openxmlformats.org/officeDocument/2006/relationships/image" Target="../media/image41.jpg"/><Relationship Id="rId10" Type="http://schemas.openxmlformats.org/officeDocument/2006/relationships/image" Target="../media/image46.jpg"/><Relationship Id="rId4" Type="http://schemas.openxmlformats.org/officeDocument/2006/relationships/image" Target="../media/image40.jp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53.jpg"/><Relationship Id="rId5" Type="http://schemas.openxmlformats.org/officeDocument/2006/relationships/image" Target="../media/image52.png"/><Relationship Id="rId4" Type="http://schemas.openxmlformats.org/officeDocument/2006/relationships/image" Target="../media/image51.jpg"/><Relationship Id="rId9"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57.png"/><Relationship Id="rId7" Type="http://schemas.openxmlformats.org/officeDocument/2006/relationships/image" Target="../media/image61.jpg"/><Relationship Id="rId12" Type="http://schemas.openxmlformats.org/officeDocument/2006/relationships/image" Target="../media/image66.jpg"/><Relationship Id="rId2" Type="http://schemas.openxmlformats.org/officeDocument/2006/relationships/audio" Target="../media/audio7.wav"/><Relationship Id="rId1" Type="http://schemas.openxmlformats.org/officeDocument/2006/relationships/slideLayout" Target="../slideLayouts/slideLayout2.xml"/><Relationship Id="rId6" Type="http://schemas.openxmlformats.org/officeDocument/2006/relationships/image" Target="../media/image60.jpg"/><Relationship Id="rId11" Type="http://schemas.openxmlformats.org/officeDocument/2006/relationships/image" Target="../media/image65.png"/><Relationship Id="rId5" Type="http://schemas.openxmlformats.org/officeDocument/2006/relationships/image" Target="../media/image59.jpg"/><Relationship Id="rId10" Type="http://schemas.openxmlformats.org/officeDocument/2006/relationships/image" Target="../media/image64.png"/><Relationship Id="rId4" Type="http://schemas.openxmlformats.org/officeDocument/2006/relationships/image" Target="../media/image58.jpg"/><Relationship Id="rId9" Type="http://schemas.openxmlformats.org/officeDocument/2006/relationships/image" Target="../media/image63.jpg"/></Relationships>
</file>

<file path=ppt/slides/_rels/slide16.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audio" Target="../media/audio7.wav"/><Relationship Id="rId1" Type="http://schemas.openxmlformats.org/officeDocument/2006/relationships/slideLayout" Target="../slideLayouts/slideLayout2.xml"/><Relationship Id="rId4" Type="http://schemas.openxmlformats.org/officeDocument/2006/relationships/image" Target="../media/image68.gif"/></Relationships>
</file>

<file path=ppt/slides/_rels/slide18.xml.rels><?xml version="1.0" encoding="UTF-8" standalone="yes"?>
<Relationships xmlns="http://schemas.openxmlformats.org/package/2006/relationships"><Relationship Id="rId8" Type="http://schemas.openxmlformats.org/officeDocument/2006/relationships/image" Target="../media/image74.jpg"/><Relationship Id="rId3" Type="http://schemas.openxmlformats.org/officeDocument/2006/relationships/image" Target="../media/image69.jpg"/><Relationship Id="rId7" Type="http://schemas.openxmlformats.org/officeDocument/2006/relationships/image" Target="../media/image73.jpg"/><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image" Target="../media/image72.jpg"/><Relationship Id="rId5" Type="http://schemas.openxmlformats.org/officeDocument/2006/relationships/image" Target="../media/image71.jpg"/><Relationship Id="rId10" Type="http://schemas.openxmlformats.org/officeDocument/2006/relationships/audio" Target="../media/audio8.wav"/><Relationship Id="rId4" Type="http://schemas.openxmlformats.org/officeDocument/2006/relationships/image" Target="../media/image70.jpg"/><Relationship Id="rId9" Type="http://schemas.openxmlformats.org/officeDocument/2006/relationships/image" Target="../media/image75.gi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0.jpg"/><Relationship Id="rId5" Type="http://schemas.openxmlformats.org/officeDocument/2006/relationships/image" Target="../media/image15.jpg"/><Relationship Id="rId10" Type="http://schemas.openxmlformats.org/officeDocument/2006/relationships/image" Target="../media/image19.jpg"/><Relationship Id="rId4" Type="http://schemas.openxmlformats.org/officeDocument/2006/relationships/image" Target="../media/image14.jpg"/><Relationship Id="rId9"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g"/></Relationships>
</file>

<file path=ppt/slides/_rels/slide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407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07573065"/>
              </p:ext>
            </p:extLst>
          </p:nvPr>
        </p:nvGraphicFramePr>
        <p:xfrm>
          <a:off x="158263" y="938303"/>
          <a:ext cx="8330644" cy="4755860"/>
        </p:xfrm>
        <a:graphic>
          <a:graphicData uri="http://schemas.openxmlformats.org/drawingml/2006/table">
            <a:tbl>
              <a:tblPr firstRow="1" bandRow="1">
                <a:tableStyleId>{5C22544A-7EE6-4342-B048-85BDC9FD1C3A}</a:tableStyleId>
              </a:tblPr>
              <a:tblGrid>
                <a:gridCol w="1177535">
                  <a:extLst>
                    <a:ext uri="{9D8B030D-6E8A-4147-A177-3AD203B41FA5}">
                      <a16:colId xmlns="" xmlns:a16="http://schemas.microsoft.com/office/drawing/2014/main" val="20000"/>
                    </a:ext>
                  </a:extLst>
                </a:gridCol>
                <a:gridCol w="3239228">
                  <a:extLst>
                    <a:ext uri="{9D8B030D-6E8A-4147-A177-3AD203B41FA5}">
                      <a16:colId xmlns="" xmlns:a16="http://schemas.microsoft.com/office/drawing/2014/main" val="20001"/>
                    </a:ext>
                  </a:extLst>
                </a:gridCol>
                <a:gridCol w="3913881">
                  <a:extLst>
                    <a:ext uri="{9D8B030D-6E8A-4147-A177-3AD203B41FA5}">
                      <a16:colId xmlns="" xmlns:a16="http://schemas.microsoft.com/office/drawing/2014/main" val="20002"/>
                    </a:ext>
                  </a:extLst>
                </a:gridCol>
              </a:tblGrid>
              <a:tr h="1131080">
                <a:tc>
                  <a:txBody>
                    <a:bodyPr/>
                    <a:lstStyle/>
                    <a:p>
                      <a:r>
                        <a:rPr lang="bn-BD" sz="3600" b="1" dirty="0" smtClean="0">
                          <a:solidFill>
                            <a:schemeClr val="bg1"/>
                          </a:solidFill>
                          <a:latin typeface="NikoshBAN" pitchFamily="2" charset="0"/>
                          <a:cs typeface="NikoshBAN" pitchFamily="2" charset="0"/>
                        </a:rPr>
                        <a:t>রক্তের গ্রুপ </a:t>
                      </a:r>
                      <a:endParaRPr lang="en-US" sz="3600" b="1" dirty="0"/>
                    </a:p>
                  </a:txBody>
                  <a:tcPr/>
                </a:tc>
                <a:tc>
                  <a:txBody>
                    <a:bodyPr/>
                    <a:lstStyle/>
                    <a:p>
                      <a:r>
                        <a:rPr lang="en-US" sz="3600" b="1" dirty="0" err="1" smtClean="0">
                          <a:solidFill>
                            <a:schemeClr val="bg1"/>
                          </a:solidFill>
                          <a:latin typeface="NikoshBAN" pitchFamily="2" charset="0"/>
                          <a:cs typeface="NikoshBAN" pitchFamily="2" charset="0"/>
                        </a:rPr>
                        <a:t>যে</a:t>
                      </a:r>
                      <a:r>
                        <a:rPr lang="bn-BD" sz="3600" b="1" dirty="0" smtClean="0">
                          <a:solidFill>
                            <a:schemeClr val="bg1"/>
                          </a:solidFill>
                          <a:latin typeface="NikoshBAN" pitchFamily="2" charset="0"/>
                          <a:cs typeface="NikoshBAN" pitchFamily="2" charset="0"/>
                        </a:rPr>
                        <a:t> </a:t>
                      </a:r>
                      <a:r>
                        <a:rPr lang="en-US" sz="3600" b="1" dirty="0" err="1" smtClean="0">
                          <a:solidFill>
                            <a:schemeClr val="bg1"/>
                          </a:solidFill>
                          <a:latin typeface="NikoshBAN" pitchFamily="2" charset="0"/>
                          <a:cs typeface="NikoshBAN" pitchFamily="2" charset="0"/>
                        </a:rPr>
                        <a:t>গ্রুপকে</a:t>
                      </a:r>
                      <a:r>
                        <a:rPr lang="en-US" sz="3600" b="1" baseline="0" dirty="0" smtClean="0">
                          <a:solidFill>
                            <a:schemeClr val="bg1"/>
                          </a:solidFill>
                          <a:latin typeface="NikoshBAN" pitchFamily="2" charset="0"/>
                          <a:cs typeface="NikoshBAN" pitchFamily="2" charset="0"/>
                        </a:rPr>
                        <a:t> </a:t>
                      </a:r>
                      <a:r>
                        <a:rPr lang="en-US" sz="3600" b="1" baseline="0" dirty="0" err="1" smtClean="0">
                          <a:solidFill>
                            <a:schemeClr val="bg1"/>
                          </a:solidFill>
                          <a:latin typeface="NikoshBAN" pitchFamily="2" charset="0"/>
                          <a:cs typeface="NikoshBAN" pitchFamily="2" charset="0"/>
                        </a:rPr>
                        <a:t>রক্ত</a:t>
                      </a:r>
                      <a:r>
                        <a:rPr lang="en-US" sz="3600" b="1" baseline="0" dirty="0" smtClean="0">
                          <a:solidFill>
                            <a:schemeClr val="bg1"/>
                          </a:solidFill>
                          <a:latin typeface="NikoshBAN" pitchFamily="2" charset="0"/>
                          <a:cs typeface="NikoshBAN" pitchFamily="2" charset="0"/>
                        </a:rPr>
                        <a:t> </a:t>
                      </a:r>
                      <a:r>
                        <a:rPr lang="en-US" sz="3600" b="1" baseline="0" dirty="0" err="1" smtClean="0">
                          <a:solidFill>
                            <a:schemeClr val="bg1"/>
                          </a:solidFill>
                          <a:latin typeface="NikoshBAN" pitchFamily="2" charset="0"/>
                          <a:cs typeface="NikoshBAN" pitchFamily="2" charset="0"/>
                        </a:rPr>
                        <a:t>দান</a:t>
                      </a:r>
                      <a:r>
                        <a:rPr lang="en-US" sz="3600" b="1" baseline="0" dirty="0" smtClean="0">
                          <a:solidFill>
                            <a:schemeClr val="bg1"/>
                          </a:solidFill>
                          <a:latin typeface="NikoshBAN" pitchFamily="2" charset="0"/>
                          <a:cs typeface="NikoshBAN" pitchFamily="2" charset="0"/>
                        </a:rPr>
                        <a:t> </a:t>
                      </a:r>
                      <a:r>
                        <a:rPr lang="en-US" sz="3600" b="1" baseline="0" dirty="0" err="1" smtClean="0">
                          <a:solidFill>
                            <a:schemeClr val="bg1"/>
                          </a:solidFill>
                          <a:latin typeface="NikoshBAN" pitchFamily="2" charset="0"/>
                          <a:cs typeface="NikoshBAN" pitchFamily="2" charset="0"/>
                        </a:rPr>
                        <a:t>করতে</a:t>
                      </a:r>
                      <a:r>
                        <a:rPr lang="en-US" sz="3600" b="1" baseline="0" dirty="0" smtClean="0">
                          <a:solidFill>
                            <a:schemeClr val="bg1"/>
                          </a:solidFill>
                          <a:latin typeface="NikoshBAN" pitchFamily="2" charset="0"/>
                          <a:cs typeface="NikoshBAN" pitchFamily="2" charset="0"/>
                        </a:rPr>
                        <a:t> </a:t>
                      </a:r>
                      <a:r>
                        <a:rPr lang="en-US" sz="3600" b="1" baseline="0" dirty="0" err="1" smtClean="0">
                          <a:solidFill>
                            <a:schemeClr val="bg1"/>
                          </a:solidFill>
                          <a:latin typeface="NikoshBAN" pitchFamily="2" charset="0"/>
                          <a:cs typeface="NikoshBAN" pitchFamily="2" charset="0"/>
                        </a:rPr>
                        <a:t>পারে</a:t>
                      </a:r>
                      <a:r>
                        <a:rPr lang="en-US" sz="3600" b="1" baseline="0" dirty="0" smtClean="0">
                          <a:solidFill>
                            <a:schemeClr val="bg1"/>
                          </a:solidFill>
                          <a:latin typeface="NikoshBAN" pitchFamily="2" charset="0"/>
                          <a:cs typeface="NikoshBAN" pitchFamily="2" charset="0"/>
                        </a:rPr>
                        <a:t> </a:t>
                      </a:r>
                      <a:r>
                        <a:rPr lang="bn-BD" sz="3600" b="1" dirty="0" smtClean="0">
                          <a:solidFill>
                            <a:schemeClr val="bg1"/>
                          </a:solidFill>
                          <a:latin typeface="NikoshBAN" pitchFamily="2" charset="0"/>
                          <a:cs typeface="NikoshBAN" pitchFamily="2" charset="0"/>
                        </a:rPr>
                        <a:t> </a:t>
                      </a:r>
                      <a:endParaRPr lang="en-US" sz="3600" b="1" dirty="0"/>
                    </a:p>
                  </a:txBody>
                  <a:tcPr/>
                </a:tc>
                <a:tc>
                  <a:txBody>
                    <a:bodyPr/>
                    <a:lstStyle/>
                    <a:p>
                      <a:r>
                        <a:rPr lang="en-US" sz="3600" b="1" dirty="0" err="1" smtClean="0">
                          <a:solidFill>
                            <a:schemeClr val="bg1"/>
                          </a:solidFill>
                          <a:latin typeface="NikoshBAN" pitchFamily="2" charset="0"/>
                          <a:cs typeface="NikoshBAN" pitchFamily="2" charset="0"/>
                        </a:rPr>
                        <a:t>যে</a:t>
                      </a:r>
                      <a:r>
                        <a:rPr lang="bn-BD" sz="3600" b="1" dirty="0" smtClean="0">
                          <a:solidFill>
                            <a:schemeClr val="bg1"/>
                          </a:solidFill>
                          <a:latin typeface="NikoshBAN" pitchFamily="2" charset="0"/>
                          <a:cs typeface="NikoshBAN" pitchFamily="2" charset="0"/>
                        </a:rPr>
                        <a:t> </a:t>
                      </a:r>
                      <a:r>
                        <a:rPr lang="en-US" sz="3600" b="1" dirty="0" err="1" smtClean="0">
                          <a:solidFill>
                            <a:schemeClr val="bg1"/>
                          </a:solidFill>
                          <a:latin typeface="NikoshBAN" pitchFamily="2" charset="0"/>
                          <a:cs typeface="NikoshBAN" pitchFamily="2" charset="0"/>
                        </a:rPr>
                        <a:t>গ্রুপ</a:t>
                      </a:r>
                      <a:r>
                        <a:rPr lang="en-US" sz="3600" b="1" baseline="0" dirty="0" smtClean="0">
                          <a:solidFill>
                            <a:schemeClr val="bg1"/>
                          </a:solidFill>
                          <a:latin typeface="NikoshBAN" pitchFamily="2" charset="0"/>
                          <a:cs typeface="NikoshBAN" pitchFamily="2" charset="0"/>
                        </a:rPr>
                        <a:t> </a:t>
                      </a:r>
                      <a:r>
                        <a:rPr lang="en-US" sz="3600" b="1" baseline="0" dirty="0" err="1" smtClean="0">
                          <a:solidFill>
                            <a:schemeClr val="bg1"/>
                          </a:solidFill>
                          <a:latin typeface="NikoshBAN" pitchFamily="2" charset="0"/>
                          <a:cs typeface="NikoshBAN" pitchFamily="2" charset="0"/>
                        </a:rPr>
                        <a:t>থেকে</a:t>
                      </a:r>
                      <a:r>
                        <a:rPr lang="en-US" sz="3600" b="1" baseline="0" dirty="0" smtClean="0">
                          <a:solidFill>
                            <a:schemeClr val="bg1"/>
                          </a:solidFill>
                          <a:latin typeface="NikoshBAN" pitchFamily="2" charset="0"/>
                          <a:cs typeface="NikoshBAN" pitchFamily="2" charset="0"/>
                        </a:rPr>
                        <a:t> </a:t>
                      </a:r>
                      <a:r>
                        <a:rPr lang="en-US" sz="3600" b="1" baseline="0" dirty="0" err="1" smtClean="0">
                          <a:solidFill>
                            <a:schemeClr val="bg1"/>
                          </a:solidFill>
                          <a:latin typeface="NikoshBAN" pitchFamily="2" charset="0"/>
                          <a:cs typeface="NikoshBAN" pitchFamily="2" charset="0"/>
                        </a:rPr>
                        <a:t>রক্ত</a:t>
                      </a:r>
                      <a:r>
                        <a:rPr lang="en-US" sz="3600" b="1" baseline="0" dirty="0" smtClean="0">
                          <a:solidFill>
                            <a:schemeClr val="bg1"/>
                          </a:solidFill>
                          <a:latin typeface="NikoshBAN" pitchFamily="2" charset="0"/>
                          <a:cs typeface="NikoshBAN" pitchFamily="2" charset="0"/>
                        </a:rPr>
                        <a:t> </a:t>
                      </a:r>
                      <a:r>
                        <a:rPr lang="en-US" sz="3600" b="1" baseline="0" dirty="0" err="1" smtClean="0">
                          <a:solidFill>
                            <a:schemeClr val="bg1"/>
                          </a:solidFill>
                          <a:latin typeface="NikoshBAN" pitchFamily="2" charset="0"/>
                          <a:cs typeface="NikoshBAN" pitchFamily="2" charset="0"/>
                        </a:rPr>
                        <a:t>গ্রহণ</a:t>
                      </a:r>
                      <a:r>
                        <a:rPr lang="en-US" sz="3600" b="1" baseline="0" dirty="0" smtClean="0">
                          <a:solidFill>
                            <a:schemeClr val="bg1"/>
                          </a:solidFill>
                          <a:latin typeface="NikoshBAN" pitchFamily="2" charset="0"/>
                          <a:cs typeface="NikoshBAN" pitchFamily="2" charset="0"/>
                        </a:rPr>
                        <a:t> </a:t>
                      </a:r>
                      <a:r>
                        <a:rPr lang="en-US" sz="3600" b="1" baseline="0" dirty="0" err="1" smtClean="0">
                          <a:solidFill>
                            <a:schemeClr val="bg1"/>
                          </a:solidFill>
                          <a:latin typeface="NikoshBAN" pitchFamily="2" charset="0"/>
                          <a:cs typeface="NikoshBAN" pitchFamily="2" charset="0"/>
                        </a:rPr>
                        <a:t>করতে</a:t>
                      </a:r>
                      <a:r>
                        <a:rPr lang="en-US" sz="3600" b="1" baseline="0" dirty="0" smtClean="0">
                          <a:solidFill>
                            <a:schemeClr val="bg1"/>
                          </a:solidFill>
                          <a:latin typeface="NikoshBAN" pitchFamily="2" charset="0"/>
                          <a:cs typeface="NikoshBAN" pitchFamily="2" charset="0"/>
                        </a:rPr>
                        <a:t> </a:t>
                      </a:r>
                      <a:r>
                        <a:rPr lang="en-US" sz="3600" b="1" baseline="0" dirty="0" err="1" smtClean="0">
                          <a:solidFill>
                            <a:schemeClr val="bg1"/>
                          </a:solidFill>
                          <a:latin typeface="NikoshBAN" pitchFamily="2" charset="0"/>
                          <a:cs typeface="NikoshBAN" pitchFamily="2" charset="0"/>
                        </a:rPr>
                        <a:t>পারে</a:t>
                      </a:r>
                      <a:r>
                        <a:rPr lang="en-US" sz="3600" b="1" baseline="0" dirty="0" smtClean="0">
                          <a:solidFill>
                            <a:schemeClr val="bg1"/>
                          </a:solidFill>
                          <a:latin typeface="NikoshBAN" pitchFamily="2" charset="0"/>
                          <a:cs typeface="NikoshBAN" pitchFamily="2" charset="0"/>
                        </a:rPr>
                        <a:t> </a:t>
                      </a:r>
                      <a:r>
                        <a:rPr lang="bn-BD" sz="3600" b="1" dirty="0" smtClean="0">
                          <a:solidFill>
                            <a:schemeClr val="bg1"/>
                          </a:solidFill>
                          <a:latin typeface="NikoshBAN" pitchFamily="2" charset="0"/>
                          <a:cs typeface="NikoshBAN" pitchFamily="2" charset="0"/>
                        </a:rPr>
                        <a:t> </a:t>
                      </a:r>
                      <a:endParaRPr lang="en-US" sz="3600" b="1" dirty="0"/>
                    </a:p>
                  </a:txBody>
                  <a:tcPr/>
                </a:tc>
                <a:extLst>
                  <a:ext uri="{0D108BD9-81ED-4DB2-BD59-A6C34878D82A}">
                    <a16:rowId xmlns="" xmlns:a16="http://schemas.microsoft.com/office/drawing/2014/main" val="10000"/>
                  </a:ext>
                </a:extLst>
              </a:tr>
              <a:tr h="891785">
                <a:tc>
                  <a:txBody>
                    <a:bodyPr/>
                    <a:lstStyle/>
                    <a:p>
                      <a:r>
                        <a:rPr lang="bn-BD" sz="3600" b="1" dirty="0" smtClean="0">
                          <a:solidFill>
                            <a:srgbClr val="FF0000"/>
                          </a:solidFill>
                        </a:rPr>
                        <a:t>A</a:t>
                      </a:r>
                      <a:endParaRPr lang="en-US" sz="3600" b="1" dirty="0">
                        <a:solidFill>
                          <a:srgbClr val="FF0000"/>
                        </a:solidFill>
                      </a:endParaRPr>
                    </a:p>
                  </a:txBody>
                  <a:tcPr/>
                </a:tc>
                <a:tc>
                  <a:txBody>
                    <a:bodyPr/>
                    <a:lstStyle/>
                    <a:p>
                      <a:r>
                        <a:rPr lang="bn-BD" sz="3600" b="1" dirty="0" smtClean="0"/>
                        <a:t>A, AB</a:t>
                      </a:r>
                      <a:endParaRPr lang="en-US" sz="3600" b="1" dirty="0"/>
                    </a:p>
                  </a:txBody>
                  <a:tcPr/>
                </a:tc>
                <a:tc>
                  <a:txBody>
                    <a:bodyPr/>
                    <a:lstStyle/>
                    <a:p>
                      <a:r>
                        <a:rPr lang="bn-BD" sz="3600" b="1" dirty="0" smtClean="0"/>
                        <a:t>A,O</a:t>
                      </a:r>
                      <a:endParaRPr lang="en-US" sz="3600" b="1" dirty="0"/>
                    </a:p>
                  </a:txBody>
                  <a:tcPr/>
                </a:tc>
                <a:extLst>
                  <a:ext uri="{0D108BD9-81ED-4DB2-BD59-A6C34878D82A}">
                    <a16:rowId xmlns="" xmlns:a16="http://schemas.microsoft.com/office/drawing/2014/main" val="10001"/>
                  </a:ext>
                </a:extLst>
              </a:tr>
              <a:tr h="891785">
                <a:tc>
                  <a:txBody>
                    <a:bodyPr/>
                    <a:lstStyle/>
                    <a:p>
                      <a:r>
                        <a:rPr lang="bn-BD" sz="3600" b="1" dirty="0" smtClean="0">
                          <a:solidFill>
                            <a:srgbClr val="FF0000"/>
                          </a:solidFill>
                        </a:rPr>
                        <a:t>B</a:t>
                      </a:r>
                      <a:endParaRPr lang="en-US" sz="3600" b="1" dirty="0">
                        <a:solidFill>
                          <a:srgbClr val="FF0000"/>
                        </a:solidFill>
                      </a:endParaRPr>
                    </a:p>
                  </a:txBody>
                  <a:tcPr/>
                </a:tc>
                <a:tc>
                  <a:txBody>
                    <a:bodyPr/>
                    <a:lstStyle/>
                    <a:p>
                      <a:r>
                        <a:rPr lang="bn-BD" sz="3600" b="1" dirty="0" smtClean="0"/>
                        <a:t>B,AB</a:t>
                      </a:r>
                      <a:endParaRPr lang="en-US" sz="3600" b="1" dirty="0"/>
                    </a:p>
                  </a:txBody>
                  <a:tcPr/>
                </a:tc>
                <a:tc>
                  <a:txBody>
                    <a:bodyPr/>
                    <a:lstStyle/>
                    <a:p>
                      <a:r>
                        <a:rPr lang="bn-BD" sz="3600" b="1" dirty="0" smtClean="0"/>
                        <a:t>B,O</a:t>
                      </a:r>
                      <a:endParaRPr lang="en-US" sz="3600" b="1" dirty="0"/>
                    </a:p>
                  </a:txBody>
                  <a:tcPr/>
                </a:tc>
                <a:extLst>
                  <a:ext uri="{0D108BD9-81ED-4DB2-BD59-A6C34878D82A}">
                    <a16:rowId xmlns="" xmlns:a16="http://schemas.microsoft.com/office/drawing/2014/main" val="10002"/>
                  </a:ext>
                </a:extLst>
              </a:tr>
              <a:tr h="891785">
                <a:tc>
                  <a:txBody>
                    <a:bodyPr/>
                    <a:lstStyle/>
                    <a:p>
                      <a:r>
                        <a:rPr lang="bn-BD" sz="3600" b="1" dirty="0" smtClean="0">
                          <a:solidFill>
                            <a:srgbClr val="FF0000"/>
                          </a:solidFill>
                        </a:rPr>
                        <a:t>AB</a:t>
                      </a:r>
                      <a:endParaRPr lang="en-US" sz="3600" b="1" dirty="0">
                        <a:solidFill>
                          <a:srgbClr val="FF0000"/>
                        </a:solidFill>
                      </a:endParaRPr>
                    </a:p>
                  </a:txBody>
                  <a:tcPr/>
                </a:tc>
                <a:tc>
                  <a:txBody>
                    <a:bodyPr/>
                    <a:lstStyle/>
                    <a:p>
                      <a:r>
                        <a:rPr lang="bn-BD" sz="3600" b="1" dirty="0" smtClean="0"/>
                        <a:t>AB</a:t>
                      </a:r>
                      <a:endParaRPr lang="en-US" sz="3600" b="1" dirty="0"/>
                    </a:p>
                  </a:txBody>
                  <a:tcPr/>
                </a:tc>
                <a:tc>
                  <a:txBody>
                    <a:bodyPr/>
                    <a:lstStyle/>
                    <a:p>
                      <a:r>
                        <a:rPr lang="bn-BD" sz="3600" b="1" dirty="0" smtClean="0"/>
                        <a:t>A,B,AB,O</a:t>
                      </a:r>
                      <a:endParaRPr lang="en-US" sz="3600" b="1" dirty="0"/>
                    </a:p>
                  </a:txBody>
                  <a:tcPr/>
                </a:tc>
                <a:extLst>
                  <a:ext uri="{0D108BD9-81ED-4DB2-BD59-A6C34878D82A}">
                    <a16:rowId xmlns="" xmlns:a16="http://schemas.microsoft.com/office/drawing/2014/main" val="10003"/>
                  </a:ext>
                </a:extLst>
              </a:tr>
              <a:tr h="891785">
                <a:tc>
                  <a:txBody>
                    <a:bodyPr/>
                    <a:lstStyle/>
                    <a:p>
                      <a:r>
                        <a:rPr lang="bn-BD" sz="3600" b="1" dirty="0" smtClean="0">
                          <a:solidFill>
                            <a:srgbClr val="FF0000"/>
                          </a:solidFill>
                        </a:rPr>
                        <a:t>O</a:t>
                      </a:r>
                      <a:endParaRPr lang="en-US" sz="3600" b="1" dirty="0">
                        <a:solidFill>
                          <a:srgbClr val="FF0000"/>
                        </a:solidFill>
                      </a:endParaRPr>
                    </a:p>
                  </a:txBody>
                  <a:tcPr/>
                </a:tc>
                <a:tc>
                  <a:txBody>
                    <a:bodyPr/>
                    <a:lstStyle/>
                    <a:p>
                      <a:r>
                        <a:rPr lang="bn-BD" sz="3600" b="1" dirty="0" smtClean="0"/>
                        <a:t>A,B,AB,O</a:t>
                      </a:r>
                      <a:endParaRPr lang="en-US" sz="3600" b="1" dirty="0"/>
                    </a:p>
                  </a:txBody>
                  <a:tcPr/>
                </a:tc>
                <a:tc>
                  <a:txBody>
                    <a:bodyPr/>
                    <a:lstStyle/>
                    <a:p>
                      <a:r>
                        <a:rPr lang="bn-BD" sz="3600" b="1" dirty="0" smtClean="0"/>
                        <a:t>O</a:t>
                      </a:r>
                      <a:endParaRPr lang="en-US" sz="3600" b="1" dirty="0"/>
                    </a:p>
                  </a:txBody>
                  <a:tcPr/>
                </a:tc>
                <a:extLst>
                  <a:ext uri="{0D108BD9-81ED-4DB2-BD59-A6C34878D82A}">
                    <a16:rowId xmlns="" xmlns:a16="http://schemas.microsoft.com/office/drawing/2014/main" val="10004"/>
                  </a:ext>
                </a:extLst>
              </a:tr>
            </a:tbl>
          </a:graphicData>
        </a:graphic>
      </p:graphicFrame>
      <p:grpSp>
        <p:nvGrpSpPr>
          <p:cNvPr id="2" name="Group 1"/>
          <p:cNvGrpSpPr/>
          <p:nvPr/>
        </p:nvGrpSpPr>
        <p:grpSpPr>
          <a:xfrm>
            <a:off x="163770" y="97489"/>
            <a:ext cx="11919045" cy="840815"/>
            <a:chOff x="404787" y="144470"/>
            <a:chExt cx="9037842" cy="840815"/>
          </a:xfrm>
        </p:grpSpPr>
        <p:sp>
          <p:nvSpPr>
            <p:cNvPr id="4" name="Rectangle 3"/>
            <p:cNvSpPr/>
            <p:nvPr/>
          </p:nvSpPr>
          <p:spPr>
            <a:xfrm>
              <a:off x="864142" y="154288"/>
              <a:ext cx="8578487" cy="830997"/>
            </a:xfrm>
            <a:prstGeom prst="rect">
              <a:avLst/>
            </a:prstGeom>
          </p:spPr>
          <p:txBody>
            <a:bodyPr wrap="square">
              <a:spAutoFit/>
            </a:bodyPr>
            <a:lstStyle/>
            <a:p>
              <a:r>
                <a:rPr lang="bn-BD" sz="4800" b="1" dirty="0" smtClean="0">
                  <a:solidFill>
                    <a:schemeClr val="bg1"/>
                  </a:solidFill>
                  <a:latin typeface="NikoshBAN" pitchFamily="2" charset="0"/>
                  <a:cs typeface="NikoshBAN" pitchFamily="2" charset="0"/>
                </a:rPr>
                <a:t>ABO</a:t>
              </a:r>
              <a:r>
                <a:rPr lang="bn-BD" sz="2800" b="1" dirty="0" smtClean="0">
                  <a:solidFill>
                    <a:schemeClr val="bg1"/>
                  </a:solidFill>
                  <a:latin typeface="NikoshBAN" pitchFamily="2" charset="0"/>
                  <a:cs typeface="NikoshBAN" pitchFamily="2" charset="0"/>
                </a:rPr>
                <a:t> </a:t>
              </a:r>
              <a:r>
                <a:rPr lang="bn-BD" sz="4000" b="1" dirty="0" smtClean="0">
                  <a:solidFill>
                    <a:schemeClr val="bg1"/>
                  </a:solidFill>
                  <a:latin typeface="NikoshBAN" pitchFamily="2" charset="0"/>
                  <a:cs typeface="NikoshBAN" pitchFamily="2" charset="0"/>
                </a:rPr>
                <a:t>পদ্ধতিতে মানুষের রক্তের </a:t>
              </a:r>
              <a:r>
                <a:rPr lang="bn-BD" sz="4000" b="1" dirty="0">
                  <a:solidFill>
                    <a:schemeClr val="bg1"/>
                  </a:solidFill>
                  <a:latin typeface="NikoshBAN" pitchFamily="2" charset="0"/>
                  <a:cs typeface="NikoshBAN" pitchFamily="2" charset="0"/>
                </a:rPr>
                <a:t>গ্রুপ </a:t>
              </a:r>
              <a:r>
                <a:rPr lang="bn-BD" sz="4000" b="1" dirty="0" smtClean="0">
                  <a:solidFill>
                    <a:schemeClr val="bg1"/>
                  </a:solidFill>
                  <a:latin typeface="NikoshBAN" pitchFamily="2" charset="0"/>
                  <a:cs typeface="NikoshBAN" pitchFamily="2" charset="0"/>
                </a:rPr>
                <a:t>অনুযায়ী দাতা ও গ্রহীতার তালিকা </a:t>
              </a:r>
              <a:endParaRPr lang="en-US" sz="28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787" y="144470"/>
              <a:ext cx="490850" cy="735024"/>
            </a:xfrm>
            <a:prstGeom prst="rect">
              <a:avLst/>
            </a:prstGeom>
          </p:spPr>
        </p:pic>
      </p:gr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23722" t="4695" r="23470" b="15307"/>
          <a:stretch/>
        </p:blipFill>
        <p:spPr>
          <a:xfrm>
            <a:off x="169661" y="5968184"/>
            <a:ext cx="736385" cy="709407"/>
          </a:xfrm>
          <a:prstGeom prst="rect">
            <a:avLst/>
          </a:prstGeom>
        </p:spPr>
      </p:pic>
      <p:sp>
        <p:nvSpPr>
          <p:cNvPr id="11" name="Rectangle 10"/>
          <p:cNvSpPr/>
          <p:nvPr/>
        </p:nvSpPr>
        <p:spPr>
          <a:xfrm>
            <a:off x="847415" y="6022776"/>
            <a:ext cx="11344585" cy="707886"/>
          </a:xfrm>
          <a:prstGeom prst="rect">
            <a:avLst/>
          </a:prstGeom>
        </p:spPr>
        <p:txBody>
          <a:bodyPr wrap="square">
            <a:spAutoFit/>
          </a:bodyPr>
          <a:lstStyle/>
          <a:p>
            <a:r>
              <a:rPr lang="bn-BD" sz="3600" b="1" dirty="0" smtClean="0">
                <a:latin typeface="NikoshBAN" pitchFamily="2" charset="0"/>
                <a:cs typeface="NikoshBAN" pitchFamily="2" charset="0"/>
              </a:rPr>
              <a:t>O </a:t>
            </a:r>
            <a:r>
              <a:rPr lang="bn-BD" sz="4000" b="1" dirty="0" smtClean="0">
                <a:latin typeface="NikoshBAN" pitchFamily="2" charset="0"/>
                <a:cs typeface="NikoshBAN" pitchFamily="2" charset="0"/>
              </a:rPr>
              <a:t>গ্রুপকে সর্বজনীন রক্তদাতা </a:t>
            </a:r>
            <a:r>
              <a:rPr lang="bn-BD" sz="4000" b="1" dirty="0">
                <a:latin typeface="NikoshBAN" pitchFamily="2" charset="0"/>
                <a:cs typeface="NikoshBAN" pitchFamily="2" charset="0"/>
              </a:rPr>
              <a:t>ও</a:t>
            </a:r>
            <a:r>
              <a:rPr lang="bn-BD" sz="3600" b="1" dirty="0">
                <a:latin typeface="NikoshBAN" pitchFamily="2" charset="0"/>
                <a:cs typeface="NikoshBAN" pitchFamily="2" charset="0"/>
              </a:rPr>
              <a:t> </a:t>
            </a:r>
            <a:r>
              <a:rPr lang="bn-BD" sz="3600" b="1" dirty="0" smtClean="0">
                <a:latin typeface="NikoshBAN" pitchFamily="2" charset="0"/>
                <a:cs typeface="NikoshBAN" pitchFamily="2" charset="0"/>
              </a:rPr>
              <a:t>AB </a:t>
            </a:r>
            <a:r>
              <a:rPr lang="bn-BD" sz="4000" b="1" dirty="0" smtClean="0">
                <a:latin typeface="NikoshBAN" pitchFamily="2" charset="0"/>
                <a:cs typeface="NikoshBAN" pitchFamily="2" charset="0"/>
              </a:rPr>
              <a:t>গ্রুপকে সর্বজনীন রক্ত গ্রহীতা বলে। </a:t>
            </a:r>
            <a:endParaRPr lang="en-US" sz="3600" dirty="0"/>
          </a:p>
        </p:txBody>
      </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5749" t="2689" r="2693" b="16647"/>
          <a:stretch/>
        </p:blipFill>
        <p:spPr>
          <a:xfrm>
            <a:off x="8666328" y="709683"/>
            <a:ext cx="3357350" cy="5117911"/>
          </a:xfrm>
          <a:prstGeom prst="rect">
            <a:avLst/>
          </a:prstGeom>
          <a:ln>
            <a:noFill/>
          </a:ln>
          <a:effectLst>
            <a:softEdge rad="112500"/>
          </a:effectLst>
        </p:spPr>
      </p:pic>
    </p:spTree>
    <p:extLst>
      <p:ext uri="{BB962C8B-B14F-4D97-AF65-F5344CB8AC3E}">
        <p14:creationId xmlns:p14="http://schemas.microsoft.com/office/powerpoint/2010/main" val="6650747"/>
      </p:ext>
    </p:extLst>
  </p:cSld>
  <p:clrMapOvr>
    <a:masterClrMapping/>
  </p:clrMapOvr>
  <mc:AlternateContent xmlns:mc="http://schemas.openxmlformats.org/markup-compatibility/2006">
    <mc:Choice xmlns:p14="http://schemas.microsoft.com/office/powerpoint/2010/main" Requires="p14">
      <p:transition spd="slow" p14:dur="4400">
        <p14:honeycomb/>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
                                        <p:tgtEl>
                                          <p:spTgt spid="5"/>
                                        </p:tgtEl>
                                      </p:cBhvr>
                                    </p:animEffect>
                                    <p:anim calcmode="lin" valueType="num">
                                      <p:cBhvr>
                                        <p:cTn id="21" dur="400" fill="hold"/>
                                        <p:tgtEl>
                                          <p:spTgt spid="5"/>
                                        </p:tgtEl>
                                        <p:attrNameLst>
                                          <p:attrName>ppt_x</p:attrName>
                                        </p:attrNameLst>
                                      </p:cBhvr>
                                      <p:tavLst>
                                        <p:tav tm="0">
                                          <p:val>
                                            <p:strVal val="#ppt_x"/>
                                          </p:val>
                                        </p:tav>
                                        <p:tav tm="100000">
                                          <p:val>
                                            <p:strVal val="#ppt_x"/>
                                          </p:val>
                                        </p:tav>
                                      </p:tavLst>
                                    </p:anim>
                                    <p:anim calcmode="lin" valueType="num">
                                      <p:cBhvr>
                                        <p:cTn id="22" dur="400" fill="hold"/>
                                        <p:tgtEl>
                                          <p:spTgt spid="5"/>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strips(downLeft)">
                                      <p:cBhvr>
                                        <p:cTn id="29" dur="500"/>
                                        <p:tgtEl>
                                          <p:spTgt spid="11"/>
                                        </p:tgtEl>
                                      </p:cBhvr>
                                    </p:animEffect>
                                  </p:childTnLst>
                                </p:cTn>
                              </p:par>
                              <p:par>
                                <p:cTn id="30" presetID="18" presetClass="entr" presetSubtype="12"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422" y="-586862"/>
            <a:ext cx="11245758" cy="68648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209775739"/>
      </p:ext>
    </p:extLst>
  </p:cSld>
  <p:clrMapOvr>
    <a:masterClrMapping/>
  </p:clrMapOvr>
  <mc:AlternateContent xmlns:mc="http://schemas.openxmlformats.org/markup-compatibility/2006">
    <mc:Choice xmlns:p14="http://schemas.microsoft.com/office/powerpoint/2010/main" Requires="p14">
      <p:transition spd="slow" p14:dur="3900">
        <p14:glitter pattern="hexagon"/>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4336" y="123084"/>
            <a:ext cx="11752307" cy="6284753"/>
            <a:chOff x="224336" y="123084"/>
            <a:chExt cx="11752307" cy="6284753"/>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594" t="7118" r="5606" b="11173"/>
            <a:stretch/>
          </p:blipFill>
          <p:spPr>
            <a:xfrm>
              <a:off x="374837" y="123084"/>
              <a:ext cx="3206770" cy="2990422"/>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336" y="3621442"/>
              <a:ext cx="3281427" cy="26703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9278" y="3838858"/>
              <a:ext cx="3447364" cy="25689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9507" y="1037874"/>
              <a:ext cx="4616319" cy="2096759"/>
            </a:xfrm>
            <a:prstGeom prst="rect">
              <a:avLst/>
            </a:prstGeom>
            <a:ln>
              <a:noFill/>
            </a:ln>
            <a:effectLst>
              <a:softEdge rad="112500"/>
            </a:effectLst>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41636" y="3677305"/>
              <a:ext cx="4202455" cy="261449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31" name="Group 30"/>
            <p:cNvGrpSpPr/>
            <p:nvPr/>
          </p:nvGrpSpPr>
          <p:grpSpPr>
            <a:xfrm>
              <a:off x="8781260" y="144211"/>
              <a:ext cx="3195383" cy="2990422"/>
              <a:chOff x="8722762" y="0"/>
              <a:chExt cx="3469239" cy="4052759"/>
            </a:xfrm>
          </p:grpSpPr>
          <p:pic>
            <p:nvPicPr>
              <p:cNvPr id="22" name="Picture 21"/>
              <p:cNvPicPr>
                <a:picLocks noChangeAspect="1"/>
              </p:cNvPicPr>
              <p:nvPr/>
            </p:nvPicPr>
            <p:blipFill rotWithShape="1">
              <a:blip r:embed="rId8">
                <a:extLst>
                  <a:ext uri="{28A0092B-C50C-407E-A947-70E740481C1C}">
                    <a14:useLocalDpi xmlns:a14="http://schemas.microsoft.com/office/drawing/2010/main" val="0"/>
                  </a:ext>
                </a:extLst>
              </a:blip>
              <a:srcRect l="2710" t="6612" r="7214" b="7439"/>
              <a:stretch/>
            </p:blipFill>
            <p:spPr>
              <a:xfrm>
                <a:off x="8722762" y="2223959"/>
                <a:ext cx="3469238" cy="1828800"/>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22763" y="0"/>
                <a:ext cx="3469238" cy="2271301"/>
              </a:xfrm>
              <a:prstGeom prst="rect">
                <a:avLst/>
              </a:prstGeom>
            </p:spPr>
          </p:pic>
        </p:grpSp>
        <p:grpSp>
          <p:nvGrpSpPr>
            <p:cNvPr id="30" name="Group 29"/>
            <p:cNvGrpSpPr/>
            <p:nvPr/>
          </p:nvGrpSpPr>
          <p:grpSpPr>
            <a:xfrm>
              <a:off x="3792368" y="123084"/>
              <a:ext cx="4700993" cy="1037500"/>
              <a:chOff x="3780692" y="527538"/>
              <a:chExt cx="5099539" cy="1617785"/>
            </a:xfrm>
          </p:grpSpPr>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l="15482" t="15336" r="8328" b="21051"/>
              <a:stretch/>
            </p:blipFill>
            <p:spPr>
              <a:xfrm>
                <a:off x="3780692" y="527538"/>
                <a:ext cx="1371600" cy="1617785"/>
              </a:xfrm>
              <a:prstGeom prst="rect">
                <a:avLst/>
              </a:prstGeom>
            </p:spPr>
          </p:pic>
          <p:pic>
            <p:nvPicPr>
              <p:cNvPr id="11" name="Picture 10"/>
              <p:cNvPicPr>
                <a:picLocks noChangeAspect="1"/>
              </p:cNvPicPr>
              <p:nvPr/>
            </p:nvPicPr>
            <p:blipFill rotWithShape="1">
              <a:blip r:embed="rId11">
                <a:extLst>
                  <a:ext uri="{28A0092B-C50C-407E-A947-70E740481C1C}">
                    <a14:useLocalDpi xmlns:a14="http://schemas.microsoft.com/office/drawing/2010/main" val="0"/>
                  </a:ext>
                </a:extLst>
              </a:blip>
              <a:srcRect l="8724" t="30922" r="8815" b="27319"/>
              <a:stretch/>
            </p:blipFill>
            <p:spPr>
              <a:xfrm>
                <a:off x="5152292" y="527539"/>
                <a:ext cx="2356339" cy="1617784"/>
              </a:xfrm>
              <a:prstGeom prst="rect">
                <a:avLst/>
              </a:prstGeom>
            </p:spPr>
          </p:pic>
          <p:pic>
            <p:nvPicPr>
              <p:cNvPr id="26" name="Pictur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98235" y="527538"/>
                <a:ext cx="1381996" cy="1617785"/>
              </a:xfrm>
              <a:prstGeom prst="rect">
                <a:avLst/>
              </a:prstGeom>
            </p:spPr>
          </p:pic>
        </p:grpSp>
      </p:grpSp>
    </p:spTree>
    <p:extLst>
      <p:ext uri="{BB962C8B-B14F-4D97-AF65-F5344CB8AC3E}">
        <p14:creationId xmlns:p14="http://schemas.microsoft.com/office/powerpoint/2010/main" val="3444687397"/>
      </p:ext>
    </p:extLst>
  </p:cSld>
  <p:clrMapOvr>
    <a:masterClrMapping/>
  </p:clrMapOvr>
  <mc:AlternateContent xmlns:mc="http://schemas.openxmlformats.org/markup-compatibility/2006">
    <mc:Choice xmlns:p14="http://schemas.microsoft.com/office/powerpoint/2010/main" Requires="p14">
      <p:transition spd="slow" p14:dur="4000">
        <p14:vortex dir="r"/>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194" y="699254"/>
            <a:ext cx="11614246" cy="6186309"/>
          </a:xfrm>
          <a:prstGeom prst="rect">
            <a:avLst/>
          </a:prstGeom>
        </p:spPr>
        <p:txBody>
          <a:bodyPr wrap="square">
            <a:spAutoFit/>
          </a:bodyPr>
          <a:lstStyle/>
          <a:p>
            <a:r>
              <a:rPr lang="bn-BD" sz="3600" b="1" dirty="0" smtClean="0">
                <a:solidFill>
                  <a:schemeClr val="bg1"/>
                </a:solidFill>
                <a:latin typeface="NikoshBAN" pitchFamily="2" charset="0"/>
                <a:cs typeface="NikoshBAN" pitchFamily="2" charset="0"/>
              </a:rPr>
              <a:t>আধুনিক চিকিৎসা বিজ্ঞানে সর্বজনীন রক্ত</a:t>
            </a:r>
            <a:r>
              <a:rPr lang="en-US" sz="3600" b="1" dirty="0" err="1" smtClean="0">
                <a:solidFill>
                  <a:schemeClr val="bg1"/>
                </a:solidFill>
                <a:latin typeface="NikoshBAN" pitchFamily="2" charset="0"/>
                <a:cs typeface="NikoshBAN" pitchFamily="2" charset="0"/>
              </a:rPr>
              <a:t>দাতা</a:t>
            </a:r>
            <a:r>
              <a:rPr lang="bn-BD" sz="3600" b="1" dirty="0" smtClean="0">
                <a:solidFill>
                  <a:schemeClr val="bg1"/>
                </a:solidFill>
                <a:latin typeface="NikoshBAN" pitchFamily="2" charset="0"/>
                <a:cs typeface="NikoshBAN" pitchFamily="2" charset="0"/>
              </a:rPr>
              <a:t> কিংবা সর্বজনীন রক্ত গ্রহীতার ধারণা খুব একটা প্রযোজ্য নয়। কেননা,রক্তকে অ্যান্টিজে</a:t>
            </a:r>
            <a:r>
              <a:rPr lang="en-US" sz="3600" b="1" dirty="0" err="1" smtClean="0">
                <a:solidFill>
                  <a:schemeClr val="bg1"/>
                </a:solidFill>
                <a:latin typeface="NikoshBAN" pitchFamily="2" charset="0"/>
                <a:cs typeface="NikoshBAN" pitchFamily="2" charset="0"/>
              </a:rPr>
              <a:t>নের</a:t>
            </a:r>
            <a:r>
              <a:rPr lang="en-US" sz="3600" b="1" dirty="0" smtClean="0">
                <a:solidFill>
                  <a:schemeClr val="bg1"/>
                </a:solidFill>
                <a:latin typeface="NikoshBAN" pitchFamily="2" charset="0"/>
                <a:cs typeface="NikoshBAN" pitchFamily="2" charset="0"/>
              </a:rPr>
              <a:t> </a:t>
            </a:r>
            <a:r>
              <a:rPr lang="bn-BD" sz="3600" b="1" dirty="0" smtClean="0">
                <a:solidFill>
                  <a:schemeClr val="bg1"/>
                </a:solidFill>
                <a:latin typeface="NikoshBAN" pitchFamily="2" charset="0"/>
                <a:cs typeface="NikoshBAN" pitchFamily="2" charset="0"/>
              </a:rPr>
              <a:t>ভিত্তিতে শ্রেণিকরণ করার ক্ষেত্রে ABO পদ্ধতি সর্বাধিক গুরুত্বপূর্ণ হলেও রক্তে আরও অসংখ্য অ্যান্টিজেন থাকে,</a:t>
            </a:r>
            <a:r>
              <a:rPr lang="en-US" sz="3600" b="1" dirty="0" smtClean="0">
                <a:solidFill>
                  <a:schemeClr val="bg1"/>
                </a:solidFill>
                <a:latin typeface="NikoshBAN" pitchFamily="2" charset="0"/>
                <a:cs typeface="NikoshBAN" pitchFamily="2" charset="0"/>
              </a:rPr>
              <a:t> </a:t>
            </a:r>
            <a:r>
              <a:rPr lang="bn-BD" sz="3600" b="1" dirty="0" smtClean="0">
                <a:solidFill>
                  <a:schemeClr val="bg1"/>
                </a:solidFill>
                <a:latin typeface="NikoshBAN" pitchFamily="2" charset="0"/>
                <a:cs typeface="NikoshBAN" pitchFamily="2" charset="0"/>
              </a:rPr>
              <a:t>যেগুলো ক্ষেত্রবিশেষে অসুবিধার কারণ হতে পারে।যেমনঃ রেসাস ফ্যাক্টর,যা এক </a:t>
            </a:r>
            <a:r>
              <a:rPr lang="bn-BD" sz="3600" b="1" dirty="0">
                <a:solidFill>
                  <a:schemeClr val="bg1"/>
                </a:solidFill>
                <a:latin typeface="NikoshBAN" pitchFamily="2" charset="0"/>
                <a:cs typeface="NikoshBAN" pitchFamily="2" charset="0"/>
              </a:rPr>
              <a:t>ধরণের </a:t>
            </a:r>
            <a:r>
              <a:rPr lang="bn-BD" sz="3600" b="1" dirty="0" smtClean="0">
                <a:solidFill>
                  <a:schemeClr val="bg1"/>
                </a:solidFill>
                <a:latin typeface="NikoshBAN" pitchFamily="2" charset="0"/>
                <a:cs typeface="NikoshBAN" pitchFamily="2" charset="0"/>
              </a:rPr>
              <a:t>অ্যান্টিজেন। কারো রক্তে এই ফ্যাক্টর উপস্থিত থাকলে তাকে বলে পজিটিভ আর না থাকলে বলে নেগেটিভ। এটি যদি না মেলে তাহলেও গ্রহীতা বা রোগী আরও অসুস্থ হয়ে পড়তে পারেন। তাই ABO গ্রুপের পাশাপাশি রেসাস ফ্যাক্টরও পরীক্ষা করে মিলিয়ে দেখা চাই। অর্থাৎ রেসাস ফ্যাক্টরকে বিবেচনায় নেওয়া হলে রক্তের গ্রুপগুলো হবে A+,</a:t>
            </a:r>
            <a:r>
              <a:rPr lang="en-US" sz="3600" b="1" dirty="0" smtClean="0">
                <a:solidFill>
                  <a:schemeClr val="bg1"/>
                </a:solidFill>
                <a:latin typeface="NikoshBAN" pitchFamily="2" charset="0"/>
                <a:cs typeface="NikoshBAN" pitchFamily="2" charset="0"/>
              </a:rPr>
              <a:t> </a:t>
            </a:r>
            <a:r>
              <a:rPr lang="bn-BD" sz="3600" b="1" dirty="0" smtClean="0">
                <a:solidFill>
                  <a:schemeClr val="bg1"/>
                </a:solidFill>
                <a:latin typeface="NikoshBAN" pitchFamily="2" charset="0"/>
                <a:cs typeface="NikoshBAN" pitchFamily="2" charset="0"/>
              </a:rPr>
              <a:t>A-,B+,B-,</a:t>
            </a:r>
            <a:r>
              <a:rPr lang="en-US" sz="3600" b="1" dirty="0" smtClean="0">
                <a:solidFill>
                  <a:schemeClr val="bg1"/>
                </a:solidFill>
                <a:latin typeface="NikoshBAN" pitchFamily="2" charset="0"/>
                <a:cs typeface="NikoshBAN" pitchFamily="2" charset="0"/>
              </a:rPr>
              <a:t> </a:t>
            </a:r>
            <a:r>
              <a:rPr lang="bn-BD" sz="3600" b="1" dirty="0" smtClean="0">
                <a:solidFill>
                  <a:schemeClr val="bg1"/>
                </a:solidFill>
                <a:latin typeface="NikoshBAN" pitchFamily="2" charset="0"/>
                <a:cs typeface="NikoshBAN" pitchFamily="2" charset="0"/>
              </a:rPr>
              <a:t>AB+,</a:t>
            </a:r>
            <a:r>
              <a:rPr lang="en-US" sz="3600" b="1" dirty="0" smtClean="0">
                <a:solidFill>
                  <a:schemeClr val="bg1"/>
                </a:solidFill>
                <a:latin typeface="NikoshBAN" pitchFamily="2" charset="0"/>
                <a:cs typeface="NikoshBAN" pitchFamily="2" charset="0"/>
              </a:rPr>
              <a:t> </a:t>
            </a:r>
            <a:r>
              <a:rPr lang="bn-BD" sz="3600" b="1" dirty="0" smtClean="0">
                <a:solidFill>
                  <a:schemeClr val="bg1"/>
                </a:solidFill>
                <a:latin typeface="NikoshBAN" pitchFamily="2" charset="0"/>
                <a:cs typeface="NikoshBAN" pitchFamily="2" charset="0"/>
              </a:rPr>
              <a:t>AB-</a:t>
            </a:r>
            <a:r>
              <a:rPr lang="en-US" sz="3600" b="1" dirty="0" smtClean="0">
                <a:solidFill>
                  <a:schemeClr val="bg1"/>
                </a:solidFill>
                <a:latin typeface="NikoshBAN" pitchFamily="2" charset="0"/>
                <a:cs typeface="NikoshBAN" pitchFamily="2" charset="0"/>
              </a:rPr>
              <a:t>,</a:t>
            </a:r>
            <a:r>
              <a:rPr lang="bn-BD" sz="3600" b="1" dirty="0" smtClean="0">
                <a:solidFill>
                  <a:schemeClr val="bg1"/>
                </a:solidFill>
                <a:latin typeface="NikoshBAN" pitchFamily="2" charset="0"/>
                <a:cs typeface="NikoshBAN" pitchFamily="2" charset="0"/>
              </a:rPr>
              <a:t>O+এবংO-। নেগেটিভ গ্রুপের রক্তে যেহেতু রেসাস ফ্যাক্টর </a:t>
            </a:r>
            <a:r>
              <a:rPr lang="bn-BD" sz="3600" b="1" dirty="0">
                <a:solidFill>
                  <a:schemeClr val="bg1"/>
                </a:solidFill>
                <a:latin typeface="NikoshBAN" pitchFamily="2" charset="0"/>
                <a:cs typeface="NikoshBAN" pitchFamily="2" charset="0"/>
              </a:rPr>
              <a:t>অ্যান্টিজেন </a:t>
            </a:r>
            <a:r>
              <a:rPr lang="bn-BD" sz="3600" b="1" dirty="0" smtClean="0">
                <a:solidFill>
                  <a:schemeClr val="bg1"/>
                </a:solidFill>
                <a:latin typeface="NikoshBAN" pitchFamily="2" charset="0"/>
                <a:cs typeface="NikoshBAN" pitchFamily="2" charset="0"/>
              </a:rPr>
              <a:t>নেই, তাই এটি পজিটিভ গ্রুপকে দেওয়া যাবে কিন্তু পজিটিভ গ্রুপের রক্ত নেগেটিভ গ্রুপকে দেওয়া যাবেনা।  </a:t>
            </a:r>
            <a:endParaRPr lang="en-US" sz="4000" dirty="0"/>
          </a:p>
        </p:txBody>
      </p:sp>
      <p:grpSp>
        <p:nvGrpSpPr>
          <p:cNvPr id="12" name="Group 11"/>
          <p:cNvGrpSpPr/>
          <p:nvPr/>
        </p:nvGrpSpPr>
        <p:grpSpPr>
          <a:xfrm>
            <a:off x="1154986" y="0"/>
            <a:ext cx="9299199" cy="716839"/>
            <a:chOff x="807250" y="-17585"/>
            <a:chExt cx="4191387" cy="716839"/>
          </a:xfrm>
        </p:grpSpPr>
        <p:sp>
          <p:nvSpPr>
            <p:cNvPr id="6" name="Rectangle: Rounded Corners 72">
              <a:extLst>
                <a:ext uri="{FF2B5EF4-FFF2-40B4-BE49-F238E27FC236}">
                  <a16:creationId xmlns="" xmlns:a16="http://schemas.microsoft.com/office/drawing/2014/main" id="{36C3589B-21D7-4A37-814A-EC61FDDAE5C9}"/>
                </a:ext>
              </a:extLst>
            </p:cNvPr>
            <p:cNvSpPr txBox="1">
              <a:spLocks/>
            </p:cNvSpPr>
            <p:nvPr/>
          </p:nvSpPr>
          <p:spPr>
            <a:xfrm>
              <a:off x="1612584" y="55506"/>
              <a:ext cx="2709400" cy="643748"/>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en-US" sz="3200" b="1" dirty="0" smtClean="0">
                  <a:solidFill>
                    <a:srgbClr val="002060"/>
                  </a:solidFill>
                  <a:latin typeface="NikoshBAN" pitchFamily="2" charset="0"/>
                  <a:cs typeface="NikoshBAN" pitchFamily="2" charset="0"/>
                </a:rPr>
                <a:t> </a:t>
              </a:r>
              <a:r>
                <a:rPr lang="en-US" sz="4800" b="1" dirty="0" err="1" smtClean="0">
                  <a:solidFill>
                    <a:srgbClr val="002060"/>
                  </a:solidFill>
                  <a:latin typeface="NikoshBAN" pitchFamily="2" charset="0"/>
                  <a:cs typeface="NikoshBAN" pitchFamily="2" charset="0"/>
                </a:rPr>
                <a:t>রেসাস</a:t>
              </a:r>
              <a:r>
                <a:rPr lang="bn-BD" sz="4800" b="1" dirty="0">
                  <a:solidFill>
                    <a:schemeClr val="bg1"/>
                  </a:solidFill>
                  <a:latin typeface="NikoshBAN" pitchFamily="2" charset="0"/>
                  <a:cs typeface="NikoshBAN" pitchFamily="2" charset="0"/>
                </a:rPr>
                <a:t> (Rh)</a:t>
              </a:r>
              <a:r>
                <a:rPr lang="en-US" sz="4800" b="1" dirty="0" smtClean="0">
                  <a:solidFill>
                    <a:srgbClr val="002060"/>
                  </a:solidFill>
                  <a:latin typeface="NikoshBAN" pitchFamily="2" charset="0"/>
                  <a:cs typeface="NikoshBAN" pitchFamily="2" charset="0"/>
                </a:rPr>
                <a:t> </a:t>
              </a:r>
              <a:r>
                <a:rPr lang="en-US" sz="4800" b="1" dirty="0" err="1" smtClean="0">
                  <a:solidFill>
                    <a:srgbClr val="002060"/>
                  </a:solidFill>
                  <a:latin typeface="NikoshBAN" pitchFamily="2" charset="0"/>
                  <a:cs typeface="NikoshBAN" pitchFamily="2" charset="0"/>
                </a:rPr>
                <a:t>ফ্যাক্টরের</a:t>
              </a:r>
              <a:r>
                <a:rPr lang="en-US" sz="4800" b="1" dirty="0" smtClean="0">
                  <a:solidFill>
                    <a:srgbClr val="002060"/>
                  </a:solidFill>
                  <a:latin typeface="NikoshBAN" pitchFamily="2" charset="0"/>
                  <a:cs typeface="NikoshBAN" pitchFamily="2" charset="0"/>
                </a:rPr>
                <a:t> </a:t>
              </a:r>
              <a:r>
                <a:rPr lang="bn-BD" sz="4800" b="1" dirty="0" smtClean="0">
                  <a:solidFill>
                    <a:srgbClr val="002060"/>
                  </a:solidFill>
                  <a:latin typeface="NikoshBAN" pitchFamily="2" charset="0"/>
                  <a:cs typeface="NikoshBAN" pitchFamily="2" charset="0"/>
                </a:rPr>
                <a:t>বর্ণনা</a:t>
              </a:r>
              <a:r>
                <a:rPr lang="en-US" sz="4800" b="1" dirty="0" smtClean="0">
                  <a:solidFill>
                    <a:srgbClr val="002060"/>
                  </a:solidFill>
                  <a:latin typeface="NikoshBAN" pitchFamily="2" charset="0"/>
                  <a:cs typeface="NikoshBAN" pitchFamily="2" charset="0"/>
                </a:rPr>
                <a:t> </a:t>
              </a:r>
              <a:endParaRPr lang="en-US" sz="48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5070" y="-17585"/>
              <a:ext cx="603567" cy="65596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250" y="0"/>
              <a:ext cx="732248" cy="699254"/>
            </a:xfrm>
            <a:prstGeom prst="rect">
              <a:avLst/>
            </a:prstGeom>
          </p:spPr>
        </p:pic>
      </p:grpSp>
    </p:spTree>
    <p:extLst>
      <p:ext uri="{BB962C8B-B14F-4D97-AF65-F5344CB8AC3E}">
        <p14:creationId xmlns:p14="http://schemas.microsoft.com/office/powerpoint/2010/main" val="321621078"/>
      </p:ext>
    </p:extLst>
  </p:cSld>
  <p:clrMapOvr>
    <a:masterClrMapping/>
  </p:clrMapOvr>
  <mc:AlternateContent xmlns:mc="http://schemas.openxmlformats.org/markup-compatibility/2006">
    <mc:Choice xmlns:p14="http://schemas.microsoft.com/office/powerpoint/2010/main" Requires="p14">
      <p:transition spd="slow" p14:dur="1250">
        <p14:switch dir="r"/>
        <p:sndAc>
          <p:stSnd>
            <p:snd r:embed="rId3" name="push.wav"/>
          </p:stSnd>
        </p:sndAc>
      </p:transition>
    </mc:Choice>
    <mc:Fallback>
      <p:transition spd="slow">
        <p:fade/>
        <p:sndAc>
          <p:stSnd>
            <p:snd r:embed="rId3"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by="(-#ppt_w*2)" calcmode="lin" valueType="num">
                                      <p:cBhvr rctx="PPT">
                                        <p:cTn id="12" dur="500" autoRev="1" fill="hold">
                                          <p:stCondLst>
                                            <p:cond delay="0"/>
                                          </p:stCondLst>
                                        </p:cTn>
                                        <p:tgtEl>
                                          <p:spTgt spid="2"/>
                                        </p:tgtEl>
                                        <p:attrNameLst>
                                          <p:attrName>ppt_w</p:attrName>
                                        </p:attrNameLst>
                                      </p:cBhvr>
                                    </p:anim>
                                    <p:anim by="(#ppt_w*0.50)" calcmode="lin" valueType="num">
                                      <p:cBhvr>
                                        <p:cTn id="13" dur="500" decel="50000" autoRev="1" fill="hold">
                                          <p:stCondLst>
                                            <p:cond delay="0"/>
                                          </p:stCondLst>
                                        </p:cTn>
                                        <p:tgtEl>
                                          <p:spTgt spid="2"/>
                                        </p:tgtEl>
                                        <p:attrNameLst>
                                          <p:attrName>ppt_x</p:attrName>
                                        </p:attrNameLst>
                                      </p:cBhvr>
                                    </p:anim>
                                    <p:anim from="(-#ppt_h/2)" to="(#ppt_y)" calcmode="lin" valueType="num">
                                      <p:cBhvr>
                                        <p:cTn id="14" dur="1000" fill="hold">
                                          <p:stCondLst>
                                            <p:cond delay="0"/>
                                          </p:stCondLst>
                                        </p:cTn>
                                        <p:tgtEl>
                                          <p:spTgt spid="2"/>
                                        </p:tgtEl>
                                        <p:attrNameLst>
                                          <p:attrName>ppt_y</p:attrName>
                                        </p:attrNameLst>
                                      </p:cBhvr>
                                    </p:anim>
                                    <p:animRot by="21600000">
                                      <p:cBhvr>
                                        <p:cTn id="15"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72">
            <a:extLst>
              <a:ext uri="{FF2B5EF4-FFF2-40B4-BE49-F238E27FC236}">
                <a16:creationId xmlns="" xmlns:a16="http://schemas.microsoft.com/office/drawing/2014/main" id="{36C3589B-21D7-4A37-814A-EC61FDDAE5C9}"/>
              </a:ext>
            </a:extLst>
          </p:cNvPr>
          <p:cNvSpPr txBox="1">
            <a:spLocks/>
          </p:cNvSpPr>
          <p:nvPr/>
        </p:nvSpPr>
        <p:spPr>
          <a:xfrm>
            <a:off x="936459" y="107223"/>
            <a:ext cx="6375919" cy="631332"/>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bn-BD" sz="4800" b="1" dirty="0" smtClean="0">
                <a:solidFill>
                  <a:srgbClr val="FF0000"/>
                </a:solidFill>
                <a:latin typeface="NikoshBAN" pitchFamily="2" charset="0"/>
                <a:cs typeface="NikoshBAN" pitchFamily="2" charset="0"/>
              </a:rPr>
              <a:t>রক্তদান ও সামাজিক দায়বদ্ধতা </a:t>
            </a:r>
            <a:endParaRPr lang="en-US" sz="4800" b="1" dirty="0">
              <a:solidFill>
                <a:srgbClr val="FF0000"/>
              </a:solidFill>
              <a:latin typeface="NikoshBAN" pitchFamily="2" charset="0"/>
              <a:cs typeface="NikoshBAN" pitchFamily="2" charset="0"/>
            </a:endParaRPr>
          </a:p>
        </p:txBody>
      </p:sp>
      <p:sp>
        <p:nvSpPr>
          <p:cNvPr id="5" name="Rectangle 4"/>
          <p:cNvSpPr/>
          <p:nvPr/>
        </p:nvSpPr>
        <p:spPr>
          <a:xfrm>
            <a:off x="158268" y="738556"/>
            <a:ext cx="8890197" cy="4078039"/>
          </a:xfrm>
          <a:prstGeom prst="rect">
            <a:avLst/>
          </a:prstGeom>
        </p:spPr>
        <p:txBody>
          <a:bodyPr wrap="square">
            <a:spAutoFit/>
          </a:bodyPr>
          <a:lstStyle/>
          <a:p>
            <a:r>
              <a:rPr lang="bn-BD" sz="3700" b="1" dirty="0" smtClean="0">
                <a:solidFill>
                  <a:schemeClr val="bg1"/>
                </a:solidFill>
                <a:latin typeface="NikoshBAN" pitchFamily="2" charset="0"/>
                <a:cs typeface="NikoshBAN" pitchFamily="2" charset="0"/>
              </a:rPr>
              <a:t>অন্যের উপকারে রক্ত দানকরা আমাদের সবার জন্য একটি সামাজিক দায়বদ্ধতা। রক্তদান একটি মহৎ কাজ। এতে রক্ত দাতার কোনো ক্ষতি হয়না। একজন সুস্থ মানুষের দেহ থেকে ৪৫০ মিলি রক্ত বের করে দিলে তেমন কোনো অসুবিধা হয় না। তার দেহ প্রতি সেকেন্ডে প্রায় ২০ লক্ষ লোহিত রক্ত কণিকা সৃষ্টি করতে পারে। কোনো সুস্থ ব্যক্তি চার মাস পরপর রক্ত দান করলে দাতার দেহে সামান্যতম কোনো অসুবিধা হয় না। </a:t>
            </a:r>
            <a:endParaRPr lang="en-US" sz="3700" dirty="0"/>
          </a:p>
        </p:txBody>
      </p:sp>
      <p:grpSp>
        <p:nvGrpSpPr>
          <p:cNvPr id="40" name="Group 39"/>
          <p:cNvGrpSpPr/>
          <p:nvPr/>
        </p:nvGrpSpPr>
        <p:grpSpPr>
          <a:xfrm>
            <a:off x="386995" y="4670356"/>
            <a:ext cx="8361219" cy="2130437"/>
            <a:chOff x="0" y="3552093"/>
            <a:chExt cx="7666891" cy="3305909"/>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770" y="3552093"/>
              <a:ext cx="2656121" cy="330590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2380" y="3552094"/>
              <a:ext cx="2434405" cy="3305908"/>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552093"/>
              <a:ext cx="2612380" cy="3305908"/>
            </a:xfrm>
            <a:prstGeom prst="rect">
              <a:avLst/>
            </a:prstGeom>
          </p:spPr>
        </p:pic>
      </p:grpSp>
      <p:grpSp>
        <p:nvGrpSpPr>
          <p:cNvPr id="39" name="Group 38"/>
          <p:cNvGrpSpPr/>
          <p:nvPr/>
        </p:nvGrpSpPr>
        <p:grpSpPr>
          <a:xfrm>
            <a:off x="8881406" y="0"/>
            <a:ext cx="3177826" cy="6800792"/>
            <a:chOff x="9004247" y="0"/>
            <a:chExt cx="3187754" cy="6841299"/>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21737" y="4698174"/>
              <a:ext cx="3167710" cy="2143125"/>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21736" y="2692312"/>
              <a:ext cx="3170264" cy="2005862"/>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21735" y="1317920"/>
              <a:ext cx="3170265" cy="1332096"/>
            </a:xfrm>
            <a:prstGeom prst="rect">
              <a:avLst/>
            </a:prstGeom>
          </p:spPr>
        </p:pic>
        <p:pic>
          <p:nvPicPr>
            <p:cNvPr id="34" name="Picture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04247" y="0"/>
              <a:ext cx="3187754" cy="1341959"/>
            </a:xfrm>
            <a:prstGeom prst="rect">
              <a:avLst/>
            </a:prstGeom>
          </p:spPr>
        </p:pic>
      </p:grpSp>
    </p:spTree>
    <p:extLst>
      <p:ext uri="{BB962C8B-B14F-4D97-AF65-F5344CB8AC3E}">
        <p14:creationId xmlns:p14="http://schemas.microsoft.com/office/powerpoint/2010/main" val="1150827340"/>
      </p:ext>
    </p:extLst>
  </p:cSld>
  <p:clrMapOvr>
    <a:masterClrMapping/>
  </p:clrMapOvr>
  <mc:AlternateContent xmlns:mc="http://schemas.openxmlformats.org/markup-compatibility/2006">
    <mc:Choice xmlns:p14="http://schemas.microsoft.com/office/powerpoint/2010/main" Requires="p14">
      <p:transition spd="slow" p14:dur="1250">
        <p14:flip dir="r"/>
        <p:sndAc>
          <p:stSnd>
            <p:snd r:embed="rId2" name="whoosh.wav"/>
          </p:stSnd>
        </p:sndAc>
      </p:transition>
    </mc:Choice>
    <mc:Fallback>
      <p:transition spd="slow">
        <p:fade/>
        <p:sndAc>
          <p:stSnd>
            <p:snd r:embed="rId2"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 calcmode="lin" valueType="num">
                                      <p:cBhvr>
                                        <p:cTn id="15" dur="1000" fill="hold"/>
                                        <p:tgtEl>
                                          <p:spTgt spid="39"/>
                                        </p:tgtEl>
                                        <p:attrNameLst>
                                          <p:attrName>style.rotation</p:attrName>
                                        </p:attrNameLst>
                                      </p:cBhvr>
                                      <p:tavLst>
                                        <p:tav tm="0">
                                          <p:val>
                                            <p:fltVal val="90"/>
                                          </p:val>
                                        </p:tav>
                                        <p:tav tm="100000">
                                          <p:val>
                                            <p:fltVal val="0"/>
                                          </p:val>
                                        </p:tav>
                                      </p:tavLst>
                                    </p:anim>
                                    <p:animEffect transition="in" filter="fade">
                                      <p:cBhvr>
                                        <p:cTn id="16" dur="10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down)">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72">
            <a:extLst>
              <a:ext uri="{FF2B5EF4-FFF2-40B4-BE49-F238E27FC236}">
                <a16:creationId xmlns="" xmlns:a16="http://schemas.microsoft.com/office/drawing/2014/main" id="{36C3589B-21D7-4A37-814A-EC61FDDAE5C9}"/>
              </a:ext>
            </a:extLst>
          </p:cNvPr>
          <p:cNvSpPr txBox="1">
            <a:spLocks/>
          </p:cNvSpPr>
          <p:nvPr/>
        </p:nvSpPr>
        <p:spPr>
          <a:xfrm>
            <a:off x="158265" y="105510"/>
            <a:ext cx="5521569" cy="631332"/>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bn-BD" sz="4800" b="1" dirty="0" smtClean="0">
                <a:solidFill>
                  <a:srgbClr val="FF0000"/>
                </a:solidFill>
                <a:latin typeface="NikoshBAN" pitchFamily="2" charset="0"/>
                <a:cs typeface="NikoshBAN" pitchFamily="2" charset="0"/>
              </a:rPr>
              <a:t>রক্তদানে উদ্ভুদ্ধকরণ কর্মসূচি </a:t>
            </a:r>
            <a:endParaRPr lang="en-US" sz="4800" b="1" dirty="0">
              <a:solidFill>
                <a:srgbClr val="FF0000"/>
              </a:solidFill>
              <a:latin typeface="NikoshBAN" pitchFamily="2" charset="0"/>
              <a:cs typeface="NikoshBAN" pitchFamily="2" charset="0"/>
            </a:endParaRPr>
          </a:p>
        </p:txBody>
      </p:sp>
      <p:sp>
        <p:nvSpPr>
          <p:cNvPr id="5" name="Rectangle 4"/>
          <p:cNvSpPr/>
          <p:nvPr/>
        </p:nvSpPr>
        <p:spPr>
          <a:xfrm>
            <a:off x="158265" y="1884281"/>
            <a:ext cx="10923717" cy="3323987"/>
          </a:xfrm>
          <a:prstGeom prst="rect">
            <a:avLst/>
          </a:prstGeom>
        </p:spPr>
        <p:txBody>
          <a:bodyPr wrap="square">
            <a:spAutoFit/>
          </a:bodyPr>
          <a:lstStyle/>
          <a:p>
            <a:r>
              <a:rPr lang="bn-BD" sz="2800" b="1" dirty="0" smtClean="0">
                <a:solidFill>
                  <a:schemeClr val="bg1"/>
                </a:solidFill>
                <a:latin typeface="NikoshBAN" pitchFamily="2" charset="0"/>
                <a:cs typeface="NikoshBAN" pitchFamily="2" charset="0"/>
              </a:rPr>
              <a:t> </a:t>
            </a:r>
            <a:r>
              <a:rPr lang="bn-BD" sz="4200" b="1" dirty="0" smtClean="0">
                <a:solidFill>
                  <a:schemeClr val="bg1"/>
                </a:solidFill>
                <a:latin typeface="NikoshBAN" pitchFamily="2" charset="0"/>
                <a:cs typeface="NikoshBAN" pitchFamily="2" charset="0"/>
              </a:rPr>
              <a:t>বর্তমানে রক্তদানে উদ্ভুদ্ধকরণে নানারকম কর্মসূচি নেওয়া হচ্ছে। যেমনঃ কোনো বিশেষ দিবসে বা বিশেষ কোনো অনুষ্ঠানে রক্তদান কর্মসূচির আয়োজন। এতে জনসাধারণের মাঝে রক্তদান সম্পর্কে ভ্রান্ত ধারণা ও ভীতি অনেকাংশে হ্রাস পাচ্ছে। অতীতের তুলনায় মানুষ এখন রক্তদান এবং গ্রহণ সম্পর্কে অধিক আগ্রহী ও সচেতন। </a:t>
            </a:r>
            <a:endParaRPr lang="en-US" sz="4200"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975" t="6948" b="13836"/>
          <a:stretch/>
        </p:blipFill>
        <p:spPr>
          <a:xfrm>
            <a:off x="7787103" y="56443"/>
            <a:ext cx="1621494" cy="1751321"/>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9180" y="109079"/>
            <a:ext cx="2651425" cy="169868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4032" y="29651"/>
            <a:ext cx="1909928" cy="1778113"/>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8168" y="5289303"/>
            <a:ext cx="2749697" cy="1556183"/>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43764" y="930719"/>
            <a:ext cx="2996141" cy="877045"/>
          </a:xfrm>
          <a:prstGeom prst="rect">
            <a:avLst/>
          </a:prstGeom>
        </p:spPr>
      </p:pic>
      <p:pic>
        <p:nvPicPr>
          <p:cNvPr id="24" name="Picture 23"/>
          <p:cNvPicPr>
            <a:picLocks noChangeAspect="1"/>
          </p:cNvPicPr>
          <p:nvPr/>
        </p:nvPicPr>
        <p:blipFill rotWithShape="1">
          <a:blip r:embed="rId8">
            <a:extLst>
              <a:ext uri="{28A0092B-C50C-407E-A947-70E740481C1C}">
                <a14:useLocalDpi xmlns:a14="http://schemas.microsoft.com/office/drawing/2010/main" val="0"/>
              </a:ext>
            </a:extLst>
          </a:blip>
          <a:srcRect l="7315" t="3944" r="6864" b="9497"/>
          <a:stretch/>
        </p:blipFill>
        <p:spPr>
          <a:xfrm>
            <a:off x="11021" y="5284786"/>
            <a:ext cx="1981552" cy="1594502"/>
          </a:xfrm>
          <a:prstGeom prst="rect">
            <a:avLst/>
          </a:prstGeom>
        </p:spPr>
      </p:pic>
      <p:pic>
        <p:nvPicPr>
          <p:cNvPr id="25" name="Picture 24"/>
          <p:cNvPicPr>
            <a:picLocks noChangeAspect="1"/>
          </p:cNvPicPr>
          <p:nvPr/>
        </p:nvPicPr>
        <p:blipFill rotWithShape="1">
          <a:blip r:embed="rId9">
            <a:extLst>
              <a:ext uri="{28A0092B-C50C-407E-A947-70E740481C1C}">
                <a14:useLocalDpi xmlns:a14="http://schemas.microsoft.com/office/drawing/2010/main" val="0"/>
              </a:ext>
            </a:extLst>
          </a:blip>
          <a:srcRect l="8181" r="5860" b="15483"/>
          <a:stretch/>
        </p:blipFill>
        <p:spPr>
          <a:xfrm>
            <a:off x="10895632" y="3505536"/>
            <a:ext cx="1255829" cy="1782102"/>
          </a:xfrm>
          <a:prstGeom prst="rect">
            <a:avLst/>
          </a:prstGeom>
        </p:spPr>
      </p:pic>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95632" y="1807764"/>
            <a:ext cx="1255829" cy="1672415"/>
          </a:xfrm>
          <a:prstGeom prst="rect">
            <a:avLst/>
          </a:prstGeom>
        </p:spPr>
      </p:pic>
      <p:pic>
        <p:nvPicPr>
          <p:cNvPr id="27" name="Picture 26"/>
          <p:cNvPicPr>
            <a:picLocks noChangeAspect="1"/>
          </p:cNvPicPr>
          <p:nvPr/>
        </p:nvPicPr>
        <p:blipFill rotWithShape="1">
          <a:blip r:embed="rId11">
            <a:extLst>
              <a:ext uri="{28A0092B-C50C-407E-A947-70E740481C1C}">
                <a14:useLocalDpi xmlns:a14="http://schemas.microsoft.com/office/drawing/2010/main" val="0"/>
              </a:ext>
            </a:extLst>
          </a:blip>
          <a:srcRect l="13662" t="11982" r="11633" b="7101"/>
          <a:stretch/>
        </p:blipFill>
        <p:spPr>
          <a:xfrm>
            <a:off x="11021" y="785502"/>
            <a:ext cx="2348241" cy="1022262"/>
          </a:xfrm>
          <a:prstGeom prst="rect">
            <a:avLst/>
          </a:prstGeom>
        </p:spPr>
      </p:pic>
      <p:pic>
        <p:nvPicPr>
          <p:cNvPr id="29" name="Picture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93461" y="5312996"/>
            <a:ext cx="6858000" cy="1493830"/>
          </a:xfrm>
          <a:prstGeom prst="rect">
            <a:avLst/>
          </a:prstGeom>
        </p:spPr>
      </p:pic>
    </p:spTree>
    <p:extLst>
      <p:ext uri="{BB962C8B-B14F-4D97-AF65-F5344CB8AC3E}">
        <p14:creationId xmlns:p14="http://schemas.microsoft.com/office/powerpoint/2010/main" val="3785297985"/>
      </p:ext>
    </p:extLst>
  </p:cSld>
  <p:clrMapOvr>
    <a:masterClrMapping/>
  </p:clrMapOvr>
  <mc:AlternateContent xmlns:mc="http://schemas.openxmlformats.org/markup-compatibility/2006">
    <mc:Choice xmlns:p14="http://schemas.microsoft.com/office/powerpoint/2010/main" Requires="p14">
      <p:transition spd="slow">
        <p14:flash/>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8" presetClass="entr" presetSubtype="12"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downLeft)">
                                      <p:cBhvr>
                                        <p:cTn id="12" dur="500"/>
                                        <p:tgtEl>
                                          <p:spTgt spid="18"/>
                                        </p:tgtEl>
                                      </p:cBhvr>
                                    </p:animEffect>
                                  </p:childTnLst>
                                </p:cTn>
                              </p:par>
                              <p:par>
                                <p:cTn id="13" presetID="18" presetClass="entr" presetSubtype="12"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strips(downLeft)">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ppt_x"/>
                                          </p:val>
                                        </p:tav>
                                        <p:tav tm="100000">
                                          <p:val>
                                            <p:strVal val="#ppt_x"/>
                                          </p:val>
                                        </p:tav>
                                      </p:tavLst>
                                    </p:anim>
                                    <p:anim calcmode="lin" valueType="num">
                                      <p:cBhvr additive="base">
                                        <p:cTn id="21" dur="500" fill="hold"/>
                                        <p:tgtEl>
                                          <p:spTgt spid="2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80">
                                          <p:stCondLst>
                                            <p:cond delay="0"/>
                                          </p:stCondLst>
                                        </p:cTn>
                                        <p:tgtEl>
                                          <p:spTgt spid="22"/>
                                        </p:tgtEl>
                                      </p:cBhvr>
                                    </p:animEffect>
                                    <p:anim calcmode="lin" valueType="num">
                                      <p:cBhvr>
                                        <p:cTn id="35"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0" dur="26">
                                          <p:stCondLst>
                                            <p:cond delay="650"/>
                                          </p:stCondLst>
                                        </p:cTn>
                                        <p:tgtEl>
                                          <p:spTgt spid="22"/>
                                        </p:tgtEl>
                                      </p:cBhvr>
                                      <p:to x="100000" y="60000"/>
                                    </p:animScale>
                                    <p:animScale>
                                      <p:cBhvr>
                                        <p:cTn id="41" dur="166" decel="50000">
                                          <p:stCondLst>
                                            <p:cond delay="676"/>
                                          </p:stCondLst>
                                        </p:cTn>
                                        <p:tgtEl>
                                          <p:spTgt spid="22"/>
                                        </p:tgtEl>
                                      </p:cBhvr>
                                      <p:to x="100000" y="100000"/>
                                    </p:animScale>
                                    <p:animScale>
                                      <p:cBhvr>
                                        <p:cTn id="42" dur="26">
                                          <p:stCondLst>
                                            <p:cond delay="1312"/>
                                          </p:stCondLst>
                                        </p:cTn>
                                        <p:tgtEl>
                                          <p:spTgt spid="22"/>
                                        </p:tgtEl>
                                      </p:cBhvr>
                                      <p:to x="100000" y="80000"/>
                                    </p:animScale>
                                    <p:animScale>
                                      <p:cBhvr>
                                        <p:cTn id="43" dur="166" decel="50000">
                                          <p:stCondLst>
                                            <p:cond delay="1338"/>
                                          </p:stCondLst>
                                        </p:cTn>
                                        <p:tgtEl>
                                          <p:spTgt spid="22"/>
                                        </p:tgtEl>
                                      </p:cBhvr>
                                      <p:to x="100000" y="100000"/>
                                    </p:animScale>
                                    <p:animScale>
                                      <p:cBhvr>
                                        <p:cTn id="44" dur="26">
                                          <p:stCondLst>
                                            <p:cond delay="1642"/>
                                          </p:stCondLst>
                                        </p:cTn>
                                        <p:tgtEl>
                                          <p:spTgt spid="22"/>
                                        </p:tgtEl>
                                      </p:cBhvr>
                                      <p:to x="100000" y="90000"/>
                                    </p:animScale>
                                    <p:animScale>
                                      <p:cBhvr>
                                        <p:cTn id="45" dur="166" decel="50000">
                                          <p:stCondLst>
                                            <p:cond delay="1668"/>
                                          </p:stCondLst>
                                        </p:cTn>
                                        <p:tgtEl>
                                          <p:spTgt spid="22"/>
                                        </p:tgtEl>
                                      </p:cBhvr>
                                      <p:to x="100000" y="100000"/>
                                    </p:animScale>
                                    <p:animScale>
                                      <p:cBhvr>
                                        <p:cTn id="46" dur="26">
                                          <p:stCondLst>
                                            <p:cond delay="1808"/>
                                          </p:stCondLst>
                                        </p:cTn>
                                        <p:tgtEl>
                                          <p:spTgt spid="22"/>
                                        </p:tgtEl>
                                      </p:cBhvr>
                                      <p:to x="100000" y="95000"/>
                                    </p:animScale>
                                    <p:animScale>
                                      <p:cBhvr>
                                        <p:cTn id="47" dur="166" decel="50000">
                                          <p:stCondLst>
                                            <p:cond delay="1834"/>
                                          </p:stCondLst>
                                        </p:cTn>
                                        <p:tgtEl>
                                          <p:spTgt spid="22"/>
                                        </p:tgtEl>
                                      </p:cBhvr>
                                      <p:to x="100000" y="100000"/>
                                    </p:animScale>
                                  </p:childTnLst>
                                </p:cTn>
                              </p:par>
                              <p:par>
                                <p:cTn id="48" presetID="26" presetClass="entr" presetSubtype="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down)">
                                      <p:cBhvr>
                                        <p:cTn id="50" dur="580">
                                          <p:stCondLst>
                                            <p:cond delay="0"/>
                                          </p:stCondLst>
                                        </p:cTn>
                                        <p:tgtEl>
                                          <p:spTgt spid="23"/>
                                        </p:tgtEl>
                                      </p:cBhvr>
                                    </p:animEffect>
                                    <p:anim calcmode="lin" valueType="num">
                                      <p:cBhvr>
                                        <p:cTn id="51"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56" dur="26">
                                          <p:stCondLst>
                                            <p:cond delay="650"/>
                                          </p:stCondLst>
                                        </p:cTn>
                                        <p:tgtEl>
                                          <p:spTgt spid="23"/>
                                        </p:tgtEl>
                                      </p:cBhvr>
                                      <p:to x="100000" y="60000"/>
                                    </p:animScale>
                                    <p:animScale>
                                      <p:cBhvr>
                                        <p:cTn id="57" dur="166" decel="50000">
                                          <p:stCondLst>
                                            <p:cond delay="676"/>
                                          </p:stCondLst>
                                        </p:cTn>
                                        <p:tgtEl>
                                          <p:spTgt spid="23"/>
                                        </p:tgtEl>
                                      </p:cBhvr>
                                      <p:to x="100000" y="100000"/>
                                    </p:animScale>
                                    <p:animScale>
                                      <p:cBhvr>
                                        <p:cTn id="58" dur="26">
                                          <p:stCondLst>
                                            <p:cond delay="1312"/>
                                          </p:stCondLst>
                                        </p:cTn>
                                        <p:tgtEl>
                                          <p:spTgt spid="23"/>
                                        </p:tgtEl>
                                      </p:cBhvr>
                                      <p:to x="100000" y="80000"/>
                                    </p:animScale>
                                    <p:animScale>
                                      <p:cBhvr>
                                        <p:cTn id="59" dur="166" decel="50000">
                                          <p:stCondLst>
                                            <p:cond delay="1338"/>
                                          </p:stCondLst>
                                        </p:cTn>
                                        <p:tgtEl>
                                          <p:spTgt spid="23"/>
                                        </p:tgtEl>
                                      </p:cBhvr>
                                      <p:to x="100000" y="100000"/>
                                    </p:animScale>
                                    <p:animScale>
                                      <p:cBhvr>
                                        <p:cTn id="60" dur="26">
                                          <p:stCondLst>
                                            <p:cond delay="1642"/>
                                          </p:stCondLst>
                                        </p:cTn>
                                        <p:tgtEl>
                                          <p:spTgt spid="23"/>
                                        </p:tgtEl>
                                      </p:cBhvr>
                                      <p:to x="100000" y="90000"/>
                                    </p:animScale>
                                    <p:animScale>
                                      <p:cBhvr>
                                        <p:cTn id="61" dur="166" decel="50000">
                                          <p:stCondLst>
                                            <p:cond delay="1668"/>
                                          </p:stCondLst>
                                        </p:cTn>
                                        <p:tgtEl>
                                          <p:spTgt spid="23"/>
                                        </p:tgtEl>
                                      </p:cBhvr>
                                      <p:to x="100000" y="100000"/>
                                    </p:animScale>
                                    <p:animScale>
                                      <p:cBhvr>
                                        <p:cTn id="62" dur="26">
                                          <p:stCondLst>
                                            <p:cond delay="1808"/>
                                          </p:stCondLst>
                                        </p:cTn>
                                        <p:tgtEl>
                                          <p:spTgt spid="23"/>
                                        </p:tgtEl>
                                      </p:cBhvr>
                                      <p:to x="100000" y="95000"/>
                                    </p:animScale>
                                    <p:animScale>
                                      <p:cBhvr>
                                        <p:cTn id="63" dur="166" decel="50000">
                                          <p:stCondLst>
                                            <p:cond delay="1834"/>
                                          </p:stCondLst>
                                        </p:cTn>
                                        <p:tgtEl>
                                          <p:spTgt spid="23"/>
                                        </p:tgtEl>
                                      </p:cBhvr>
                                      <p:to x="100000" y="100000"/>
                                    </p:animScale>
                                  </p:childTnLst>
                                </p:cTn>
                              </p:par>
                              <p:par>
                                <p:cTn id="64" presetID="26" presetClass="entr" presetSubtype="0"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down)">
                                      <p:cBhvr>
                                        <p:cTn id="66" dur="580">
                                          <p:stCondLst>
                                            <p:cond delay="0"/>
                                          </p:stCondLst>
                                        </p:cTn>
                                        <p:tgtEl>
                                          <p:spTgt spid="10"/>
                                        </p:tgtEl>
                                      </p:cBhvr>
                                    </p:animEffect>
                                    <p:anim calcmode="lin" valueType="num">
                                      <p:cBhvr>
                                        <p:cTn id="6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2" dur="26">
                                          <p:stCondLst>
                                            <p:cond delay="650"/>
                                          </p:stCondLst>
                                        </p:cTn>
                                        <p:tgtEl>
                                          <p:spTgt spid="10"/>
                                        </p:tgtEl>
                                      </p:cBhvr>
                                      <p:to x="100000" y="60000"/>
                                    </p:animScale>
                                    <p:animScale>
                                      <p:cBhvr>
                                        <p:cTn id="73" dur="166" decel="50000">
                                          <p:stCondLst>
                                            <p:cond delay="676"/>
                                          </p:stCondLst>
                                        </p:cTn>
                                        <p:tgtEl>
                                          <p:spTgt spid="10"/>
                                        </p:tgtEl>
                                      </p:cBhvr>
                                      <p:to x="100000" y="100000"/>
                                    </p:animScale>
                                    <p:animScale>
                                      <p:cBhvr>
                                        <p:cTn id="74" dur="26">
                                          <p:stCondLst>
                                            <p:cond delay="1312"/>
                                          </p:stCondLst>
                                        </p:cTn>
                                        <p:tgtEl>
                                          <p:spTgt spid="10"/>
                                        </p:tgtEl>
                                      </p:cBhvr>
                                      <p:to x="100000" y="80000"/>
                                    </p:animScale>
                                    <p:animScale>
                                      <p:cBhvr>
                                        <p:cTn id="75" dur="166" decel="50000">
                                          <p:stCondLst>
                                            <p:cond delay="1338"/>
                                          </p:stCondLst>
                                        </p:cTn>
                                        <p:tgtEl>
                                          <p:spTgt spid="10"/>
                                        </p:tgtEl>
                                      </p:cBhvr>
                                      <p:to x="100000" y="100000"/>
                                    </p:animScale>
                                    <p:animScale>
                                      <p:cBhvr>
                                        <p:cTn id="76" dur="26">
                                          <p:stCondLst>
                                            <p:cond delay="1642"/>
                                          </p:stCondLst>
                                        </p:cTn>
                                        <p:tgtEl>
                                          <p:spTgt spid="10"/>
                                        </p:tgtEl>
                                      </p:cBhvr>
                                      <p:to x="100000" y="90000"/>
                                    </p:animScale>
                                    <p:animScale>
                                      <p:cBhvr>
                                        <p:cTn id="77" dur="166" decel="50000">
                                          <p:stCondLst>
                                            <p:cond delay="1668"/>
                                          </p:stCondLst>
                                        </p:cTn>
                                        <p:tgtEl>
                                          <p:spTgt spid="10"/>
                                        </p:tgtEl>
                                      </p:cBhvr>
                                      <p:to x="100000" y="100000"/>
                                    </p:animScale>
                                    <p:animScale>
                                      <p:cBhvr>
                                        <p:cTn id="78" dur="26">
                                          <p:stCondLst>
                                            <p:cond delay="1808"/>
                                          </p:stCondLst>
                                        </p:cTn>
                                        <p:tgtEl>
                                          <p:spTgt spid="10"/>
                                        </p:tgtEl>
                                      </p:cBhvr>
                                      <p:to x="100000" y="95000"/>
                                    </p:animScale>
                                    <p:animScale>
                                      <p:cBhvr>
                                        <p:cTn id="79" dur="166" decel="50000">
                                          <p:stCondLst>
                                            <p:cond delay="1834"/>
                                          </p:stCondLst>
                                        </p:cTn>
                                        <p:tgtEl>
                                          <p:spTgt spid="10"/>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animEffect transition="in" filter="fade">
                                      <p:cBhvr>
                                        <p:cTn id="86" dur="500"/>
                                        <p:tgtEl>
                                          <p:spTgt spid="25"/>
                                        </p:tgtEl>
                                      </p:cBhvr>
                                    </p:animEffect>
                                  </p:childTnLst>
                                </p:cTn>
                              </p:par>
                              <p:par>
                                <p:cTn id="87" presetID="53" presetClass="entr" presetSubtype="16" fill="hold" nodeType="with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p:cTn id="89" dur="500" fill="hold"/>
                                        <p:tgtEl>
                                          <p:spTgt spid="27"/>
                                        </p:tgtEl>
                                        <p:attrNameLst>
                                          <p:attrName>ppt_w</p:attrName>
                                        </p:attrNameLst>
                                      </p:cBhvr>
                                      <p:tavLst>
                                        <p:tav tm="0">
                                          <p:val>
                                            <p:fltVal val="0"/>
                                          </p:val>
                                        </p:tav>
                                        <p:tav tm="100000">
                                          <p:val>
                                            <p:strVal val="#ppt_w"/>
                                          </p:val>
                                        </p:tav>
                                      </p:tavLst>
                                    </p:anim>
                                    <p:anim calcmode="lin" valueType="num">
                                      <p:cBhvr>
                                        <p:cTn id="90" dur="500" fill="hold"/>
                                        <p:tgtEl>
                                          <p:spTgt spid="27"/>
                                        </p:tgtEl>
                                        <p:attrNameLst>
                                          <p:attrName>ppt_h</p:attrName>
                                        </p:attrNameLst>
                                      </p:cBhvr>
                                      <p:tavLst>
                                        <p:tav tm="0">
                                          <p:val>
                                            <p:fltVal val="0"/>
                                          </p:val>
                                        </p:tav>
                                        <p:tav tm="100000">
                                          <p:val>
                                            <p:strVal val="#ppt_h"/>
                                          </p:val>
                                        </p:tav>
                                      </p:tavLst>
                                    </p:anim>
                                    <p:animEffect transition="in" filter="fade">
                                      <p:cBhvr>
                                        <p:cTn id="91" dur="500"/>
                                        <p:tgtEl>
                                          <p:spTgt spid="27"/>
                                        </p:tgtEl>
                                      </p:cBhvr>
                                    </p:animEffect>
                                  </p:childTnLst>
                                </p:cTn>
                              </p:par>
                            </p:childTnLst>
                          </p:cTn>
                        </p:par>
                      </p:childTnLst>
                    </p:cTn>
                  </p:par>
                  <p:par>
                    <p:cTn id="92" fill="hold">
                      <p:stCondLst>
                        <p:cond delay="indefinite"/>
                      </p:stCondLst>
                      <p:childTnLst>
                        <p:par>
                          <p:cTn id="93" fill="hold">
                            <p:stCondLst>
                              <p:cond delay="0"/>
                            </p:stCondLst>
                            <p:childTnLst>
                              <p:par>
                                <p:cTn id="94" presetID="56" presetClass="entr" presetSubtype="0" fill="hold" grpId="0" nodeType="clickEffect">
                                  <p:stCondLst>
                                    <p:cond delay="0"/>
                                  </p:stCondLst>
                                  <p:iterate type="lt">
                                    <p:tmPct val="10000"/>
                                  </p:iterate>
                                  <p:childTnLst>
                                    <p:set>
                                      <p:cBhvr>
                                        <p:cTn id="95" dur="1" fill="hold">
                                          <p:stCondLst>
                                            <p:cond delay="0"/>
                                          </p:stCondLst>
                                        </p:cTn>
                                        <p:tgtEl>
                                          <p:spTgt spid="5"/>
                                        </p:tgtEl>
                                        <p:attrNameLst>
                                          <p:attrName>style.visibility</p:attrName>
                                        </p:attrNameLst>
                                      </p:cBhvr>
                                      <p:to>
                                        <p:strVal val="visible"/>
                                      </p:to>
                                    </p:set>
                                    <p:anim by="(-#ppt_w*2)" calcmode="lin" valueType="num">
                                      <p:cBhvr rctx="PPT">
                                        <p:cTn id="96" dur="500" autoRev="1" fill="hold">
                                          <p:stCondLst>
                                            <p:cond delay="0"/>
                                          </p:stCondLst>
                                        </p:cTn>
                                        <p:tgtEl>
                                          <p:spTgt spid="5"/>
                                        </p:tgtEl>
                                        <p:attrNameLst>
                                          <p:attrName>ppt_w</p:attrName>
                                        </p:attrNameLst>
                                      </p:cBhvr>
                                    </p:anim>
                                    <p:anim by="(#ppt_w*0.50)" calcmode="lin" valueType="num">
                                      <p:cBhvr>
                                        <p:cTn id="97" dur="500" decel="50000" autoRev="1" fill="hold">
                                          <p:stCondLst>
                                            <p:cond delay="0"/>
                                          </p:stCondLst>
                                        </p:cTn>
                                        <p:tgtEl>
                                          <p:spTgt spid="5"/>
                                        </p:tgtEl>
                                        <p:attrNameLst>
                                          <p:attrName>ppt_x</p:attrName>
                                        </p:attrNameLst>
                                      </p:cBhvr>
                                    </p:anim>
                                    <p:anim from="(-#ppt_h/2)" to="(#ppt_y)" calcmode="lin" valueType="num">
                                      <p:cBhvr>
                                        <p:cTn id="98" dur="1000" fill="hold">
                                          <p:stCondLst>
                                            <p:cond delay="0"/>
                                          </p:stCondLst>
                                        </p:cTn>
                                        <p:tgtEl>
                                          <p:spTgt spid="5"/>
                                        </p:tgtEl>
                                        <p:attrNameLst>
                                          <p:attrName>ppt_y</p:attrName>
                                        </p:attrNameLst>
                                      </p:cBhvr>
                                    </p:anim>
                                    <p:animRot by="21600000">
                                      <p:cBhvr>
                                        <p:cTn id="99"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2490" y="132851"/>
            <a:ext cx="4119564" cy="3183555"/>
          </a:xfrm>
          <a:prstGeom prst="rect">
            <a:avLst/>
          </a:prstGeom>
        </p:spPr>
      </p:pic>
      <p:sp>
        <p:nvSpPr>
          <p:cNvPr id="5" name="5-Point Star 4"/>
          <p:cNvSpPr/>
          <p:nvPr/>
        </p:nvSpPr>
        <p:spPr>
          <a:xfrm>
            <a:off x="518615" y="518614"/>
            <a:ext cx="2893325" cy="2797791"/>
          </a:xfrm>
          <a:prstGeom prst="star5">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bg1"/>
                </a:solidFill>
                <a:latin typeface="NikoshBAN" panose="02000000000000000000" pitchFamily="2" charset="0"/>
                <a:cs typeface="NikoshBAN" panose="02000000000000000000" pitchFamily="2" charset="0"/>
              </a:rPr>
              <a:t>ক</a:t>
            </a:r>
            <a:endParaRPr lang="en-US" sz="4400" b="1" dirty="0">
              <a:solidFill>
                <a:schemeClr val="bg1"/>
              </a:solidFill>
              <a:latin typeface="NikoshBAN" panose="02000000000000000000" pitchFamily="2" charset="0"/>
              <a:cs typeface="NikoshBAN" panose="02000000000000000000" pitchFamily="2" charset="0"/>
            </a:endParaRPr>
          </a:p>
        </p:txBody>
      </p:sp>
      <p:sp>
        <p:nvSpPr>
          <p:cNvPr id="6" name="5-Point Star 5"/>
          <p:cNvSpPr/>
          <p:nvPr/>
        </p:nvSpPr>
        <p:spPr>
          <a:xfrm>
            <a:off x="8272604" y="518614"/>
            <a:ext cx="2893325" cy="2797791"/>
          </a:xfrm>
          <a:prstGeom prst="star5">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chemeClr val="bg1"/>
                </a:solidFill>
                <a:latin typeface="NikoshBAN" panose="02000000000000000000" pitchFamily="2" charset="0"/>
                <a:cs typeface="NikoshBAN" panose="02000000000000000000" pitchFamily="2" charset="0"/>
              </a:rPr>
              <a:t>খ</a:t>
            </a:r>
            <a:endParaRPr lang="en-US" sz="4400" dirty="0">
              <a:solidFill>
                <a:schemeClr val="bg1"/>
              </a:solidFill>
              <a:latin typeface="NikoshBAN" panose="02000000000000000000" pitchFamily="2" charset="0"/>
              <a:cs typeface="NikoshBAN" panose="02000000000000000000" pitchFamily="2" charset="0"/>
            </a:endParaRPr>
          </a:p>
        </p:txBody>
      </p:sp>
      <p:sp>
        <p:nvSpPr>
          <p:cNvPr id="7" name="Rounded Rectangle 6"/>
          <p:cNvSpPr/>
          <p:nvPr/>
        </p:nvSpPr>
        <p:spPr>
          <a:xfrm>
            <a:off x="518615" y="3957851"/>
            <a:ext cx="4913193" cy="2456597"/>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800" b="1" dirty="0">
                <a:solidFill>
                  <a:schemeClr val="bg1">
                    <a:lumMod val="95000"/>
                    <a:lumOff val="5000"/>
                  </a:schemeClr>
                </a:solidFill>
                <a:latin typeface="NikoshBAN" pitchFamily="2" charset="0"/>
                <a:cs typeface="NikoshBAN" pitchFamily="2" charset="0"/>
              </a:rPr>
              <a:t>রক্তের গ্রুপ </a:t>
            </a:r>
            <a:r>
              <a:rPr lang="bn-BD" sz="4800" b="1" dirty="0" smtClean="0">
                <a:solidFill>
                  <a:schemeClr val="bg1">
                    <a:lumMod val="95000"/>
                    <a:lumOff val="5000"/>
                  </a:schemeClr>
                </a:solidFill>
                <a:latin typeface="NikoshBAN" pitchFamily="2" charset="0"/>
                <a:cs typeface="NikoshBAN" pitchFamily="2" charset="0"/>
              </a:rPr>
              <a:t>আবিষ্কারক কে ? এবং তার পরিচয় উল্লেখ কর।  </a:t>
            </a:r>
            <a:endParaRPr lang="en-US" sz="4800" b="1" dirty="0">
              <a:solidFill>
                <a:schemeClr val="bg1">
                  <a:lumMod val="95000"/>
                  <a:lumOff val="5000"/>
                </a:schemeClr>
              </a:solidFill>
              <a:latin typeface="NikoshBAN" pitchFamily="2" charset="0"/>
              <a:cs typeface="NikoshBAN" pitchFamily="2" charset="0"/>
            </a:endParaRPr>
          </a:p>
        </p:txBody>
      </p:sp>
      <p:sp>
        <p:nvSpPr>
          <p:cNvPr id="8" name="Rounded Rectangle 7"/>
          <p:cNvSpPr/>
          <p:nvPr/>
        </p:nvSpPr>
        <p:spPr>
          <a:xfrm>
            <a:off x="6771579" y="3957851"/>
            <a:ext cx="4913193" cy="2456597"/>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800" b="1" dirty="0">
                <a:solidFill>
                  <a:schemeClr val="bg1">
                    <a:lumMod val="95000"/>
                    <a:lumOff val="5000"/>
                  </a:schemeClr>
                </a:solidFill>
                <a:latin typeface="NikoshBAN" pitchFamily="2" charset="0"/>
                <a:cs typeface="NikoshBAN" pitchFamily="2" charset="0"/>
              </a:rPr>
              <a:t>রক্তদান </a:t>
            </a:r>
            <a:r>
              <a:rPr lang="bn-BD" sz="4800" b="1" dirty="0" smtClean="0">
                <a:solidFill>
                  <a:schemeClr val="bg1">
                    <a:lumMod val="95000"/>
                    <a:lumOff val="5000"/>
                  </a:schemeClr>
                </a:solidFill>
                <a:latin typeface="NikoshBAN" pitchFamily="2" charset="0"/>
                <a:cs typeface="NikoshBAN" pitchFamily="2" charset="0"/>
              </a:rPr>
              <a:t>একটি সামাজিক </a:t>
            </a:r>
            <a:r>
              <a:rPr lang="bn-BD" sz="4800" b="1" dirty="0">
                <a:solidFill>
                  <a:schemeClr val="bg1">
                    <a:lumMod val="95000"/>
                    <a:lumOff val="5000"/>
                  </a:schemeClr>
                </a:solidFill>
                <a:latin typeface="NikoshBAN" pitchFamily="2" charset="0"/>
                <a:cs typeface="NikoshBAN" pitchFamily="2" charset="0"/>
              </a:rPr>
              <a:t>দায়বদ্ধতা </a:t>
            </a:r>
            <a:r>
              <a:rPr lang="bn-BD" sz="4800" b="1" dirty="0" smtClean="0">
                <a:solidFill>
                  <a:schemeClr val="bg1">
                    <a:lumMod val="95000"/>
                    <a:lumOff val="5000"/>
                  </a:schemeClr>
                </a:solidFill>
                <a:latin typeface="NikoshBAN" pitchFamily="2" charset="0"/>
                <a:cs typeface="NikoshBAN" pitchFamily="2" charset="0"/>
              </a:rPr>
              <a:t>ব্যাখ্যা কর।  </a:t>
            </a:r>
            <a:endParaRPr lang="en-US" sz="4800" b="1" dirty="0">
              <a:solidFill>
                <a:schemeClr val="bg1">
                  <a:lumMod val="95000"/>
                  <a:lumOff val="5000"/>
                </a:schemeClr>
              </a:solidFill>
              <a:latin typeface="NikoshBAN" pitchFamily="2" charset="0"/>
              <a:cs typeface="NikoshBAN" pitchFamily="2" charset="0"/>
            </a:endParaRPr>
          </a:p>
        </p:txBody>
      </p:sp>
    </p:spTree>
    <p:extLst>
      <p:ext uri="{BB962C8B-B14F-4D97-AF65-F5344CB8AC3E}">
        <p14:creationId xmlns:p14="http://schemas.microsoft.com/office/powerpoint/2010/main" val="4086015102"/>
      </p:ext>
    </p:extLst>
  </p:cSld>
  <p:clrMapOvr>
    <a:masterClrMapping/>
  </p:clrMapOvr>
  <p:transition spd="slow">
    <p:comb/>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80">
                                          <p:stCondLst>
                                            <p:cond delay="0"/>
                                          </p:stCondLst>
                                        </p:cTn>
                                        <p:tgtEl>
                                          <p:spTgt spid="6"/>
                                        </p:tgtEl>
                                      </p:cBhvr>
                                    </p:animEffect>
                                    <p:anim calcmode="lin" valueType="num">
                                      <p:cBhvr>
                                        <p:cTn id="3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3" dur="26">
                                          <p:stCondLst>
                                            <p:cond delay="650"/>
                                          </p:stCondLst>
                                        </p:cTn>
                                        <p:tgtEl>
                                          <p:spTgt spid="6"/>
                                        </p:tgtEl>
                                      </p:cBhvr>
                                      <p:to x="100000" y="60000"/>
                                    </p:animScale>
                                    <p:animScale>
                                      <p:cBhvr>
                                        <p:cTn id="44" dur="166" decel="50000">
                                          <p:stCondLst>
                                            <p:cond delay="676"/>
                                          </p:stCondLst>
                                        </p:cTn>
                                        <p:tgtEl>
                                          <p:spTgt spid="6"/>
                                        </p:tgtEl>
                                      </p:cBhvr>
                                      <p:to x="100000" y="100000"/>
                                    </p:animScale>
                                    <p:animScale>
                                      <p:cBhvr>
                                        <p:cTn id="45" dur="26">
                                          <p:stCondLst>
                                            <p:cond delay="1312"/>
                                          </p:stCondLst>
                                        </p:cTn>
                                        <p:tgtEl>
                                          <p:spTgt spid="6"/>
                                        </p:tgtEl>
                                      </p:cBhvr>
                                      <p:to x="100000" y="80000"/>
                                    </p:animScale>
                                    <p:animScale>
                                      <p:cBhvr>
                                        <p:cTn id="46" dur="166" decel="50000">
                                          <p:stCondLst>
                                            <p:cond delay="1338"/>
                                          </p:stCondLst>
                                        </p:cTn>
                                        <p:tgtEl>
                                          <p:spTgt spid="6"/>
                                        </p:tgtEl>
                                      </p:cBhvr>
                                      <p:to x="100000" y="100000"/>
                                    </p:animScale>
                                    <p:animScale>
                                      <p:cBhvr>
                                        <p:cTn id="47" dur="26">
                                          <p:stCondLst>
                                            <p:cond delay="1642"/>
                                          </p:stCondLst>
                                        </p:cTn>
                                        <p:tgtEl>
                                          <p:spTgt spid="6"/>
                                        </p:tgtEl>
                                      </p:cBhvr>
                                      <p:to x="100000" y="90000"/>
                                    </p:animScale>
                                    <p:animScale>
                                      <p:cBhvr>
                                        <p:cTn id="48" dur="166" decel="50000">
                                          <p:stCondLst>
                                            <p:cond delay="1668"/>
                                          </p:stCondLst>
                                        </p:cTn>
                                        <p:tgtEl>
                                          <p:spTgt spid="6"/>
                                        </p:tgtEl>
                                      </p:cBhvr>
                                      <p:to x="100000" y="100000"/>
                                    </p:animScale>
                                    <p:animScale>
                                      <p:cBhvr>
                                        <p:cTn id="49" dur="26">
                                          <p:stCondLst>
                                            <p:cond delay="1808"/>
                                          </p:stCondLst>
                                        </p:cTn>
                                        <p:tgtEl>
                                          <p:spTgt spid="6"/>
                                        </p:tgtEl>
                                      </p:cBhvr>
                                      <p:to x="100000" y="95000"/>
                                    </p:animScale>
                                    <p:animScale>
                                      <p:cBhvr>
                                        <p:cTn id="50" dur="166" decel="50000">
                                          <p:stCondLst>
                                            <p:cond delay="1834"/>
                                          </p:stCondLst>
                                        </p:cTn>
                                        <p:tgtEl>
                                          <p:spTgt spid="6"/>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checkerboard(across)">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72">
            <a:extLst>
              <a:ext uri="{FF2B5EF4-FFF2-40B4-BE49-F238E27FC236}">
                <a16:creationId xmlns="" xmlns:a16="http://schemas.microsoft.com/office/drawing/2014/main" id="{BB57D086-C391-4DD0-80C1-86EE81355B73}"/>
              </a:ext>
            </a:extLst>
          </p:cNvPr>
          <p:cNvSpPr txBox="1">
            <a:spLocks/>
          </p:cNvSpPr>
          <p:nvPr/>
        </p:nvSpPr>
        <p:spPr>
          <a:xfrm>
            <a:off x="1324167" y="101600"/>
            <a:ext cx="4005942" cy="1074058"/>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en-US" sz="7200" b="1" dirty="0" err="1">
                <a:solidFill>
                  <a:schemeClr val="bg1"/>
                </a:solidFill>
                <a:latin typeface="NikoshBAN" pitchFamily="2" charset="0"/>
                <a:cs typeface="NikoshBAN" pitchFamily="2" charset="0"/>
              </a:rPr>
              <a:t>বাড়ির</a:t>
            </a:r>
            <a:r>
              <a:rPr lang="en-US" sz="7200" b="1" dirty="0">
                <a:solidFill>
                  <a:schemeClr val="bg1"/>
                </a:solidFill>
                <a:latin typeface="NikoshBAN" pitchFamily="2" charset="0"/>
                <a:cs typeface="NikoshBAN" pitchFamily="2" charset="0"/>
              </a:rPr>
              <a:t> </a:t>
            </a:r>
            <a:r>
              <a:rPr lang="en-US" sz="7200" b="1" dirty="0" err="1">
                <a:solidFill>
                  <a:schemeClr val="bg1"/>
                </a:solidFill>
                <a:latin typeface="NikoshBAN" pitchFamily="2" charset="0"/>
                <a:cs typeface="NikoshBAN" pitchFamily="2" charset="0"/>
              </a:rPr>
              <a:t>কাজ</a:t>
            </a:r>
            <a:r>
              <a:rPr lang="en-US" sz="7200" b="1" dirty="0">
                <a:solidFill>
                  <a:schemeClr val="bg1"/>
                </a:solidFill>
                <a:latin typeface="NikoshBAN" pitchFamily="2" charset="0"/>
                <a:cs typeface="NikoshBAN" pitchFamily="2" charset="0"/>
              </a:rPr>
              <a:t>  </a:t>
            </a:r>
          </a:p>
        </p:txBody>
      </p:sp>
      <p:sp>
        <p:nvSpPr>
          <p:cNvPr id="25" name="Horizontal Scroll 24"/>
          <p:cNvSpPr/>
          <p:nvPr/>
        </p:nvSpPr>
        <p:spPr>
          <a:xfrm>
            <a:off x="444945" y="4189863"/>
            <a:ext cx="10937287" cy="2588308"/>
          </a:xfrm>
          <a:prstGeom prst="horizontalScroll">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6800" b="1" dirty="0" smtClean="0">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rPr>
              <a:t>কোন গ্রুপের রক্ত কাকে দেওয়া যাবে তা ছক আকারে </a:t>
            </a:r>
            <a:r>
              <a:rPr lang="bn-BD" sz="6800" b="1" dirty="0" smtClean="0">
                <a:solidFill>
                  <a:srgbClr val="002060"/>
                </a:solidFill>
                <a:latin typeface="NikoshBAN" pitchFamily="2" charset="0"/>
                <a:cs typeface="NikoshBAN" pitchFamily="2" charset="0"/>
              </a:rPr>
              <a:t>লিপিবদ্ধ </a:t>
            </a:r>
            <a:r>
              <a:rPr lang="bn-BD" sz="6800" b="1" dirty="0">
                <a:solidFill>
                  <a:srgbClr val="002060"/>
                </a:solidFill>
                <a:latin typeface="NikoshBAN" pitchFamily="2" charset="0"/>
                <a:cs typeface="NikoshBAN" pitchFamily="2" charset="0"/>
              </a:rPr>
              <a:t>করে আনবে। </a:t>
            </a:r>
            <a:endParaRPr lang="en-US" sz="6800" b="1" dirty="0">
              <a:ln w="1905"/>
              <a:solidFill>
                <a:srgbClr val="002060"/>
              </a:solidFill>
              <a:effectLst>
                <a:innerShdw blurRad="69850" dist="43180" dir="5400000">
                  <a:srgbClr val="000000">
                    <a:alpha val="65000"/>
                  </a:srgbClr>
                </a:innerShdw>
              </a:effectLst>
              <a:latin typeface="NikoshBAN" panose="02000000000000000000" pitchFamily="2" charset="0"/>
              <a:ea typeface="NSimSun" panose="02010609030101010101" pitchFamily="49" charset="-122"/>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115" y="1104418"/>
            <a:ext cx="5369002" cy="308544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9415" y="49522"/>
            <a:ext cx="5416062" cy="4140342"/>
          </a:xfrm>
          <a:prstGeom prst="rect">
            <a:avLst/>
          </a:prstGeom>
        </p:spPr>
      </p:pic>
    </p:spTree>
    <p:extLst>
      <p:ext uri="{BB962C8B-B14F-4D97-AF65-F5344CB8AC3E}">
        <p14:creationId xmlns:p14="http://schemas.microsoft.com/office/powerpoint/2010/main" val="1243879727"/>
      </p:ext>
    </p:extLst>
  </p:cSld>
  <p:clrMapOvr>
    <a:masterClrMapping/>
  </p:clrMapOvr>
  <mc:AlternateContent xmlns:mc="http://schemas.openxmlformats.org/markup-compatibility/2006">
    <mc:Choice xmlns:p14="http://schemas.microsoft.com/office/powerpoint/2010/main" Requires="p14">
      <p:transition spd="slow" p14:dur="1400">
        <p14:doors dir="vert"/>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80">
                                          <p:stCondLst>
                                            <p:cond delay="0"/>
                                          </p:stCondLst>
                                        </p:cTn>
                                        <p:tgtEl>
                                          <p:spTgt spid="8"/>
                                        </p:tgtEl>
                                      </p:cBhvr>
                                    </p:animEffect>
                                    <p:anim calcmode="lin" valueType="num">
                                      <p:cBhvr>
                                        <p:cTn id="2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6" dur="26">
                                          <p:stCondLst>
                                            <p:cond delay="650"/>
                                          </p:stCondLst>
                                        </p:cTn>
                                        <p:tgtEl>
                                          <p:spTgt spid="8"/>
                                        </p:tgtEl>
                                      </p:cBhvr>
                                      <p:to x="100000" y="60000"/>
                                    </p:animScale>
                                    <p:animScale>
                                      <p:cBhvr>
                                        <p:cTn id="27" dur="166" decel="50000">
                                          <p:stCondLst>
                                            <p:cond delay="676"/>
                                          </p:stCondLst>
                                        </p:cTn>
                                        <p:tgtEl>
                                          <p:spTgt spid="8"/>
                                        </p:tgtEl>
                                      </p:cBhvr>
                                      <p:to x="100000" y="100000"/>
                                    </p:animScale>
                                    <p:animScale>
                                      <p:cBhvr>
                                        <p:cTn id="28" dur="26">
                                          <p:stCondLst>
                                            <p:cond delay="1312"/>
                                          </p:stCondLst>
                                        </p:cTn>
                                        <p:tgtEl>
                                          <p:spTgt spid="8"/>
                                        </p:tgtEl>
                                      </p:cBhvr>
                                      <p:to x="100000" y="80000"/>
                                    </p:animScale>
                                    <p:animScale>
                                      <p:cBhvr>
                                        <p:cTn id="29" dur="166" decel="50000">
                                          <p:stCondLst>
                                            <p:cond delay="1338"/>
                                          </p:stCondLst>
                                        </p:cTn>
                                        <p:tgtEl>
                                          <p:spTgt spid="8"/>
                                        </p:tgtEl>
                                      </p:cBhvr>
                                      <p:to x="100000" y="100000"/>
                                    </p:animScale>
                                    <p:animScale>
                                      <p:cBhvr>
                                        <p:cTn id="30" dur="26">
                                          <p:stCondLst>
                                            <p:cond delay="1642"/>
                                          </p:stCondLst>
                                        </p:cTn>
                                        <p:tgtEl>
                                          <p:spTgt spid="8"/>
                                        </p:tgtEl>
                                      </p:cBhvr>
                                      <p:to x="100000" y="90000"/>
                                    </p:animScale>
                                    <p:animScale>
                                      <p:cBhvr>
                                        <p:cTn id="31" dur="166" decel="50000">
                                          <p:stCondLst>
                                            <p:cond delay="1668"/>
                                          </p:stCondLst>
                                        </p:cTn>
                                        <p:tgtEl>
                                          <p:spTgt spid="8"/>
                                        </p:tgtEl>
                                      </p:cBhvr>
                                      <p:to x="100000" y="100000"/>
                                    </p:animScale>
                                    <p:animScale>
                                      <p:cBhvr>
                                        <p:cTn id="32" dur="26">
                                          <p:stCondLst>
                                            <p:cond delay="1808"/>
                                          </p:stCondLst>
                                        </p:cTn>
                                        <p:tgtEl>
                                          <p:spTgt spid="8"/>
                                        </p:tgtEl>
                                      </p:cBhvr>
                                      <p:to x="100000" y="95000"/>
                                    </p:animScale>
                                    <p:animScale>
                                      <p:cBhvr>
                                        <p:cTn id="33" dur="166" decel="50000">
                                          <p:stCondLst>
                                            <p:cond delay="1834"/>
                                          </p:stCondLst>
                                        </p:cTn>
                                        <p:tgtEl>
                                          <p:spTgt spid="8"/>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25"/>
                                        </p:tgtEl>
                                        <p:attrNameLst>
                                          <p:attrName>style.visibility</p:attrName>
                                        </p:attrNameLst>
                                      </p:cBhvr>
                                      <p:to>
                                        <p:strVal val="visible"/>
                                      </p:to>
                                    </p:set>
                                    <p:anim by="(-#ppt_w*2)" calcmode="lin" valueType="num">
                                      <p:cBhvr rctx="PPT">
                                        <p:cTn id="38" dur="500" autoRev="1" fill="hold">
                                          <p:stCondLst>
                                            <p:cond delay="0"/>
                                          </p:stCondLst>
                                        </p:cTn>
                                        <p:tgtEl>
                                          <p:spTgt spid="25"/>
                                        </p:tgtEl>
                                        <p:attrNameLst>
                                          <p:attrName>ppt_w</p:attrName>
                                        </p:attrNameLst>
                                      </p:cBhvr>
                                    </p:anim>
                                    <p:anim by="(#ppt_w*0.50)" calcmode="lin" valueType="num">
                                      <p:cBhvr>
                                        <p:cTn id="39" dur="500" decel="50000" autoRev="1" fill="hold">
                                          <p:stCondLst>
                                            <p:cond delay="0"/>
                                          </p:stCondLst>
                                        </p:cTn>
                                        <p:tgtEl>
                                          <p:spTgt spid="25"/>
                                        </p:tgtEl>
                                        <p:attrNameLst>
                                          <p:attrName>ppt_x</p:attrName>
                                        </p:attrNameLst>
                                      </p:cBhvr>
                                    </p:anim>
                                    <p:anim from="(-#ppt_h/2)" to="(#ppt_y)" calcmode="lin" valueType="num">
                                      <p:cBhvr>
                                        <p:cTn id="40" dur="1000" fill="hold">
                                          <p:stCondLst>
                                            <p:cond delay="0"/>
                                          </p:stCondLst>
                                        </p:cTn>
                                        <p:tgtEl>
                                          <p:spTgt spid="25"/>
                                        </p:tgtEl>
                                        <p:attrNameLst>
                                          <p:attrName>ppt_y</p:attrName>
                                        </p:attrNameLst>
                                      </p:cBhvr>
                                    </p:anim>
                                    <p:animRot by="21600000">
                                      <p:cBhvr>
                                        <p:cTn id="41"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40490" y="191069"/>
            <a:ext cx="6619164" cy="6373504"/>
            <a:chOff x="6025062" y="224786"/>
            <a:chExt cx="5861538" cy="6448416"/>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5062" y="224786"/>
              <a:ext cx="5861538" cy="6448416"/>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11169" b="38967"/>
            <a:stretch/>
          </p:blipFill>
          <p:spPr>
            <a:xfrm>
              <a:off x="6250803" y="522184"/>
              <a:ext cx="5377543" cy="3306104"/>
            </a:xfrm>
            <a:prstGeom prst="rect">
              <a:avLst/>
            </a:prstGeom>
          </p:spPr>
        </p:pic>
      </p:grpSp>
      <p:grpSp>
        <p:nvGrpSpPr>
          <p:cNvPr id="31" name="Group 30"/>
          <p:cNvGrpSpPr/>
          <p:nvPr/>
        </p:nvGrpSpPr>
        <p:grpSpPr>
          <a:xfrm>
            <a:off x="245660" y="191070"/>
            <a:ext cx="4567371" cy="6373504"/>
            <a:chOff x="140295" y="1226085"/>
            <a:chExt cx="5614104" cy="3918720"/>
          </a:xfrm>
        </p:grpSpPr>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1878" y="1226085"/>
              <a:ext cx="2762250" cy="1961981"/>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2606" y="3188065"/>
              <a:ext cx="2821793" cy="1956738"/>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295" y="3188066"/>
              <a:ext cx="2811583" cy="1956739"/>
            </a:xfrm>
            <a:prstGeom prst="rect">
              <a:avLst/>
            </a:prstGeom>
          </p:spPr>
        </p:pic>
        <p:pic>
          <p:nvPicPr>
            <p:cNvPr id="30" name="Picture 29"/>
            <p:cNvPicPr>
              <a:picLocks noChangeAspect="1"/>
            </p:cNvPicPr>
            <p:nvPr/>
          </p:nvPicPr>
          <p:blipFill rotWithShape="1">
            <a:blip r:embed="rId8">
              <a:extLst>
                <a:ext uri="{28A0092B-C50C-407E-A947-70E740481C1C}">
                  <a14:useLocalDpi xmlns:a14="http://schemas.microsoft.com/office/drawing/2010/main" val="0"/>
                </a:ext>
              </a:extLst>
            </a:blip>
            <a:srcRect b="14441"/>
            <a:stretch/>
          </p:blipFill>
          <p:spPr>
            <a:xfrm>
              <a:off x="140296" y="1226086"/>
              <a:ext cx="2813920" cy="1961979"/>
            </a:xfrm>
            <a:prstGeom prst="rect">
              <a:avLst/>
            </a:prstGeom>
          </p:spPr>
        </p:pic>
      </p:gr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50174" y="3275193"/>
            <a:ext cx="5095076" cy="2961834"/>
          </a:xfrm>
          <a:prstGeom prst="rect">
            <a:avLst/>
          </a:prstGeom>
        </p:spPr>
      </p:pic>
    </p:spTree>
    <p:extLst>
      <p:ext uri="{BB962C8B-B14F-4D97-AF65-F5344CB8AC3E}">
        <p14:creationId xmlns:p14="http://schemas.microsoft.com/office/powerpoint/2010/main" val="2650000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applause.wav"/>
          </p:stSnd>
        </p:sndAc>
      </p:transition>
    </mc:Choice>
    <mc:Fallback xmlns="">
      <p:transition spd="slow">
        <p:fade/>
        <p:sndAc>
          <p:stSnd>
            <p:snd r:embed="rId10"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8076"/>
          <a:stretch/>
        </p:blipFill>
        <p:spPr>
          <a:xfrm>
            <a:off x="1" y="-134747"/>
            <a:ext cx="13148996" cy="712502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19494" y="547967"/>
            <a:ext cx="5647198" cy="5732827"/>
          </a:xfrm>
          <a:prstGeom prst="rect">
            <a:avLst/>
          </a:prstGeom>
        </p:spPr>
      </p:pic>
      <p:sp>
        <p:nvSpPr>
          <p:cNvPr id="7" name="Vertical Scroll 6"/>
          <p:cNvSpPr/>
          <p:nvPr/>
        </p:nvSpPr>
        <p:spPr>
          <a:xfrm>
            <a:off x="5428445" y="-68608"/>
            <a:ext cx="6081568" cy="6992747"/>
          </a:xfrm>
          <a:prstGeom prst="verticalScroll">
            <a:avLst/>
          </a:prstGeom>
          <a:solidFill>
            <a:schemeClr val="tx2">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bn-BD" sz="8800" dirty="0" smtClean="0">
                <a:solidFill>
                  <a:srgbClr val="002060"/>
                </a:solidFill>
              </a:rPr>
              <a:t>স্বাগতম</a:t>
            </a:r>
            <a:endParaRPr lang="en-US" sz="8800" dirty="0">
              <a:solidFill>
                <a:srgbClr val="002060"/>
              </a:solidFill>
            </a:endParaRPr>
          </a:p>
        </p:txBody>
      </p:sp>
    </p:spTree>
    <p:extLst>
      <p:ext uri="{BB962C8B-B14F-4D97-AF65-F5344CB8AC3E}">
        <p14:creationId xmlns:p14="http://schemas.microsoft.com/office/powerpoint/2010/main" val="1232580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sndAc>
          <p:stSnd>
            <p:snd r:embed="rId2" name="chimes.wav"/>
          </p:stSnd>
        </p:sndAc>
      </p:transition>
    </mc:Choice>
    <mc:Fallback xmlns="">
      <p:transition spd="slow" advTm="0">
        <p:fade/>
        <p:sndAc>
          <p:stSnd>
            <p:snd r:embed="rId5"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34570"/>
            <a:ext cx="12192000" cy="6892570"/>
            <a:chOff x="537727" y="293364"/>
            <a:chExt cx="12032774" cy="656463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727" y="293364"/>
              <a:ext cx="12032774" cy="6564636"/>
            </a:xfrm>
            <a:prstGeom prst="rect">
              <a:avLst/>
            </a:prstGeom>
          </p:spPr>
        </p:pic>
        <p:sp>
          <p:nvSpPr>
            <p:cNvPr id="10" name="TextBox 9">
              <a:extLst>
                <a:ext uri="{FF2B5EF4-FFF2-40B4-BE49-F238E27FC236}">
                  <a16:creationId xmlns="" xmlns:a16="http://schemas.microsoft.com/office/drawing/2014/main" id="{DE232626-7063-499E-AF02-F28697C8072A}"/>
                </a:ext>
              </a:extLst>
            </p:cNvPr>
            <p:cNvSpPr txBox="1"/>
            <p:nvPr/>
          </p:nvSpPr>
          <p:spPr>
            <a:xfrm>
              <a:off x="767137" y="3271762"/>
              <a:ext cx="5786977" cy="345897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5400" b="1" dirty="0" err="1">
                  <a:solidFill>
                    <a:srgbClr val="002060"/>
                  </a:solidFill>
                  <a:latin typeface="NikoshBAN" pitchFamily="2" charset="0"/>
                  <a:cs typeface="NikoshBAN" pitchFamily="2" charset="0"/>
                </a:rPr>
                <a:t>মোহাম্মদ</a:t>
              </a:r>
              <a:r>
                <a:rPr lang="en-US" sz="5400" b="1" dirty="0">
                  <a:solidFill>
                    <a:srgbClr val="002060"/>
                  </a:solidFill>
                  <a:latin typeface="NikoshBAN" pitchFamily="2" charset="0"/>
                  <a:cs typeface="NikoshBAN" pitchFamily="2" charset="0"/>
                </a:rPr>
                <a:t> </a:t>
              </a:r>
              <a:r>
                <a:rPr lang="en-US" sz="5400" b="1" dirty="0" err="1">
                  <a:solidFill>
                    <a:srgbClr val="002060"/>
                  </a:solidFill>
                  <a:latin typeface="NikoshBAN" pitchFamily="2" charset="0"/>
                  <a:cs typeface="NikoshBAN" pitchFamily="2" charset="0"/>
                </a:rPr>
                <a:t>জাহাঙ্গীর</a:t>
              </a:r>
              <a:r>
                <a:rPr lang="en-US" sz="5400" b="1" dirty="0">
                  <a:solidFill>
                    <a:srgbClr val="002060"/>
                  </a:solidFill>
                  <a:latin typeface="NikoshBAN" pitchFamily="2" charset="0"/>
                  <a:cs typeface="NikoshBAN" pitchFamily="2" charset="0"/>
                </a:rPr>
                <a:t> </a:t>
              </a:r>
              <a:r>
                <a:rPr lang="en-US" sz="5400" b="1" dirty="0" err="1">
                  <a:solidFill>
                    <a:srgbClr val="002060"/>
                  </a:solidFill>
                  <a:latin typeface="NikoshBAN" pitchFamily="2" charset="0"/>
                  <a:cs typeface="NikoshBAN" pitchFamily="2" charset="0"/>
                </a:rPr>
                <a:t>আলম</a:t>
              </a:r>
              <a:r>
                <a:rPr lang="en-US" sz="5400" b="1" dirty="0">
                  <a:solidFill>
                    <a:srgbClr val="002060"/>
                  </a:solidFill>
                  <a:latin typeface="NikoshBAN" pitchFamily="2" charset="0"/>
                  <a:cs typeface="NikoshBAN" pitchFamily="2" charset="0"/>
                </a:rPr>
                <a:t>  </a:t>
              </a:r>
              <a:r>
                <a:rPr lang="bn-BD" sz="5400" b="1" dirty="0">
                  <a:solidFill>
                    <a:srgbClr val="002060"/>
                  </a:solidFill>
                  <a:latin typeface="NikoshBAN" pitchFamily="2" charset="0"/>
                  <a:cs typeface="NikoshBAN" pitchFamily="2" charset="0"/>
                </a:rPr>
                <a:t> </a:t>
              </a:r>
            </a:p>
            <a:p>
              <a:r>
                <a:rPr lang="en-US" sz="3600" b="1" dirty="0" err="1" smtClean="0">
                  <a:solidFill>
                    <a:srgbClr val="002060"/>
                  </a:solidFill>
                  <a:latin typeface="NikoshBAN" pitchFamily="2" charset="0"/>
                  <a:cs typeface="NikoshBAN" pitchFamily="2" charset="0"/>
                </a:rPr>
                <a:t>সহকারি</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প্রধান</a:t>
              </a:r>
              <a:r>
                <a:rPr lang="en-US" sz="3600" b="1" dirty="0" smtClean="0">
                  <a:solidFill>
                    <a:srgbClr val="002060"/>
                  </a:solidFill>
                  <a:latin typeface="NikoshBAN" pitchFamily="2" charset="0"/>
                  <a:cs typeface="NikoshBAN" pitchFamily="2" charset="0"/>
                </a:rPr>
                <a:t> </a:t>
              </a:r>
              <a:r>
                <a:rPr lang="en-US" sz="3600" b="1" dirty="0" err="1">
                  <a:solidFill>
                    <a:srgbClr val="002060"/>
                  </a:solidFill>
                  <a:latin typeface="NikoshBAN" pitchFamily="2" charset="0"/>
                  <a:cs typeface="NikoshBAN" pitchFamily="2" charset="0"/>
                </a:rPr>
                <a:t>শিক্ষক</a:t>
              </a:r>
              <a:endParaRPr lang="en-US" sz="3600" b="1" dirty="0">
                <a:solidFill>
                  <a:srgbClr val="002060"/>
                </a:solidFill>
                <a:latin typeface="NikoshBAN" pitchFamily="2" charset="0"/>
                <a:cs typeface="NikoshBAN" pitchFamily="2" charset="0"/>
              </a:endParaRPr>
            </a:p>
            <a:p>
              <a:r>
                <a:rPr lang="en-US" sz="3600" b="1" dirty="0" err="1" smtClean="0">
                  <a:solidFill>
                    <a:srgbClr val="002060"/>
                  </a:solidFill>
                  <a:latin typeface="NikoshBAN" pitchFamily="2" charset="0"/>
                  <a:cs typeface="NikoshBAN" pitchFamily="2" charset="0"/>
                </a:rPr>
                <a:t>গুয়াপঞ্চক</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উচ্চ</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বিদ্যালয়</a:t>
              </a:r>
              <a:endParaRPr lang="en-US" sz="3600" b="1" dirty="0">
                <a:solidFill>
                  <a:srgbClr val="002060"/>
                </a:solidFill>
                <a:latin typeface="NikoshBAN" pitchFamily="2" charset="0"/>
                <a:cs typeface="NikoshBAN" pitchFamily="2" charset="0"/>
              </a:endParaRPr>
            </a:p>
            <a:p>
              <a:r>
                <a:rPr lang="en-US" sz="3600" b="1" dirty="0" err="1" smtClean="0">
                  <a:solidFill>
                    <a:srgbClr val="002060"/>
                  </a:solidFill>
                  <a:latin typeface="NikoshBAN" pitchFamily="2" charset="0"/>
                  <a:cs typeface="NikoshBAN" pitchFamily="2" charset="0"/>
                </a:rPr>
                <a:t>আনোয়ারা</a:t>
              </a:r>
              <a:r>
                <a:rPr lang="en-US" sz="3600" b="1" dirty="0" smtClean="0">
                  <a:solidFill>
                    <a:srgbClr val="002060"/>
                  </a:solidFill>
                  <a:latin typeface="NikoshBAN" pitchFamily="2" charset="0"/>
                  <a:cs typeface="NikoshBAN" pitchFamily="2" charset="0"/>
                </a:rPr>
                <a:t>, </a:t>
              </a:r>
              <a:r>
                <a:rPr lang="en-US" sz="3600" b="1" dirty="0" err="1" smtClean="0">
                  <a:solidFill>
                    <a:srgbClr val="002060"/>
                  </a:solidFill>
                  <a:latin typeface="NikoshBAN" pitchFamily="2" charset="0"/>
                  <a:cs typeface="NikoshBAN" pitchFamily="2" charset="0"/>
                </a:rPr>
                <a:t>চট্টগ্রাম</a:t>
              </a:r>
              <a:r>
                <a:rPr lang="bn-BD" sz="3600" b="1" dirty="0" smtClean="0">
                  <a:solidFill>
                    <a:srgbClr val="002060"/>
                  </a:solidFill>
                  <a:latin typeface="NikoshBAN" pitchFamily="2" charset="0"/>
                  <a:cs typeface="NikoshBAN" pitchFamily="2" charset="0"/>
                </a:rPr>
                <a:t>। </a:t>
              </a:r>
              <a:endParaRPr lang="en-US" sz="3600" b="1" dirty="0">
                <a:solidFill>
                  <a:srgbClr val="002060"/>
                </a:solidFill>
                <a:latin typeface="NikoshBAN" pitchFamily="2" charset="0"/>
                <a:cs typeface="NikoshBAN" pitchFamily="2" charset="0"/>
              </a:endParaRPr>
            </a:p>
            <a:p>
              <a:r>
                <a:rPr lang="en-US" sz="3600" b="1" dirty="0" err="1">
                  <a:solidFill>
                    <a:srgbClr val="002060"/>
                  </a:solidFill>
                  <a:latin typeface="NikoshBAN" pitchFamily="2" charset="0"/>
                  <a:cs typeface="NikoshBAN" pitchFamily="2" charset="0"/>
                </a:rPr>
                <a:t>মোবাইলঃ</a:t>
              </a:r>
              <a:r>
                <a:rPr lang="en-US" sz="3600" b="1" dirty="0">
                  <a:solidFill>
                    <a:srgbClr val="002060"/>
                  </a:solidFill>
                  <a:latin typeface="NikoshBAN" pitchFamily="2" charset="0"/>
                  <a:cs typeface="NikoshBAN" pitchFamily="2" charset="0"/>
                </a:rPr>
                <a:t> ০১৮১৫৪১১৭৬২</a:t>
              </a:r>
            </a:p>
            <a:p>
              <a:r>
                <a:rPr lang="en-US" sz="2800" b="1" dirty="0">
                  <a:solidFill>
                    <a:srgbClr val="002060"/>
                  </a:solidFill>
                  <a:latin typeface="NikoshBAN" pitchFamily="2" charset="0"/>
                  <a:cs typeface="NikoshBAN" pitchFamily="2" charset="0"/>
                </a:rPr>
                <a:t>Email</a:t>
              </a:r>
              <a:r>
                <a:rPr lang="en-US" sz="3200" b="1" dirty="0">
                  <a:solidFill>
                    <a:srgbClr val="002060"/>
                  </a:solidFill>
                  <a:latin typeface="NikoshBAN" pitchFamily="2" charset="0"/>
                  <a:cs typeface="NikoshBAN" pitchFamily="2" charset="0"/>
                </a:rPr>
                <a:t>. </a:t>
              </a:r>
              <a:r>
                <a:rPr lang="en-US" sz="2400" b="1" dirty="0" smtClean="0">
                  <a:solidFill>
                    <a:srgbClr val="002060"/>
                  </a:solidFill>
                  <a:latin typeface="NikoshBAN" pitchFamily="2" charset="0"/>
                  <a:cs typeface="NikoshBAN" pitchFamily="2" charset="0"/>
                </a:rPr>
                <a:t>mjahangirkaptai@gmail.com</a:t>
              </a:r>
              <a:endParaRPr lang="en-US" sz="3600" b="1" dirty="0">
                <a:solidFill>
                  <a:srgbClr val="002060"/>
                </a:solidFill>
                <a:latin typeface="NikoshBAN" pitchFamily="2" charset="0"/>
                <a:cs typeface="NikoshBAN" pitchFamily="2" charset="0"/>
              </a:endParaRPr>
            </a:p>
          </p:txBody>
        </p:sp>
        <p:pic>
          <p:nvPicPr>
            <p:cNvPr id="11" name="Picture 10">
              <a:extLst>
                <a:ext uri="{FF2B5EF4-FFF2-40B4-BE49-F238E27FC236}">
                  <a16:creationId xmlns="" xmlns:a16="http://schemas.microsoft.com/office/drawing/2014/main" id="{062275B4-52A6-4B74-962F-95037540F6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004" y="545636"/>
              <a:ext cx="2027028" cy="25988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7" name="Rectangle 16"/>
            <p:cNvSpPr/>
            <p:nvPr/>
          </p:nvSpPr>
          <p:spPr>
            <a:xfrm>
              <a:off x="8814568" y="1845067"/>
              <a:ext cx="3028008" cy="4278094"/>
            </a:xfrm>
            <a:prstGeom prst="rect">
              <a:avLst/>
            </a:prstGeom>
          </p:spPr>
          <p:txBody>
            <a:bodyPr wrap="square">
              <a:spAutoFit/>
            </a:bodyPr>
            <a:lstStyle/>
            <a:p>
              <a:pPr algn="ctr"/>
              <a:r>
                <a:rPr lang="en-US" sz="4000" b="1" dirty="0" err="1">
                  <a:solidFill>
                    <a:schemeClr val="bg1"/>
                  </a:solidFill>
                  <a:latin typeface="NikoshBAN" pitchFamily="2" charset="0"/>
                  <a:cs typeface="NikoshBAN" pitchFamily="2" charset="0"/>
                </a:rPr>
                <a:t>জীব</a:t>
              </a:r>
              <a:r>
                <a:rPr lang="en-US" sz="4000" b="1" dirty="0">
                  <a:solidFill>
                    <a:schemeClr val="bg1"/>
                  </a:solidFill>
                  <a:latin typeface="NikoshBAN" pitchFamily="2" charset="0"/>
                  <a:cs typeface="NikoshBAN" pitchFamily="2" charset="0"/>
                </a:rPr>
                <a:t> </a:t>
              </a:r>
              <a:r>
                <a:rPr lang="en-US" sz="4000" b="1" dirty="0" err="1">
                  <a:solidFill>
                    <a:schemeClr val="bg1"/>
                  </a:solidFill>
                  <a:latin typeface="NikoshBAN" pitchFamily="2" charset="0"/>
                  <a:cs typeface="NikoshBAN" pitchFamily="2" charset="0"/>
                </a:rPr>
                <a:t>বিজ্ঞান</a:t>
              </a:r>
              <a:endParaRPr lang="en-US" sz="4000" b="1" dirty="0">
                <a:solidFill>
                  <a:schemeClr val="bg1"/>
                </a:solidFill>
                <a:latin typeface="NikoshBAN" pitchFamily="2" charset="0"/>
                <a:cs typeface="NikoshBAN" pitchFamily="2" charset="0"/>
              </a:endParaRPr>
            </a:p>
            <a:p>
              <a:pPr algn="ctr"/>
              <a:r>
                <a:rPr lang="en-US" sz="4000" b="1" dirty="0">
                  <a:solidFill>
                    <a:schemeClr val="bg1"/>
                  </a:solidFill>
                  <a:latin typeface="NikoshBAN" pitchFamily="2" charset="0"/>
                  <a:cs typeface="NikoshBAN" pitchFamily="2" charset="0"/>
                </a:rPr>
                <a:t>৯ম-১০ম </a:t>
              </a:r>
              <a:r>
                <a:rPr lang="en-US" sz="4000" b="1" dirty="0" err="1">
                  <a:solidFill>
                    <a:schemeClr val="bg1"/>
                  </a:solidFill>
                  <a:latin typeface="NikoshBAN" pitchFamily="2" charset="0"/>
                  <a:cs typeface="NikoshBAN" pitchFamily="2" charset="0"/>
                </a:rPr>
                <a:t>শ্রেণি</a:t>
              </a:r>
              <a:endParaRPr lang="en-US" sz="4000" b="1" dirty="0">
                <a:solidFill>
                  <a:schemeClr val="bg1"/>
                </a:solidFill>
                <a:latin typeface="NikoshBAN" pitchFamily="2" charset="0"/>
                <a:cs typeface="NikoshBAN" pitchFamily="2" charset="0"/>
              </a:endParaRPr>
            </a:p>
            <a:p>
              <a:pPr algn="ctr"/>
              <a:r>
                <a:rPr lang="bn-BD" sz="4000" b="1" dirty="0" smtClean="0">
                  <a:solidFill>
                    <a:schemeClr val="bg1"/>
                  </a:solidFill>
                  <a:latin typeface="NikoshBAN" pitchFamily="2" charset="0"/>
                  <a:cs typeface="NikoshBAN" pitchFamily="2" charset="0"/>
                </a:rPr>
                <a:t>ষষ্ঠ</a:t>
              </a:r>
              <a:r>
                <a:rPr lang="en-US" sz="4000" b="1" dirty="0" smtClean="0">
                  <a:solidFill>
                    <a:schemeClr val="bg1"/>
                  </a:solidFill>
                  <a:latin typeface="NikoshBAN" pitchFamily="2" charset="0"/>
                  <a:cs typeface="NikoshBAN" pitchFamily="2" charset="0"/>
                </a:rPr>
                <a:t> </a:t>
              </a:r>
              <a:r>
                <a:rPr lang="en-US" sz="4000" b="1" dirty="0" err="1">
                  <a:solidFill>
                    <a:schemeClr val="bg1"/>
                  </a:solidFill>
                  <a:latin typeface="NikoshBAN" pitchFamily="2" charset="0"/>
                  <a:cs typeface="NikoshBAN" pitchFamily="2" charset="0"/>
                </a:rPr>
                <a:t>অধ্যায়</a:t>
              </a:r>
              <a:r>
                <a:rPr lang="en-US" sz="4000" b="1" dirty="0">
                  <a:solidFill>
                    <a:schemeClr val="bg1"/>
                  </a:solidFill>
                  <a:latin typeface="NikoshBAN" pitchFamily="2" charset="0"/>
                  <a:cs typeface="NikoshBAN" pitchFamily="2" charset="0"/>
                </a:rPr>
                <a:t> </a:t>
              </a:r>
              <a:endParaRPr lang="bn-BD" sz="4000" b="1" dirty="0">
                <a:solidFill>
                  <a:schemeClr val="bg1"/>
                </a:solidFill>
                <a:latin typeface="NikoshBAN" pitchFamily="2" charset="0"/>
                <a:cs typeface="NikoshBAN" pitchFamily="2" charset="0"/>
              </a:endParaRPr>
            </a:p>
            <a:p>
              <a:pPr algn="ctr"/>
              <a:endParaRPr lang="en-US" sz="3200" b="1" dirty="0" smtClean="0">
                <a:solidFill>
                  <a:srgbClr val="002060"/>
                </a:solidFill>
                <a:latin typeface="NikoshBAN" pitchFamily="2" charset="0"/>
                <a:cs typeface="NikoshBAN" pitchFamily="2" charset="0"/>
              </a:endParaRPr>
            </a:p>
            <a:p>
              <a:pPr algn="ctr"/>
              <a:endParaRPr lang="bn-BD" sz="6000" b="1" dirty="0" smtClean="0">
                <a:solidFill>
                  <a:srgbClr val="FF0000"/>
                </a:solidFill>
                <a:latin typeface="NikoshBAN" pitchFamily="2" charset="0"/>
                <a:cs typeface="NikoshBAN" pitchFamily="2" charset="0"/>
              </a:endParaRPr>
            </a:p>
            <a:p>
              <a:pPr algn="ctr"/>
              <a:r>
                <a:rPr lang="en-US" sz="6000" b="1" dirty="0" err="1" smtClean="0">
                  <a:solidFill>
                    <a:srgbClr val="FF0000"/>
                  </a:solidFill>
                  <a:latin typeface="NikoshBAN" pitchFamily="2" charset="0"/>
                  <a:cs typeface="NikoshBAN" pitchFamily="2" charset="0"/>
                </a:rPr>
                <a:t>ব্লাড</a:t>
              </a:r>
              <a:r>
                <a:rPr lang="en-US" sz="6000" b="1" dirty="0" smtClean="0">
                  <a:solidFill>
                    <a:srgbClr val="FF0000"/>
                  </a:solidFill>
                  <a:latin typeface="NikoshBAN" pitchFamily="2" charset="0"/>
                  <a:cs typeface="NikoshBAN" pitchFamily="2" charset="0"/>
                </a:rPr>
                <a:t> </a:t>
              </a:r>
              <a:r>
                <a:rPr lang="en-US" sz="6000" b="1" dirty="0" err="1">
                  <a:solidFill>
                    <a:srgbClr val="FF0000"/>
                  </a:solidFill>
                  <a:latin typeface="NikoshBAN" pitchFamily="2" charset="0"/>
                  <a:cs typeface="NikoshBAN" pitchFamily="2" charset="0"/>
                </a:rPr>
                <a:t>গ্রুপ</a:t>
              </a:r>
              <a:r>
                <a:rPr lang="en-US" sz="6000" b="1" dirty="0">
                  <a:solidFill>
                    <a:srgbClr val="FF0000"/>
                  </a:solidFill>
                  <a:latin typeface="NikoshBAN" pitchFamily="2" charset="0"/>
                  <a:cs typeface="NikoshBAN" pitchFamily="2" charset="0"/>
                </a:rPr>
                <a:t> </a:t>
              </a:r>
            </a:p>
          </p:txBody>
        </p:sp>
        <p:grpSp>
          <p:nvGrpSpPr>
            <p:cNvPr id="20" name="Group 19"/>
            <p:cNvGrpSpPr/>
            <p:nvPr/>
          </p:nvGrpSpPr>
          <p:grpSpPr>
            <a:xfrm>
              <a:off x="10081164" y="3618698"/>
              <a:ext cx="615246" cy="1438522"/>
              <a:chOff x="10099679" y="2972495"/>
              <a:chExt cx="972198" cy="2401443"/>
            </a:xfrm>
          </p:grpSpPr>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29089" t="5728" r="30307" b="18907"/>
              <a:stretch/>
            </p:blipFill>
            <p:spPr>
              <a:xfrm>
                <a:off x="10099680" y="2972495"/>
                <a:ext cx="972197" cy="1304528"/>
              </a:xfrm>
              <a:prstGeom prst="rect">
                <a:avLst/>
              </a:prstGeom>
            </p:spPr>
          </p:pic>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l="44074" t="36830" b="6467"/>
              <a:stretch/>
            </p:blipFill>
            <p:spPr>
              <a:xfrm>
                <a:off x="10099679" y="4277022"/>
                <a:ext cx="972198" cy="1096916"/>
              </a:xfrm>
              <a:prstGeom prst="rect">
                <a:avLst/>
              </a:prstGeom>
            </p:spPr>
          </p:pic>
        </p:grpSp>
      </p:grpSp>
      <p:sp>
        <p:nvSpPr>
          <p:cNvPr id="14" name="Speech Bubble: Rectangle with Corners Rounded 15">
            <a:extLst>
              <a:ext uri="{FF2B5EF4-FFF2-40B4-BE49-F238E27FC236}">
                <a16:creationId xmlns="" xmlns:a16="http://schemas.microsoft.com/office/drawing/2014/main" id="{7EC4746C-125E-477E-B313-70888A09C866}"/>
              </a:ext>
            </a:extLst>
          </p:cNvPr>
          <p:cNvSpPr/>
          <p:nvPr/>
        </p:nvSpPr>
        <p:spPr>
          <a:xfrm>
            <a:off x="6385560" y="182880"/>
            <a:ext cx="2301241" cy="807720"/>
          </a:xfrm>
          <a:prstGeom prst="wedgeRoundRectCallou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6000" b="1" dirty="0">
                <a:solidFill>
                  <a:srgbClr val="002060"/>
                </a:solidFill>
                <a:latin typeface="NikoshBAN" pitchFamily="2" charset="0"/>
                <a:cs typeface="NikoshBAN" pitchFamily="2" charset="0"/>
              </a:rPr>
              <a:t>প</a:t>
            </a:r>
            <a:r>
              <a:rPr lang="en-US" sz="6000" b="1" dirty="0">
                <a:solidFill>
                  <a:srgbClr val="002060"/>
                </a:solidFill>
                <a:latin typeface="NikoshBAN" pitchFamily="2" charset="0"/>
                <a:cs typeface="NikoshBAN" pitchFamily="2" charset="0"/>
              </a:rPr>
              <a:t>র</a:t>
            </a:r>
            <a:r>
              <a:rPr lang="as-IN" sz="6000" b="1" dirty="0">
                <a:solidFill>
                  <a:srgbClr val="002060"/>
                </a:solidFill>
                <a:latin typeface="NikoshBAN" pitchFamily="2" charset="0"/>
                <a:cs typeface="NikoshBAN" pitchFamily="2" charset="0"/>
              </a:rPr>
              <a:t>ি</a:t>
            </a:r>
            <a:r>
              <a:rPr lang="en-US" sz="6000" b="1" dirty="0">
                <a:solidFill>
                  <a:srgbClr val="002060"/>
                </a:solidFill>
                <a:latin typeface="NikoshBAN" pitchFamily="2" charset="0"/>
                <a:cs typeface="NikoshBAN" pitchFamily="2" charset="0"/>
              </a:rPr>
              <a:t>চ</a:t>
            </a:r>
            <a:r>
              <a:rPr lang="as-IN" sz="6000" b="1" dirty="0">
                <a:solidFill>
                  <a:srgbClr val="002060"/>
                </a:solidFill>
                <a:latin typeface="NikoshBAN" pitchFamily="2" charset="0"/>
                <a:cs typeface="NikoshBAN" pitchFamily="2" charset="0"/>
              </a:rPr>
              <a:t>ি</a:t>
            </a:r>
            <a:r>
              <a:rPr lang="en-US" sz="6000" b="1" dirty="0">
                <a:solidFill>
                  <a:srgbClr val="002060"/>
                </a:solidFill>
                <a:latin typeface="NikoshBAN" pitchFamily="2" charset="0"/>
                <a:cs typeface="NikoshBAN" pitchFamily="2" charset="0"/>
              </a:rPr>
              <a:t>ত</a:t>
            </a:r>
            <a:r>
              <a:rPr lang="as-IN" sz="6000" b="1" dirty="0">
                <a:solidFill>
                  <a:srgbClr val="002060"/>
                </a:solidFill>
                <a:latin typeface="NikoshBAN" pitchFamily="2" charset="0"/>
                <a:cs typeface="NikoshBAN" pitchFamily="2" charset="0"/>
              </a:rPr>
              <a:t>ি</a:t>
            </a:r>
            <a:r>
              <a:rPr lang="en-US" sz="6000" b="1" dirty="0">
                <a:solidFill>
                  <a:srgbClr val="FFFF00"/>
                </a:solidFill>
                <a:latin typeface="NikoshBAN" pitchFamily="2" charset="0"/>
                <a:cs typeface="NikoshBAN" pitchFamily="2" charset="0"/>
              </a:rPr>
              <a:t> </a:t>
            </a:r>
            <a:endParaRPr lang="en-US" sz="6000"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19510" y="3314712"/>
            <a:ext cx="1869141" cy="1652551"/>
          </a:xfrm>
          <a:prstGeom prst="rect">
            <a:avLst/>
          </a:prstGeom>
        </p:spPr>
      </p:pic>
    </p:spTree>
    <p:extLst>
      <p:ext uri="{BB962C8B-B14F-4D97-AF65-F5344CB8AC3E}">
        <p14:creationId xmlns:p14="http://schemas.microsoft.com/office/powerpoint/2010/main" val="13891854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sndAc>
          <p:stSnd>
            <p:snd r:embed="rId2" name="hammer.wav"/>
          </p:stSnd>
        </p:sndAc>
      </p:transition>
    </mc:Choice>
    <mc:Fallback>
      <p:transition spd="slow">
        <p:fade/>
        <p:sndAc>
          <p:stSnd>
            <p:snd r:embed="rId2"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heel(1)">
                                      <p:cBhvr>
                                        <p:cTn id="25" dur="20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49EB66A-11ED-4818-BF84-E9D39483CC87}"/>
              </a:ext>
            </a:extLst>
          </p:cNvPr>
          <p:cNvSpPr/>
          <p:nvPr/>
        </p:nvSpPr>
        <p:spPr>
          <a:xfrm>
            <a:off x="194878" y="2863125"/>
            <a:ext cx="8786367" cy="1031855"/>
          </a:xfrm>
          <a:prstGeom prst="rect">
            <a:avLst/>
          </a:prstGeom>
        </p:spPr>
        <p:txBody>
          <a:bodyPr wrap="square">
            <a:spAutoFit/>
          </a:bodyPr>
          <a:lstStyle/>
          <a:p>
            <a:r>
              <a:rPr lang="hi-IN" sz="6000" b="1" dirty="0">
                <a:solidFill>
                  <a:srgbClr val="002060"/>
                </a:solidFill>
                <a:latin typeface="NikoshBAN" charset="0"/>
                <a:cs typeface="NikoshBAN" charset="0"/>
              </a:rPr>
              <a:t>এই পাঠ শেষে শিক্ষার্থীরা </a:t>
            </a:r>
            <a:r>
              <a:rPr lang="en-US" sz="6000" b="1" dirty="0">
                <a:solidFill>
                  <a:srgbClr val="002060"/>
                </a:solidFill>
                <a:latin typeface="NikoshBAN" charset="0"/>
              </a:rPr>
              <a:t>..........</a:t>
            </a:r>
          </a:p>
        </p:txBody>
      </p:sp>
      <p:sp>
        <p:nvSpPr>
          <p:cNvPr id="3" name="Title 3">
            <a:extLst>
              <a:ext uri="{FF2B5EF4-FFF2-40B4-BE49-F238E27FC236}">
                <a16:creationId xmlns="" xmlns:a16="http://schemas.microsoft.com/office/drawing/2014/main" id="{F87AF11E-FEA6-4B75-8395-5267EA835D52}"/>
              </a:ext>
            </a:extLst>
          </p:cNvPr>
          <p:cNvSpPr txBox="1">
            <a:spLocks/>
          </p:cNvSpPr>
          <p:nvPr/>
        </p:nvSpPr>
        <p:spPr>
          <a:xfrm>
            <a:off x="327546" y="3671249"/>
            <a:ext cx="11385484" cy="2564666"/>
          </a:xfrm>
          <a:prstGeom prst="rect">
            <a:avLst/>
          </a:prstGeom>
          <a:noFill/>
          <a:ln w="19050">
            <a:solidFill>
              <a:srgbClr val="002060"/>
            </a:solidFill>
          </a:ln>
          <a:effectLst>
            <a:glow rad="63500">
              <a:schemeClr val="accent3">
                <a:satMod val="175000"/>
                <a:alpha val="40000"/>
              </a:schemeClr>
            </a:glow>
            <a:outerShdw dist="50800" dir="1800000" algn="l" rotWithShape="0">
              <a:schemeClr val="tx2">
                <a:lumMod val="60000"/>
                <a:lumOff val="40000"/>
                <a:alpha val="35000"/>
              </a:schemeClr>
            </a:outerShdw>
            <a:softEdge rad="12700"/>
          </a:effectLst>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300" dirty="0">
              <a:solidFill>
                <a:schemeClr val="tx1">
                  <a:lumMod val="95000"/>
                </a:schemeClr>
              </a:solidFill>
              <a:latin typeface="NikoshBAN" pitchFamily="2" charset="0"/>
              <a:cs typeface="NikoshBAN" pitchFamily="2" charset="0"/>
            </a:endParaRPr>
          </a:p>
          <a:p>
            <a:pPr algn="l"/>
            <a:r>
              <a:rPr lang="en-US" sz="16000" b="1" dirty="0" smtClean="0">
                <a:solidFill>
                  <a:schemeClr val="bg1"/>
                </a:solidFill>
                <a:latin typeface="NikoshBAN" pitchFamily="2" charset="0"/>
                <a:cs typeface="NikoshBAN" pitchFamily="2" charset="0"/>
              </a:rPr>
              <a:t>১। </a:t>
            </a:r>
            <a:r>
              <a:rPr lang="en-US" sz="16000" b="1" dirty="0" err="1" smtClean="0">
                <a:solidFill>
                  <a:schemeClr val="bg1"/>
                </a:solidFill>
                <a:latin typeface="NikoshBAN" pitchFamily="2" charset="0"/>
                <a:cs typeface="NikoshBAN" pitchFamily="2" charset="0"/>
              </a:rPr>
              <a:t>রক্তের</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গ্রুপ</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কী</a:t>
            </a:r>
            <a:r>
              <a:rPr lang="en-US" sz="16000" b="1" dirty="0" smtClean="0">
                <a:solidFill>
                  <a:schemeClr val="bg1"/>
                </a:solidFill>
                <a:latin typeface="NikoshBAN" pitchFamily="2" charset="0"/>
                <a:cs typeface="NikoshBAN" pitchFamily="2" charset="0"/>
              </a:rPr>
              <a:t> </a:t>
            </a:r>
            <a:r>
              <a:rPr lang="en-US" sz="16000" b="1" dirty="0" err="1">
                <a:solidFill>
                  <a:schemeClr val="bg1"/>
                </a:solidFill>
                <a:latin typeface="NikoshBAN" pitchFamily="2" charset="0"/>
                <a:cs typeface="NikoshBAN" pitchFamily="2" charset="0"/>
              </a:rPr>
              <a:t>তা</a:t>
            </a:r>
            <a:r>
              <a:rPr lang="en-US" sz="16000" b="1" dirty="0">
                <a:solidFill>
                  <a:schemeClr val="bg1"/>
                </a:solidFill>
                <a:latin typeface="NikoshBAN" pitchFamily="2" charset="0"/>
                <a:cs typeface="NikoshBAN" pitchFamily="2" charset="0"/>
              </a:rPr>
              <a:t> </a:t>
            </a:r>
            <a:r>
              <a:rPr lang="bn-BD" sz="16000" b="1" dirty="0">
                <a:solidFill>
                  <a:schemeClr val="bg1"/>
                </a:solidFill>
                <a:latin typeface="NikoshBAN" pitchFamily="2" charset="0"/>
                <a:cs typeface="NikoshBAN" pitchFamily="2" charset="0"/>
              </a:rPr>
              <a:t>বলতে</a:t>
            </a:r>
            <a:r>
              <a:rPr lang="bn-IN" sz="16000" b="1" dirty="0">
                <a:solidFill>
                  <a:schemeClr val="bg1"/>
                </a:solidFill>
                <a:latin typeface="NikoshBAN" pitchFamily="2" charset="0"/>
                <a:cs typeface="NikoshBAN" pitchFamily="2" charset="0"/>
              </a:rPr>
              <a:t> পারবে</a:t>
            </a:r>
            <a:r>
              <a:rPr lang="en-US" sz="16000" b="1" dirty="0">
                <a:solidFill>
                  <a:schemeClr val="bg1"/>
                </a:solidFill>
                <a:latin typeface="NikoshBAN" pitchFamily="2" charset="0"/>
                <a:cs typeface="NikoshBAN" pitchFamily="2" charset="0"/>
              </a:rPr>
              <a:t>।</a:t>
            </a:r>
          </a:p>
          <a:p>
            <a:pPr algn="l"/>
            <a:r>
              <a:rPr lang="en-US" sz="16000" b="1" dirty="0" smtClean="0">
                <a:solidFill>
                  <a:schemeClr val="bg1"/>
                </a:solidFill>
                <a:latin typeface="NikoshBAN" pitchFamily="2" charset="0"/>
                <a:cs typeface="NikoshBAN" pitchFamily="2" charset="0"/>
              </a:rPr>
              <a:t>২</a:t>
            </a:r>
            <a:r>
              <a:rPr lang="bn-BD"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বিভিন্ন</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গ্রুপের</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রক্তের</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বৈশিষ্ট্য</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ব্যাখ্যা</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করতে</a:t>
            </a:r>
            <a:r>
              <a:rPr lang="en-US" sz="16000" b="1" dirty="0" smtClean="0">
                <a:solidFill>
                  <a:schemeClr val="bg1"/>
                </a:solidFill>
                <a:latin typeface="NikoshBAN" pitchFamily="2" charset="0"/>
                <a:cs typeface="NikoshBAN" pitchFamily="2" charset="0"/>
              </a:rPr>
              <a:t> </a:t>
            </a:r>
            <a:r>
              <a:rPr lang="bn-IN" sz="16000" b="1" dirty="0" smtClean="0">
                <a:solidFill>
                  <a:schemeClr val="bg1"/>
                </a:solidFill>
                <a:latin typeface="NikoshBAN" pitchFamily="2" charset="0"/>
                <a:cs typeface="NikoshBAN" pitchFamily="2" charset="0"/>
              </a:rPr>
              <a:t>পারবে</a:t>
            </a:r>
            <a:r>
              <a:rPr lang="en-US" sz="16000" b="1" dirty="0" smtClean="0">
                <a:solidFill>
                  <a:schemeClr val="bg1"/>
                </a:solidFill>
                <a:latin typeface="NikoshBAN" pitchFamily="2" charset="0"/>
                <a:cs typeface="NikoshBAN" pitchFamily="2" charset="0"/>
              </a:rPr>
              <a:t>। </a:t>
            </a:r>
            <a:endParaRPr lang="en-US" sz="16000" b="1" dirty="0">
              <a:solidFill>
                <a:schemeClr val="bg1"/>
              </a:solidFill>
              <a:latin typeface="NikoshBAN" pitchFamily="2" charset="0"/>
              <a:cs typeface="NikoshBAN" pitchFamily="2" charset="0"/>
            </a:endParaRPr>
          </a:p>
          <a:p>
            <a:pPr algn="l"/>
            <a:r>
              <a:rPr lang="en-US" sz="16000" b="1" dirty="0">
                <a:solidFill>
                  <a:schemeClr val="bg1"/>
                </a:solidFill>
                <a:latin typeface="NikoshBAN" pitchFamily="2" charset="0"/>
                <a:cs typeface="NikoshBAN" pitchFamily="2" charset="0"/>
              </a:rPr>
              <a:t>3</a:t>
            </a:r>
            <a:r>
              <a:rPr lang="en-US" sz="16000" b="1" dirty="0" smtClean="0">
                <a:solidFill>
                  <a:schemeClr val="bg1"/>
                </a:solidFill>
                <a:latin typeface="NikoshBAN" pitchFamily="2" charset="0"/>
                <a:cs typeface="NikoshBAN" pitchFamily="2" charset="0"/>
              </a:rPr>
              <a:t>।</a:t>
            </a:r>
            <a:r>
              <a:rPr lang="bn-BD" sz="16000" b="1" dirty="0">
                <a:solidFill>
                  <a:schemeClr val="bg1"/>
                </a:solidFill>
                <a:latin typeface="NikoshBAN" pitchFamily="2" charset="0"/>
                <a:cs typeface="NikoshBAN" pitchFamily="2" charset="0"/>
              </a:rPr>
              <a:t> </a:t>
            </a:r>
            <a:r>
              <a:rPr lang="en-US" sz="16000" b="1" dirty="0" err="1">
                <a:solidFill>
                  <a:schemeClr val="bg1"/>
                </a:solidFill>
                <a:latin typeface="NikoshBAN" pitchFamily="2" charset="0"/>
                <a:cs typeface="NikoshBAN" pitchFamily="2" charset="0"/>
              </a:rPr>
              <a:t>রক্তের</a:t>
            </a:r>
            <a:r>
              <a:rPr lang="en-US" sz="16000" b="1" dirty="0">
                <a:solidFill>
                  <a:schemeClr val="bg1"/>
                </a:solidFill>
                <a:latin typeface="NikoshBAN" pitchFamily="2" charset="0"/>
                <a:cs typeface="NikoshBAN" pitchFamily="2" charset="0"/>
              </a:rPr>
              <a:t> </a:t>
            </a:r>
            <a:r>
              <a:rPr lang="en-US" sz="16000" b="1" dirty="0" err="1">
                <a:solidFill>
                  <a:schemeClr val="bg1"/>
                </a:solidFill>
                <a:latin typeface="NikoshBAN" pitchFamily="2" charset="0"/>
                <a:cs typeface="NikoshBAN" pitchFamily="2" charset="0"/>
              </a:rPr>
              <a:t>গ্রুপ</a:t>
            </a:r>
            <a:r>
              <a:rPr lang="en-US" sz="16000" b="1" dirty="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বৈশিষ্ট্যের</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উপর</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ভিত্তি</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করে</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রক্ত</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নির্বাচন</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করতে</a:t>
            </a:r>
            <a:r>
              <a:rPr lang="en-US" sz="16000" b="1" dirty="0" smtClean="0">
                <a:solidFill>
                  <a:schemeClr val="bg1"/>
                </a:solidFill>
                <a:latin typeface="NikoshBAN" pitchFamily="2" charset="0"/>
                <a:cs typeface="NikoshBAN" pitchFamily="2" charset="0"/>
              </a:rPr>
              <a:t> </a:t>
            </a:r>
            <a:r>
              <a:rPr lang="bn-IN" sz="16000" b="1" dirty="0">
                <a:solidFill>
                  <a:schemeClr val="bg1"/>
                </a:solidFill>
                <a:latin typeface="NikoshBAN" pitchFamily="2" charset="0"/>
                <a:cs typeface="NikoshBAN" pitchFamily="2" charset="0"/>
              </a:rPr>
              <a:t>পারবে</a:t>
            </a:r>
            <a:r>
              <a:rPr lang="en-US" sz="16000" b="1" dirty="0" smtClean="0">
                <a:solidFill>
                  <a:schemeClr val="bg1"/>
                </a:solidFill>
                <a:latin typeface="NikoshBAN" pitchFamily="2" charset="0"/>
                <a:cs typeface="NikoshBAN" pitchFamily="2" charset="0"/>
              </a:rPr>
              <a:t>।</a:t>
            </a:r>
            <a:endParaRPr lang="bn-BD" sz="16000" b="1" dirty="0" smtClean="0">
              <a:solidFill>
                <a:schemeClr val="bg1"/>
              </a:solidFill>
              <a:latin typeface="NikoshBAN" pitchFamily="2" charset="0"/>
              <a:cs typeface="NikoshBAN" pitchFamily="2" charset="0"/>
            </a:endParaRPr>
          </a:p>
          <a:p>
            <a:pPr algn="l"/>
            <a:r>
              <a:rPr lang="bn-BD" sz="16000" b="1" dirty="0" smtClean="0">
                <a:solidFill>
                  <a:schemeClr val="bg1"/>
                </a:solidFill>
                <a:latin typeface="NikoshBAN" pitchFamily="2" charset="0"/>
                <a:cs typeface="NikoshBAN" pitchFamily="2" charset="0"/>
              </a:rPr>
              <a:t>৪। </a:t>
            </a:r>
            <a:r>
              <a:rPr lang="en-US" sz="16000" b="1" dirty="0" err="1" smtClean="0">
                <a:solidFill>
                  <a:schemeClr val="bg1"/>
                </a:solidFill>
                <a:latin typeface="NikoshBAN" pitchFamily="2" charset="0"/>
                <a:cs typeface="NikoshBAN" pitchFamily="2" charset="0"/>
              </a:rPr>
              <a:t>রক্তদানের</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নিয়মাবলী</a:t>
            </a:r>
            <a:r>
              <a:rPr lang="en-US" sz="16000" b="1" dirty="0" smtClean="0">
                <a:solidFill>
                  <a:schemeClr val="bg1"/>
                </a:solidFill>
                <a:latin typeface="NikoshBAN" pitchFamily="2" charset="0"/>
                <a:cs typeface="NikoshBAN" pitchFamily="2" charset="0"/>
              </a:rPr>
              <a:t> ও </a:t>
            </a:r>
            <a:r>
              <a:rPr lang="en-US" sz="16000" b="1" dirty="0" err="1" smtClean="0">
                <a:solidFill>
                  <a:schemeClr val="bg1"/>
                </a:solidFill>
                <a:latin typeface="NikoshBAN" pitchFamily="2" charset="0"/>
                <a:cs typeface="NikoshBAN" pitchFamily="2" charset="0"/>
              </a:rPr>
              <a:t>এর</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সামাজিক</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দায়বদ্ধতা</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বর্ণনা</a:t>
            </a:r>
            <a:r>
              <a:rPr lang="en-US" sz="16000" b="1" dirty="0" smtClean="0">
                <a:solidFill>
                  <a:schemeClr val="bg1"/>
                </a:solidFill>
                <a:latin typeface="NikoshBAN" pitchFamily="2" charset="0"/>
                <a:cs typeface="NikoshBAN" pitchFamily="2" charset="0"/>
              </a:rPr>
              <a:t> </a:t>
            </a:r>
            <a:r>
              <a:rPr lang="en-US" sz="16000" b="1" dirty="0" err="1" smtClean="0">
                <a:solidFill>
                  <a:schemeClr val="bg1"/>
                </a:solidFill>
                <a:latin typeface="NikoshBAN" pitchFamily="2" charset="0"/>
                <a:cs typeface="NikoshBAN" pitchFamily="2" charset="0"/>
              </a:rPr>
              <a:t>করতে</a:t>
            </a:r>
            <a:r>
              <a:rPr lang="en-US" sz="16000" b="1" dirty="0" smtClean="0">
                <a:solidFill>
                  <a:schemeClr val="bg1"/>
                </a:solidFill>
                <a:latin typeface="NikoshBAN" pitchFamily="2" charset="0"/>
                <a:cs typeface="NikoshBAN" pitchFamily="2" charset="0"/>
              </a:rPr>
              <a:t> </a:t>
            </a:r>
            <a:r>
              <a:rPr lang="bn-IN" sz="16000" b="1" dirty="0">
                <a:solidFill>
                  <a:schemeClr val="bg1"/>
                </a:solidFill>
                <a:latin typeface="NikoshBAN" pitchFamily="2" charset="0"/>
                <a:cs typeface="NikoshBAN" pitchFamily="2" charset="0"/>
              </a:rPr>
              <a:t>পারবে</a:t>
            </a:r>
            <a:r>
              <a:rPr lang="en-US" sz="16000" b="1" dirty="0">
                <a:solidFill>
                  <a:schemeClr val="bg1"/>
                </a:solidFill>
                <a:latin typeface="NikoshBAN" pitchFamily="2" charset="0"/>
                <a:cs typeface="NikoshBAN" pitchFamily="2" charset="0"/>
              </a:rPr>
              <a:t>।</a:t>
            </a:r>
          </a:p>
          <a:p>
            <a:pPr algn="l"/>
            <a:endParaRPr lang="en-US" sz="16000" b="1" dirty="0">
              <a:solidFill>
                <a:srgbClr val="002060"/>
              </a:solidFill>
              <a:latin typeface="NikoshBAN" pitchFamily="2" charset="0"/>
              <a:cs typeface="NikoshBAN" pitchFamily="2" charset="0"/>
            </a:endParaRPr>
          </a:p>
          <a:p>
            <a:r>
              <a:rPr lang="en-US" sz="4000" b="1" dirty="0" smtClean="0">
                <a:latin typeface="Nikosh" pitchFamily="2" charset="0"/>
                <a:cs typeface="Nikosh" pitchFamily="2" charset="0"/>
              </a:rPr>
              <a:t> </a:t>
            </a:r>
            <a:endParaRPr lang="en-US" sz="4000" b="1" dirty="0">
              <a:latin typeface="Nikosh" pitchFamily="2" charset="0"/>
              <a:cs typeface="Nikosh" pitchFamily="2" charset="0"/>
            </a:endParaRPr>
          </a:p>
          <a:p>
            <a:pPr algn="just"/>
            <a:endParaRPr lang="en-US" sz="3800" b="1" dirty="0">
              <a:latin typeface="NikoshBAN" panose="02000000000000000000" pitchFamily="2" charset="0"/>
              <a:ea typeface="NSimSun" panose="02010609030101010101" pitchFamily="49" charset="-122"/>
              <a:cs typeface="NikoshBAN" panose="02000000000000000000" pitchFamily="2" charset="0"/>
            </a:endParaRPr>
          </a:p>
        </p:txBody>
      </p:sp>
      <p:sp>
        <p:nvSpPr>
          <p:cNvPr id="4" name="Cloud Callout 2">
            <a:extLst>
              <a:ext uri="{FF2B5EF4-FFF2-40B4-BE49-F238E27FC236}">
                <a16:creationId xmlns="" xmlns:a16="http://schemas.microsoft.com/office/drawing/2014/main" id="{3FAC8F45-0414-421B-932C-2564728F0990}"/>
              </a:ext>
            </a:extLst>
          </p:cNvPr>
          <p:cNvSpPr/>
          <p:nvPr/>
        </p:nvSpPr>
        <p:spPr>
          <a:xfrm flipH="1">
            <a:off x="707428" y="62132"/>
            <a:ext cx="4708634" cy="2351284"/>
          </a:xfrm>
          <a:prstGeom prst="cloudCallou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6600" b="1" dirty="0">
                <a:solidFill>
                  <a:schemeClr val="bg1"/>
                </a:solidFill>
                <a:latin typeface="NikoshBAN" pitchFamily="2" charset="0"/>
                <a:cs typeface="NikoshBAN" pitchFamily="2" charset="0"/>
              </a:rPr>
              <a:t>শিখনফল</a:t>
            </a:r>
            <a:endParaRPr lang="en-US" sz="6600" b="1" dirty="0">
              <a:solidFill>
                <a:schemeClr val="bg1"/>
              </a:solidFill>
            </a:endParaRPr>
          </a:p>
        </p:txBody>
      </p:sp>
      <p:grpSp>
        <p:nvGrpSpPr>
          <p:cNvPr id="5" name="Group 4"/>
          <p:cNvGrpSpPr/>
          <p:nvPr/>
        </p:nvGrpSpPr>
        <p:grpSpPr>
          <a:xfrm>
            <a:off x="6714699" y="111839"/>
            <a:ext cx="5291216" cy="2347224"/>
            <a:chOff x="6544317" y="299762"/>
            <a:chExt cx="5357873" cy="3730486"/>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317" y="1982373"/>
              <a:ext cx="2719603" cy="20478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6611" y="299762"/>
              <a:ext cx="2635579" cy="373048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4318" y="299763"/>
              <a:ext cx="2722293" cy="1682610"/>
            </a:xfrm>
            <a:prstGeom prst="rect">
              <a:avLst/>
            </a:prstGeom>
          </p:spPr>
        </p:pic>
      </p:grpSp>
    </p:spTree>
    <p:extLst>
      <p:ext uri="{BB962C8B-B14F-4D97-AF65-F5344CB8AC3E}">
        <p14:creationId xmlns:p14="http://schemas.microsoft.com/office/powerpoint/2010/main" val="16797595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sndAc>
          <p:stSnd>
            <p:snd r:embed="rId2" name="whoosh.wav"/>
          </p:stSnd>
        </p:sndAc>
      </p:transition>
    </mc:Choice>
    <mc:Fallback>
      <p:transition spd="slow">
        <p:fade/>
        <p:sndAc>
          <p:stSnd>
            <p:snd r:embed="rId2"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nodeType="clickEffect">
                                  <p:stCondLst>
                                    <p:cond delay="0"/>
                                  </p:stCondLst>
                                  <p:iterate type="lt">
                                    <p:tmPct val="50000"/>
                                  </p:iterate>
                                  <p:childTnLst>
                                    <p:set>
                                      <p:cBhvr>
                                        <p:cTn id="21" dur="1" fill="hold">
                                          <p:stCondLst>
                                            <p:cond delay="0"/>
                                          </p:stCondLst>
                                        </p:cTn>
                                        <p:tgtEl>
                                          <p:spTgt spid="2">
                                            <p:txEl>
                                              <p:pRg st="0" end="0"/>
                                            </p:txEl>
                                          </p:spTgt>
                                        </p:tgtEl>
                                        <p:attrNameLst>
                                          <p:attrName>style.visibility</p:attrName>
                                        </p:attrNameLst>
                                      </p:cBhvr>
                                      <p:to>
                                        <p:strVal val="visible"/>
                                      </p:to>
                                    </p:set>
                                    <p:set>
                                      <p:cBhvr>
                                        <p:cTn id="22" dur="455" fill="hold">
                                          <p:stCondLst>
                                            <p:cond delay="0"/>
                                          </p:stCondLst>
                                        </p:cTn>
                                        <p:tgtEl>
                                          <p:spTgt spid="2">
                                            <p:txEl>
                                              <p:pRg st="0" end="0"/>
                                            </p:txEl>
                                          </p:spTgt>
                                        </p:tgtEl>
                                        <p:attrNameLst>
                                          <p:attrName>style.rotation</p:attrName>
                                        </p:attrNameLst>
                                      </p:cBhvr>
                                      <p:to>
                                        <p:strVal val="-45.0"/>
                                      </p:to>
                                    </p:set>
                                    <p:anim calcmode="lin" valueType="num">
                                      <p:cBhvr>
                                        <p:cTn id="23" dur="455" fill="hold">
                                          <p:stCondLst>
                                            <p:cond delay="455"/>
                                          </p:stCondLst>
                                        </p:cTn>
                                        <p:tgtEl>
                                          <p:spTgt spid="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2">
                                            <p:txEl>
                                              <p:pRg st="0" end="0"/>
                                            </p:txEl>
                                          </p:spTgt>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2">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 xmlns:a16="http://schemas.microsoft.com/office/drawing/2014/main" id="{F26655D2-D95A-46A0-BAE0-A287389B34B7}"/>
              </a:ext>
            </a:extLst>
          </p:cNvPr>
          <p:cNvSpPr/>
          <p:nvPr/>
        </p:nvSpPr>
        <p:spPr>
          <a:xfrm>
            <a:off x="4262907" y="488112"/>
            <a:ext cx="1978712" cy="10303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 xmlns:a16="http://schemas.microsoft.com/office/drawing/2014/main" id="{C93CC005-416D-44D8-A495-E8B7DADB99D4}"/>
              </a:ext>
            </a:extLst>
          </p:cNvPr>
          <p:cNvSpPr txBox="1"/>
          <p:nvPr/>
        </p:nvSpPr>
        <p:spPr>
          <a:xfrm>
            <a:off x="132409" y="362047"/>
            <a:ext cx="4130498" cy="707886"/>
          </a:xfrm>
          <a:prstGeom prst="rect">
            <a:avLst/>
          </a:prstGeom>
          <a:noFill/>
        </p:spPr>
        <p:txBody>
          <a:bodyPr wrap="square" rtlCol="0">
            <a:spAutoFit/>
          </a:bodyPr>
          <a:lstStyle/>
          <a:p>
            <a:r>
              <a:rPr lang="en-US" sz="4000" b="1" dirty="0" err="1">
                <a:solidFill>
                  <a:schemeClr val="bg1"/>
                </a:solidFill>
                <a:latin typeface="NikoshBAN" panose="02000000000000000000" pitchFamily="2" charset="0"/>
                <a:cs typeface="NikoshBAN" panose="02000000000000000000" pitchFamily="2" charset="0"/>
              </a:rPr>
              <a:t>ছবিতে</a:t>
            </a:r>
            <a:r>
              <a:rPr lang="en-US" sz="4000" b="1" dirty="0">
                <a:solidFill>
                  <a:schemeClr val="bg1"/>
                </a:solidFill>
                <a:latin typeface="NikoshBAN" panose="02000000000000000000" pitchFamily="2" charset="0"/>
                <a:cs typeface="NikoshBAN" panose="02000000000000000000" pitchFamily="2" charset="0"/>
              </a:rPr>
              <a:t> </a:t>
            </a:r>
            <a:r>
              <a:rPr lang="en-US" sz="4000" b="1" dirty="0" err="1">
                <a:solidFill>
                  <a:schemeClr val="bg1"/>
                </a:solidFill>
                <a:latin typeface="NikoshBAN" panose="02000000000000000000" pitchFamily="2" charset="0"/>
                <a:cs typeface="NikoshBAN" panose="02000000000000000000" pitchFamily="2" charset="0"/>
              </a:rPr>
              <a:t>কী</a:t>
            </a:r>
            <a:r>
              <a:rPr lang="en-US" sz="4000" b="1" dirty="0">
                <a:solidFill>
                  <a:schemeClr val="bg1"/>
                </a:solidFill>
                <a:latin typeface="NikoshBAN" panose="02000000000000000000" pitchFamily="2" charset="0"/>
                <a:cs typeface="NikoshBAN" panose="02000000000000000000" pitchFamily="2" charset="0"/>
              </a:rPr>
              <a:t> </a:t>
            </a:r>
            <a:r>
              <a:rPr lang="en-US" sz="4000" b="1" dirty="0" err="1">
                <a:solidFill>
                  <a:schemeClr val="bg1"/>
                </a:solidFill>
                <a:latin typeface="NikoshBAN" panose="02000000000000000000" pitchFamily="2" charset="0"/>
                <a:cs typeface="NikoshBAN" panose="02000000000000000000" pitchFamily="2" charset="0"/>
              </a:rPr>
              <a:t>দেখা</a:t>
            </a:r>
            <a:r>
              <a:rPr lang="en-US" sz="4000" b="1" dirty="0">
                <a:solidFill>
                  <a:schemeClr val="bg1"/>
                </a:solidFill>
                <a:latin typeface="NikoshBAN" panose="02000000000000000000" pitchFamily="2" charset="0"/>
                <a:cs typeface="NikoshBAN" panose="02000000000000000000" pitchFamily="2" charset="0"/>
              </a:rPr>
              <a:t> </a:t>
            </a:r>
            <a:r>
              <a:rPr lang="en-US" sz="4000" b="1" dirty="0" err="1">
                <a:solidFill>
                  <a:schemeClr val="bg1"/>
                </a:solidFill>
                <a:latin typeface="NikoshBAN" panose="02000000000000000000" pitchFamily="2" charset="0"/>
                <a:cs typeface="NikoshBAN" panose="02000000000000000000" pitchFamily="2" charset="0"/>
              </a:rPr>
              <a:t>যাচ্ছে</a:t>
            </a:r>
            <a:r>
              <a:rPr lang="en-US" sz="4000" b="1" dirty="0">
                <a:solidFill>
                  <a:schemeClr val="bg1"/>
                </a:solidFill>
                <a:latin typeface="NikoshBAN" panose="02000000000000000000" pitchFamily="2" charset="0"/>
                <a:cs typeface="NikoshBAN" panose="02000000000000000000" pitchFamily="2" charset="0"/>
              </a:rPr>
              <a:t>  ? </a:t>
            </a:r>
          </a:p>
        </p:txBody>
      </p:sp>
      <p:sp>
        <p:nvSpPr>
          <p:cNvPr id="7" name="TextBox 6">
            <a:extLst>
              <a:ext uri="{FF2B5EF4-FFF2-40B4-BE49-F238E27FC236}">
                <a16:creationId xmlns="" xmlns:a16="http://schemas.microsoft.com/office/drawing/2014/main" id="{D23569A8-BFD2-4E2C-B9F9-B838D61C2AD3}"/>
              </a:ext>
            </a:extLst>
          </p:cNvPr>
          <p:cNvSpPr txBox="1"/>
          <p:nvPr/>
        </p:nvSpPr>
        <p:spPr>
          <a:xfrm>
            <a:off x="132400" y="1487883"/>
            <a:ext cx="8670093" cy="584775"/>
          </a:xfrm>
          <a:prstGeom prst="rect">
            <a:avLst/>
          </a:prstGeom>
          <a:noFill/>
        </p:spPr>
        <p:txBody>
          <a:bodyPr wrap="square" rtlCol="0">
            <a:spAutoFit/>
          </a:bodyPr>
          <a:lstStyle/>
          <a:p>
            <a:r>
              <a:rPr lang="en-US" sz="3200" b="1" dirty="0" err="1" smtClean="0">
                <a:solidFill>
                  <a:schemeClr val="bg1"/>
                </a:solidFill>
                <a:latin typeface="NikoshBAN" panose="02000000000000000000" pitchFamily="2" charset="0"/>
                <a:cs typeface="NikoshBAN" panose="02000000000000000000" pitchFamily="2" charset="0"/>
              </a:rPr>
              <a:t>মানবদেহে</a:t>
            </a:r>
            <a:r>
              <a:rPr lang="en-US" sz="3200" b="1" dirty="0" smtClean="0">
                <a:solidFill>
                  <a:schemeClr val="bg1"/>
                </a:solidFill>
                <a:latin typeface="NikoshBAN" panose="02000000000000000000" pitchFamily="2" charset="0"/>
                <a:cs typeface="NikoshBAN" panose="02000000000000000000" pitchFamily="2" charset="0"/>
              </a:rPr>
              <a:t> ও </a:t>
            </a:r>
            <a:r>
              <a:rPr lang="en-US" sz="3200" b="1" dirty="0" err="1" smtClean="0">
                <a:solidFill>
                  <a:schemeClr val="bg1"/>
                </a:solidFill>
                <a:latin typeface="NikoshBAN" panose="02000000000000000000" pitchFamily="2" charset="0"/>
                <a:cs typeface="NikoshBAN" panose="02000000000000000000" pitchFamily="2" charset="0"/>
              </a:rPr>
              <a:t>হৃৎপিণ্ডে</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অক্সিজেন</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সরবরাহের</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জন্য</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কি</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অতি</a:t>
            </a:r>
            <a:r>
              <a:rPr lang="en-US" sz="3200" b="1" dirty="0" smtClean="0">
                <a:solidFill>
                  <a:schemeClr val="bg1"/>
                </a:solidFill>
                <a:latin typeface="NikoshBAN" panose="02000000000000000000" pitchFamily="2" charset="0"/>
                <a:cs typeface="NikoshBAN" panose="02000000000000000000" pitchFamily="2" charset="0"/>
              </a:rPr>
              <a:t> </a:t>
            </a:r>
            <a:r>
              <a:rPr lang="en-US" sz="3200" b="1" dirty="0" err="1" smtClean="0">
                <a:solidFill>
                  <a:schemeClr val="bg1"/>
                </a:solidFill>
                <a:latin typeface="NikoshBAN" panose="02000000000000000000" pitchFamily="2" charset="0"/>
                <a:cs typeface="NikoshBAN" panose="02000000000000000000" pitchFamily="2" charset="0"/>
              </a:rPr>
              <a:t>প্রয়োজন</a:t>
            </a:r>
            <a:r>
              <a:rPr lang="en-US" sz="3200" b="1" dirty="0" smtClean="0">
                <a:solidFill>
                  <a:schemeClr val="bg1"/>
                </a:solidFill>
                <a:latin typeface="NikoshBAN" panose="02000000000000000000" pitchFamily="2" charset="0"/>
                <a:cs typeface="NikoshBAN" panose="02000000000000000000" pitchFamily="2" charset="0"/>
              </a:rPr>
              <a:t>?</a:t>
            </a:r>
            <a:endParaRPr lang="en-US" sz="3200" b="1" dirty="0">
              <a:solidFill>
                <a:schemeClr val="bg1"/>
              </a:solidFill>
              <a:latin typeface="NikoshBAN" panose="02000000000000000000" pitchFamily="2" charset="0"/>
              <a:cs typeface="NikoshBAN" panose="02000000000000000000" pitchFamily="2" charset="0"/>
            </a:endParaRPr>
          </a:p>
        </p:txBody>
      </p:sp>
      <p:sp>
        <p:nvSpPr>
          <p:cNvPr id="9" name="TextBox 8">
            <a:extLst>
              <a:ext uri="{FF2B5EF4-FFF2-40B4-BE49-F238E27FC236}">
                <a16:creationId xmlns="" xmlns:a16="http://schemas.microsoft.com/office/drawing/2014/main" id="{0911E6B5-25E4-4F75-9AD7-75A0B2A8C2E9}"/>
              </a:ext>
            </a:extLst>
          </p:cNvPr>
          <p:cNvSpPr txBox="1"/>
          <p:nvPr/>
        </p:nvSpPr>
        <p:spPr>
          <a:xfrm>
            <a:off x="8492248" y="734478"/>
            <a:ext cx="2855882" cy="830997"/>
          </a:xfrm>
          <a:prstGeom prst="rect">
            <a:avLst/>
          </a:prstGeom>
          <a:noFill/>
        </p:spPr>
        <p:txBody>
          <a:bodyPr wrap="square" rtlCol="0">
            <a:spAutoFit/>
          </a:bodyPr>
          <a:lstStyle/>
          <a:p>
            <a:r>
              <a:rPr lang="en-US" sz="4800" b="1" dirty="0" err="1" smtClean="0">
                <a:solidFill>
                  <a:srgbClr val="FF0000"/>
                </a:solidFill>
                <a:latin typeface="NikoshBAN" panose="02000000000000000000" pitchFamily="2" charset="0"/>
                <a:cs typeface="NikoshBAN" panose="02000000000000000000" pitchFamily="2" charset="0"/>
              </a:rPr>
              <a:t>রক্ত</a:t>
            </a:r>
            <a:r>
              <a:rPr lang="bn-BD" sz="4800" b="1" dirty="0" smtClean="0">
                <a:solidFill>
                  <a:srgbClr val="FF0000"/>
                </a:solidFill>
                <a:latin typeface="NikoshBAN" panose="02000000000000000000" pitchFamily="2" charset="0"/>
                <a:cs typeface="NikoshBAN" panose="02000000000000000000" pitchFamily="2" charset="0"/>
              </a:rPr>
              <a:t> বা </a:t>
            </a:r>
            <a:r>
              <a:rPr lang="bn-BD" sz="4800" dirty="0" smtClean="0">
                <a:solidFill>
                  <a:srgbClr val="FF0000"/>
                </a:solidFill>
                <a:latin typeface="NikoshBAN" panose="02000000000000000000" pitchFamily="2" charset="0"/>
                <a:cs typeface="NikoshBAN" panose="02000000000000000000" pitchFamily="2" charset="0"/>
              </a:rPr>
              <a:t>ব্লাড </a:t>
            </a:r>
            <a:r>
              <a:rPr lang="en-US" sz="4800" dirty="0" smtClean="0">
                <a:solidFill>
                  <a:srgbClr val="FF0000"/>
                </a:solidFill>
                <a:latin typeface="NikoshBAN" panose="02000000000000000000" pitchFamily="2" charset="0"/>
                <a:cs typeface="NikoshBAN" panose="02000000000000000000" pitchFamily="2" charset="0"/>
              </a:rPr>
              <a:t> </a:t>
            </a:r>
            <a:r>
              <a:rPr lang="bn-IN" sz="4800" dirty="0" smtClean="0">
                <a:solidFill>
                  <a:srgbClr val="002060"/>
                </a:solidFill>
                <a:latin typeface="NikoshBAN" panose="02000000000000000000" pitchFamily="2" charset="0"/>
                <a:cs typeface="NikoshBAN" panose="02000000000000000000" pitchFamily="2" charset="0"/>
              </a:rPr>
              <a:t> </a:t>
            </a:r>
            <a:endParaRPr lang="en-US" sz="4800" dirty="0">
              <a:solidFill>
                <a:srgbClr val="002060"/>
              </a:solidFill>
              <a:latin typeface="NikoshBAN" panose="02000000000000000000" pitchFamily="2" charset="0"/>
              <a:cs typeface="NikoshBAN" panose="02000000000000000000" pitchFamily="2" charset="0"/>
            </a:endParaRPr>
          </a:p>
        </p:txBody>
      </p:sp>
      <p:sp>
        <p:nvSpPr>
          <p:cNvPr id="10" name="TextBox 9">
            <a:extLst>
              <a:ext uri="{FF2B5EF4-FFF2-40B4-BE49-F238E27FC236}">
                <a16:creationId xmlns="" xmlns:a16="http://schemas.microsoft.com/office/drawing/2014/main" id="{78D58B18-5833-477C-9C0D-38EE679ED297}"/>
              </a:ext>
            </a:extLst>
          </p:cNvPr>
          <p:cNvSpPr txBox="1"/>
          <p:nvPr/>
        </p:nvSpPr>
        <p:spPr>
          <a:xfrm>
            <a:off x="6286327" y="759107"/>
            <a:ext cx="3559802" cy="707886"/>
          </a:xfrm>
          <a:prstGeom prst="rect">
            <a:avLst/>
          </a:prstGeom>
          <a:noFill/>
        </p:spPr>
        <p:txBody>
          <a:bodyPr wrap="square" rtlCol="0">
            <a:spAutoFit/>
          </a:bodyPr>
          <a:lstStyle/>
          <a:p>
            <a:r>
              <a:rPr lang="bn-IN" sz="4000" b="1" dirty="0" smtClean="0">
                <a:solidFill>
                  <a:srgbClr val="002060"/>
                </a:solidFill>
                <a:latin typeface="NikoshBAN" panose="02000000000000000000" pitchFamily="2" charset="0"/>
                <a:cs typeface="NikoshBAN" panose="02000000000000000000" pitchFamily="2" charset="0"/>
              </a:rPr>
              <a:t>মান</a:t>
            </a:r>
            <a:r>
              <a:rPr lang="bn-BD" sz="4000" b="1" dirty="0" smtClean="0">
                <a:solidFill>
                  <a:srgbClr val="002060"/>
                </a:solidFill>
                <a:latin typeface="NikoshBAN" panose="02000000000000000000" pitchFamily="2" charset="0"/>
                <a:cs typeface="NikoshBAN" panose="02000000000000000000" pitchFamily="2" charset="0"/>
              </a:rPr>
              <a:t>বদেহ ও </a:t>
            </a:r>
            <a:r>
              <a:rPr lang="en-US" sz="4000" b="1" dirty="0" err="1" smtClean="0">
                <a:solidFill>
                  <a:srgbClr val="002060"/>
                </a:solidFill>
                <a:latin typeface="NikoshBAN" panose="02000000000000000000" pitchFamily="2" charset="0"/>
                <a:cs typeface="NikoshBAN" panose="02000000000000000000" pitchFamily="2" charset="0"/>
              </a:rPr>
              <a:t>হৃৎপিণ্ড</a:t>
            </a:r>
            <a:r>
              <a:rPr lang="en-US" sz="4000" b="1" dirty="0" smtClean="0">
                <a:solidFill>
                  <a:srgbClr val="002060"/>
                </a:solidFill>
                <a:latin typeface="NikoshBAN" panose="02000000000000000000" pitchFamily="2" charset="0"/>
                <a:cs typeface="NikoshBAN" panose="02000000000000000000" pitchFamily="2" charset="0"/>
              </a:rPr>
              <a:t> </a:t>
            </a:r>
            <a:endParaRPr lang="bn-IN" sz="4000" b="1" dirty="0">
              <a:solidFill>
                <a:srgbClr val="002060"/>
              </a:solidFill>
              <a:latin typeface="NikoshBAN" panose="02000000000000000000" pitchFamily="2" charset="0"/>
              <a:cs typeface="NikoshBAN" panose="02000000000000000000" pitchFamily="2" charset="0"/>
            </a:endParaRPr>
          </a:p>
        </p:txBody>
      </p:sp>
      <p:sp>
        <p:nvSpPr>
          <p:cNvPr id="2" name="TextBox 1">
            <a:extLst>
              <a:ext uri="{FF2B5EF4-FFF2-40B4-BE49-F238E27FC236}">
                <a16:creationId xmlns="" xmlns:a16="http://schemas.microsoft.com/office/drawing/2014/main" id="{99F8F25A-8932-4394-A4CF-7150D2E0D9DF}"/>
              </a:ext>
            </a:extLst>
          </p:cNvPr>
          <p:cNvSpPr txBox="1"/>
          <p:nvPr/>
        </p:nvSpPr>
        <p:spPr>
          <a:xfrm>
            <a:off x="0" y="2385882"/>
            <a:ext cx="9189418" cy="584775"/>
          </a:xfrm>
          <a:prstGeom prst="rect">
            <a:avLst/>
          </a:prstGeom>
          <a:noFill/>
        </p:spPr>
        <p:txBody>
          <a:bodyPr wrap="square" rtlCol="0">
            <a:spAutoFit/>
          </a:bodyPr>
          <a:lstStyle/>
          <a:p>
            <a:r>
              <a:rPr lang="bn-BD" sz="3200" b="1" dirty="0" smtClean="0">
                <a:solidFill>
                  <a:schemeClr val="bg1"/>
                </a:solidFill>
                <a:latin typeface="NikoshBAN" panose="02000000000000000000" pitchFamily="2" charset="0"/>
                <a:cs typeface="NikoshBAN" panose="02000000000000000000" pitchFamily="2" charset="0"/>
              </a:rPr>
              <a:t> একজন মুমূর্ষু রোগীর জন্য রক্ত প্রয়োজন হলে সর্ব প্রথম কি জানতে হয়?</a:t>
            </a:r>
            <a:endParaRPr lang="en-US" sz="2400" b="1" dirty="0">
              <a:solidFill>
                <a:schemeClr val="bg1"/>
              </a:solidFill>
            </a:endParaRPr>
          </a:p>
        </p:txBody>
      </p:sp>
      <p:sp>
        <p:nvSpPr>
          <p:cNvPr id="8" name="TextBox 7">
            <a:extLst>
              <a:ext uri="{FF2B5EF4-FFF2-40B4-BE49-F238E27FC236}">
                <a16:creationId xmlns="" xmlns:a16="http://schemas.microsoft.com/office/drawing/2014/main" id="{02F42B79-156B-45A9-ABAD-9828DFDC45F5}"/>
              </a:ext>
            </a:extLst>
          </p:cNvPr>
          <p:cNvSpPr txBox="1"/>
          <p:nvPr/>
        </p:nvSpPr>
        <p:spPr>
          <a:xfrm>
            <a:off x="9413209" y="642144"/>
            <a:ext cx="1934921" cy="923330"/>
          </a:xfrm>
          <a:prstGeom prst="rect">
            <a:avLst/>
          </a:prstGeom>
          <a:noFill/>
        </p:spPr>
        <p:txBody>
          <a:bodyPr wrap="square" rtlCol="0">
            <a:spAutoFit/>
          </a:bodyPr>
          <a:lstStyle/>
          <a:p>
            <a:r>
              <a:rPr lang="en-US" sz="5400" dirty="0" err="1" smtClean="0">
                <a:solidFill>
                  <a:srgbClr val="FF0000"/>
                </a:solidFill>
                <a:latin typeface="NikoshBAN" panose="02000000000000000000" pitchFamily="2" charset="0"/>
                <a:cs typeface="NikoshBAN" panose="02000000000000000000" pitchFamily="2" charset="0"/>
              </a:rPr>
              <a:t>ব্লাড</a:t>
            </a:r>
            <a:r>
              <a:rPr lang="en-US" sz="5400" dirty="0" smtClean="0">
                <a:solidFill>
                  <a:srgbClr val="FF0000"/>
                </a:solidFill>
                <a:latin typeface="NikoshBAN" panose="02000000000000000000" pitchFamily="2" charset="0"/>
                <a:cs typeface="NikoshBAN" panose="02000000000000000000" pitchFamily="2" charset="0"/>
              </a:rPr>
              <a:t> </a:t>
            </a:r>
            <a:r>
              <a:rPr lang="en-US" sz="5400" dirty="0" err="1" smtClean="0">
                <a:solidFill>
                  <a:srgbClr val="FF0000"/>
                </a:solidFill>
                <a:latin typeface="NikoshBAN" panose="02000000000000000000" pitchFamily="2" charset="0"/>
                <a:cs typeface="NikoshBAN" panose="02000000000000000000" pitchFamily="2" charset="0"/>
              </a:rPr>
              <a:t>গ্রুপ</a:t>
            </a:r>
            <a:r>
              <a:rPr lang="en-US" sz="5400" dirty="0" smtClean="0">
                <a:solidFill>
                  <a:srgbClr val="FF0000"/>
                </a:solidFill>
                <a:latin typeface="NikoshBAN" panose="02000000000000000000" pitchFamily="2" charset="0"/>
                <a:cs typeface="NikoshBAN" panose="02000000000000000000" pitchFamily="2" charset="0"/>
              </a:rPr>
              <a:t> </a:t>
            </a:r>
            <a:endParaRPr lang="en-US" sz="2400" dirty="0">
              <a:solidFill>
                <a:srgbClr val="FF0000"/>
              </a:solidFill>
            </a:endParaRPr>
          </a:p>
        </p:txBody>
      </p:sp>
      <p:sp>
        <p:nvSpPr>
          <p:cNvPr id="16" name="Flowchart: Stored Data 15">
            <a:extLst>
              <a:ext uri="{FF2B5EF4-FFF2-40B4-BE49-F238E27FC236}">
                <a16:creationId xmlns="" xmlns:a16="http://schemas.microsoft.com/office/drawing/2014/main" id="{20C6F2DB-BB7D-4803-B3BB-27AA9EC228AA}"/>
              </a:ext>
            </a:extLst>
          </p:cNvPr>
          <p:cNvSpPr/>
          <p:nvPr/>
        </p:nvSpPr>
        <p:spPr>
          <a:xfrm rot="10800000">
            <a:off x="5140570" y="512368"/>
            <a:ext cx="6579706" cy="1015160"/>
          </a:xfrm>
          <a:prstGeom prst="flowChartOnlineStorag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8943463" y="1749640"/>
            <a:ext cx="3230864" cy="5108360"/>
            <a:chOff x="8702762" y="2964005"/>
            <a:chExt cx="3489237" cy="4246511"/>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2762" y="5420001"/>
              <a:ext cx="3489237" cy="1790515"/>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2762" y="2964005"/>
              <a:ext cx="3489237" cy="2435309"/>
            </a:xfrm>
            <a:prstGeom prst="rect">
              <a:avLst/>
            </a:prstGeom>
          </p:spPr>
        </p:pic>
      </p:grpSp>
      <p:grpSp>
        <p:nvGrpSpPr>
          <p:cNvPr id="38" name="Group 37"/>
          <p:cNvGrpSpPr/>
          <p:nvPr/>
        </p:nvGrpSpPr>
        <p:grpSpPr>
          <a:xfrm>
            <a:off x="132400" y="3507475"/>
            <a:ext cx="5008172" cy="3357319"/>
            <a:chOff x="419725" y="1978702"/>
            <a:chExt cx="4447765" cy="4879298"/>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726" y="5336498"/>
              <a:ext cx="4447764" cy="152150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725" y="1978702"/>
              <a:ext cx="4447763" cy="2503336"/>
            </a:xfrm>
            <a:prstGeom prst="rect">
              <a:avLst/>
            </a:prstGeom>
          </p:spPr>
        </p:pic>
        <p:pic>
          <p:nvPicPr>
            <p:cNvPr id="14" name="Picture 13"/>
            <p:cNvPicPr>
              <a:picLocks noChangeAspect="1"/>
            </p:cNvPicPr>
            <p:nvPr/>
          </p:nvPicPr>
          <p:blipFill rotWithShape="1">
            <a:blip r:embed="rId7">
              <a:extLst>
                <a:ext uri="{28A0092B-C50C-407E-A947-70E740481C1C}">
                  <a14:useLocalDpi xmlns:a14="http://schemas.microsoft.com/office/drawing/2010/main" val="0"/>
                </a:ext>
              </a:extLst>
            </a:blip>
            <a:srcRect l="26732" t="26778" r="20467" b="25416"/>
            <a:stretch/>
          </p:blipFill>
          <p:spPr>
            <a:xfrm>
              <a:off x="419727" y="4482040"/>
              <a:ext cx="4447762" cy="854457"/>
            </a:xfrm>
            <a:prstGeom prst="rect">
              <a:avLst/>
            </a:prstGeom>
          </p:spPr>
        </p:pic>
        <p:pic>
          <p:nvPicPr>
            <p:cNvPr id="22" name="Picture 21"/>
            <p:cNvPicPr>
              <a:picLocks noChangeAspect="1"/>
            </p:cNvPicPr>
            <p:nvPr/>
          </p:nvPicPr>
          <p:blipFill rotWithShape="1">
            <a:blip r:embed="rId8">
              <a:extLst>
                <a:ext uri="{28A0092B-C50C-407E-A947-70E740481C1C}">
                  <a14:useLocalDpi xmlns:a14="http://schemas.microsoft.com/office/drawing/2010/main" val="0"/>
                </a:ext>
              </a:extLst>
            </a:blip>
            <a:srcRect l="20248" t="3791" r="21238" b="16604"/>
            <a:stretch/>
          </p:blipFill>
          <p:spPr>
            <a:xfrm>
              <a:off x="2263449" y="2678269"/>
              <a:ext cx="760317" cy="1146848"/>
            </a:xfrm>
            <a:prstGeom prst="rect">
              <a:avLst/>
            </a:prstGeom>
          </p:spPr>
        </p:pic>
      </p:grpSp>
      <p:grpSp>
        <p:nvGrpSpPr>
          <p:cNvPr id="33" name="Group 32"/>
          <p:cNvGrpSpPr/>
          <p:nvPr/>
        </p:nvGrpSpPr>
        <p:grpSpPr>
          <a:xfrm>
            <a:off x="5291528" y="3283881"/>
            <a:ext cx="3510965" cy="3580913"/>
            <a:chOff x="5627331" y="1410918"/>
            <a:chExt cx="3060918" cy="5120511"/>
          </a:xfrm>
        </p:grpSpPr>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27331" y="4895719"/>
              <a:ext cx="3052212" cy="1635710"/>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27331" y="1410918"/>
              <a:ext cx="3060917" cy="1740603"/>
            </a:xfrm>
            <a:prstGeom prst="rect">
              <a:avLst/>
            </a:prstGeom>
          </p:spPr>
        </p:pic>
        <p:pic>
          <p:nvPicPr>
            <p:cNvPr id="32" name="Picture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27332" y="3164484"/>
              <a:ext cx="3060917" cy="1742109"/>
            </a:xfrm>
            <a:prstGeom prst="rect">
              <a:avLst/>
            </a:prstGeom>
          </p:spPr>
        </p:pic>
      </p:grpSp>
    </p:spTree>
    <p:extLst>
      <p:ext uri="{BB962C8B-B14F-4D97-AF65-F5344CB8AC3E}">
        <p14:creationId xmlns:p14="http://schemas.microsoft.com/office/powerpoint/2010/main" val="2631014025"/>
      </p:ext>
    </p:extLst>
  </p:cSld>
  <p:clrMapOvr>
    <a:masterClrMapping/>
  </p:clrMapOvr>
  <mc:AlternateContent xmlns:mc="http://schemas.openxmlformats.org/markup-compatibility/2006">
    <mc:Choice xmlns:p14="http://schemas.microsoft.com/office/powerpoint/2010/main" Requires="p14">
      <p:transition spd="slow" p14:dur="1400">
        <p14:ripple/>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900" decel="100000" fill="hold"/>
                                        <p:tgtEl>
                                          <p:spTgt spid="3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1.45833E-6 1.48148E-6 L -0.47318 0.01574 " pathEditMode="relative" rAng="0" ptsTypes="AA">
                                      <p:cBhvr>
                                        <p:cTn id="21" dur="2000" fill="hold"/>
                                        <p:tgtEl>
                                          <p:spTgt spid="10"/>
                                        </p:tgtEl>
                                        <p:attrNameLst>
                                          <p:attrName>ppt_x</p:attrName>
                                          <p:attrName>ppt_y</p:attrName>
                                        </p:attrNameLst>
                                      </p:cBhvr>
                                      <p:rCtr x="-23659" y="787"/>
                                    </p:animMotion>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0.14713 -0.00903 L -0.14713 -0.0088 L -0.16107 -0.00255 C -0.16328 -0.00185 -0.1651 0.00046 -0.16719 0.00046 C -0.18424 0.00046 -0.20104 -0.00162 -0.21797 -0.00255 C -0.22044 -0.00371 -0.22305 -0.00486 -0.22552 -0.00602 C -0.22721 -0.00695 -0.22851 -0.00857 -0.23021 -0.00903 C -0.23698 -0.0125 -0.24661 -0.01435 -0.25312 -0.01551 L -0.30221 -0.0125 L -0.42487 -0.00903 C -0.42708 -0.00903 -0.42903 -0.00672 -0.43112 -0.00602 C -0.43724 -0.00463 -0.44336 -0.00371 -0.44948 -0.00255 C -0.45482 -0.00047 -0.46133 0.00231 -0.46627 0.00393 C -0.47148 0.00486 -0.47656 0.00602 -0.48164 0.00694 C -0.48476 0.00926 -0.48802 0.01041 -0.49088 0.01389 C -0.49297 0.01597 -0.49505 0.01828 -0.497 0.02037 C -0.49909 0.02153 -0.5013 0.02176 -0.50325 0.02338 C -0.50534 0.02523 -0.50729 0.02778 -0.50937 0.02986 C -0.51094 0.03125 -0.5125 0.03148 -0.51393 0.03333 C -0.51719 0.03727 -0.52305 0.04629 -0.52305 0.04653 C -0.52409 0.04977 -0.52487 0.05347 -0.52617 0.05625 C -0.53828 0.08194 -0.52278 0.04028 -0.53541 0.07268 C -0.5418 0.08912 -0.53463 0.07708 -0.5431 0.08912 C -0.5513 0.11504 -0.54049 0.08356 -0.55078 0.10555 C -0.56094 0.12708 -0.54609 0.10416 -0.55846 0.12153 C -0.56055 0.12847 -0.56107 0.13842 -0.56458 0.14143 L -0.56901 0.14444 L -0.56901 0.14514 L -0.56901 0.14444 " pathEditMode="relative" rAng="0" ptsTypes="AAAAAAAAAAAAAAAAAAAAAAAAAAAAA">
                                      <p:cBhvr>
                                        <p:cTn id="32" dur="2000" fill="hold"/>
                                        <p:tgtEl>
                                          <p:spTgt spid="9"/>
                                        </p:tgtEl>
                                        <p:attrNameLst>
                                          <p:attrName>ppt_x</p:attrName>
                                          <p:attrName>ppt_y</p:attrName>
                                        </p:attrNameLst>
                                      </p:cBhvr>
                                      <p:rCtr x="-21094" y="7384"/>
                                    </p:animMotion>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diamond(in)">
                                      <p:cBhvr>
                                        <p:cTn id="37" dur="20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0" presetClass="path" presetSubtype="0" accel="50000" decel="50000" fill="hold" grpId="0" nodeType="clickEffect">
                                  <p:stCondLst>
                                    <p:cond delay="0"/>
                                  </p:stCondLst>
                                  <p:childTnLst>
                                    <p:animMotion origin="layout" path="M -0.00963 -0.05694 L -0.30651 -0.05694 C -0.43958 -0.05694 -0.60299 0.04213 -0.60299 0.12338 L -0.60299 0.30486 " pathEditMode="relative" rAng="0" ptsTypes="AAAA">
                                      <p:cBhvr>
                                        <p:cTn id="48" dur="2000" fill="hold"/>
                                        <p:tgtEl>
                                          <p:spTgt spid="8"/>
                                        </p:tgtEl>
                                        <p:attrNameLst>
                                          <p:attrName>ppt_x</p:attrName>
                                          <p:attrName>ppt_y</p:attrName>
                                        </p:attrNameLst>
                                      </p:cBhvr>
                                      <p:rCtr x="-29674" y="18079"/>
                                    </p:animMotion>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blinds(horizontal)">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84" y="751503"/>
            <a:ext cx="8552601" cy="3785652"/>
          </a:xfrm>
          <a:prstGeom prst="rect">
            <a:avLst/>
          </a:prstGeom>
        </p:spPr>
        <p:txBody>
          <a:bodyPr wrap="square">
            <a:spAutoFit/>
          </a:bodyPr>
          <a:lstStyle/>
          <a:p>
            <a:r>
              <a:rPr lang="bn-BD" sz="4000" b="1" dirty="0" smtClean="0">
                <a:solidFill>
                  <a:schemeClr val="bg1"/>
                </a:solidFill>
                <a:latin typeface="NikoshBAN" pitchFamily="2" charset="0"/>
                <a:cs typeface="NikoshBAN" pitchFamily="2" charset="0"/>
              </a:rPr>
              <a:t>পরীক্ষা নিরীক্ষা এবং গবেষণায় দেখা গেছে যে বিভিন্ন ব্যক্তির লোহিত কণিকায় </a:t>
            </a:r>
            <a:r>
              <a:rPr lang="en-US" sz="4000" b="1" dirty="0" smtClean="0">
                <a:solidFill>
                  <a:schemeClr val="bg1"/>
                </a:solidFill>
                <a:latin typeface="NikoshBAN" pitchFamily="2" charset="0"/>
                <a:cs typeface="NikoshBAN" pitchFamily="2" charset="0"/>
              </a:rPr>
              <a:t>A</a:t>
            </a:r>
            <a:r>
              <a:rPr lang="bn-BD" sz="4000" b="1" dirty="0" smtClean="0">
                <a:solidFill>
                  <a:schemeClr val="bg1"/>
                </a:solidFill>
                <a:latin typeface="NikoshBAN" pitchFamily="2" charset="0"/>
                <a:cs typeface="NikoshBAN" pitchFamily="2" charset="0"/>
              </a:rPr>
              <a:t> এবং </a:t>
            </a:r>
            <a:r>
              <a:rPr lang="en-US" sz="4000" b="1" dirty="0" smtClean="0">
                <a:solidFill>
                  <a:schemeClr val="bg1"/>
                </a:solidFill>
                <a:latin typeface="NikoshBAN" pitchFamily="2" charset="0"/>
                <a:cs typeface="NikoshBAN" pitchFamily="2" charset="0"/>
              </a:rPr>
              <a:t>B</a:t>
            </a:r>
            <a:r>
              <a:rPr lang="bn-BD" sz="4000" b="1" dirty="0" smtClean="0">
                <a:solidFill>
                  <a:schemeClr val="bg1"/>
                </a:solidFill>
                <a:latin typeface="NikoshBAN" pitchFamily="2" charset="0"/>
                <a:cs typeface="NikoshBAN" pitchFamily="2" charset="0"/>
              </a:rPr>
              <a:t> নামক দুই ধর-নের অ্যান্টিজেন থাকে এবং রক্তরসে </a:t>
            </a:r>
            <a:r>
              <a:rPr lang="en-US" sz="4000" b="1" dirty="0" smtClean="0">
                <a:solidFill>
                  <a:schemeClr val="bg1"/>
                </a:solidFill>
                <a:latin typeface="NikoshBAN" pitchFamily="2" charset="0"/>
                <a:cs typeface="NikoshBAN" pitchFamily="2" charset="0"/>
              </a:rPr>
              <a:t>a</a:t>
            </a:r>
            <a:r>
              <a:rPr lang="bn-BD" sz="4000" b="1" dirty="0" smtClean="0">
                <a:solidFill>
                  <a:schemeClr val="bg1"/>
                </a:solidFill>
                <a:latin typeface="NikoshBAN" pitchFamily="2" charset="0"/>
                <a:cs typeface="NikoshBAN" pitchFamily="2" charset="0"/>
              </a:rPr>
              <a:t> ও </a:t>
            </a:r>
            <a:r>
              <a:rPr lang="en-US" sz="4000" b="1" dirty="0" smtClean="0">
                <a:solidFill>
                  <a:schemeClr val="bg1"/>
                </a:solidFill>
                <a:latin typeface="NikoshBAN" pitchFamily="2" charset="0"/>
                <a:cs typeface="NikoshBAN" pitchFamily="2" charset="0"/>
              </a:rPr>
              <a:t>b</a:t>
            </a:r>
            <a:r>
              <a:rPr lang="bn-BD" sz="4000" b="1" dirty="0" smtClean="0">
                <a:solidFill>
                  <a:schemeClr val="bg1"/>
                </a:solidFill>
                <a:latin typeface="NikoshBAN" pitchFamily="2" charset="0"/>
                <a:cs typeface="NikoshBAN" pitchFamily="2" charset="0"/>
              </a:rPr>
              <a:t> দুধরনের এন্টিবডি থাকে। এই অ্যান্টিজেন এবং এন্টিবডির উপস্থিতির উপর ভিত্তি করে মানুষের রক্তকে বিভিন্ন গ্রুপে ভাগ করা যায়, একে ব্লাড গ্রুপ বলে।   </a:t>
            </a:r>
          </a:p>
        </p:txBody>
      </p:sp>
      <p:sp>
        <p:nvSpPr>
          <p:cNvPr id="42" name="Rectangle: Rounded Corners 72">
            <a:extLst>
              <a:ext uri="{FF2B5EF4-FFF2-40B4-BE49-F238E27FC236}">
                <a16:creationId xmlns="" xmlns:a16="http://schemas.microsoft.com/office/drawing/2014/main" id="{36C3589B-21D7-4A37-814A-EC61FDDAE5C9}"/>
              </a:ext>
            </a:extLst>
          </p:cNvPr>
          <p:cNvSpPr txBox="1">
            <a:spLocks/>
          </p:cNvSpPr>
          <p:nvPr/>
        </p:nvSpPr>
        <p:spPr>
          <a:xfrm>
            <a:off x="1537157" y="25768"/>
            <a:ext cx="2352672" cy="631332"/>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bn-BD" sz="4800" b="1" dirty="0" smtClean="0">
                <a:solidFill>
                  <a:srgbClr val="FF0000"/>
                </a:solidFill>
                <a:latin typeface="NikoshBAN" pitchFamily="2" charset="0"/>
                <a:cs typeface="NikoshBAN" pitchFamily="2" charset="0"/>
              </a:rPr>
              <a:t>রক্তের গ্রুপ</a:t>
            </a:r>
            <a:endParaRPr lang="en-US" sz="4800" b="1" dirty="0">
              <a:solidFill>
                <a:srgbClr val="FF0000"/>
              </a:solidFill>
              <a:latin typeface="NikoshBAN" pitchFamily="2" charset="0"/>
              <a:cs typeface="NikoshBAN" pitchFamily="2"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703" y="657100"/>
            <a:ext cx="3935101" cy="41898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5" name="Group 4"/>
          <p:cNvGrpSpPr/>
          <p:nvPr/>
        </p:nvGrpSpPr>
        <p:grpSpPr>
          <a:xfrm>
            <a:off x="277500" y="4968660"/>
            <a:ext cx="11737075" cy="1780158"/>
            <a:chOff x="0" y="3315890"/>
            <a:chExt cx="12192000" cy="3542111"/>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15890"/>
              <a:ext cx="4695092" cy="3542110"/>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t="17506" b="14846"/>
            <a:stretch/>
          </p:blipFill>
          <p:spPr>
            <a:xfrm>
              <a:off x="4695092" y="3315891"/>
              <a:ext cx="3808236" cy="3542109"/>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2508" y="3315891"/>
              <a:ext cx="3689492" cy="3542110"/>
            </a:xfrm>
            <a:prstGeom prst="rect">
              <a:avLst/>
            </a:prstGeom>
          </p:spPr>
        </p:pic>
      </p:grpSp>
    </p:spTree>
    <p:extLst>
      <p:ext uri="{BB962C8B-B14F-4D97-AF65-F5344CB8AC3E}">
        <p14:creationId xmlns:p14="http://schemas.microsoft.com/office/powerpoint/2010/main" val="25270885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sndAc>
          <p:stSnd>
            <p:snd r:embed="rId2" name="laser.wav"/>
          </p:stSnd>
        </p:sndAc>
      </p:transition>
    </mc:Choice>
    <mc:Fallback>
      <p:transition spd="slow">
        <p:fade/>
        <p:sndAc>
          <p:stSnd>
            <p:snd r:embed="rId2"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80">
                                          <p:stCondLst>
                                            <p:cond delay="0"/>
                                          </p:stCondLst>
                                        </p:cTn>
                                        <p:tgtEl>
                                          <p:spTgt spid="42"/>
                                        </p:tgtEl>
                                      </p:cBhvr>
                                    </p:animEffect>
                                    <p:anim calcmode="lin" valueType="num">
                                      <p:cBhvr>
                                        <p:cTn id="8"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13" dur="26">
                                          <p:stCondLst>
                                            <p:cond delay="650"/>
                                          </p:stCondLst>
                                        </p:cTn>
                                        <p:tgtEl>
                                          <p:spTgt spid="42"/>
                                        </p:tgtEl>
                                      </p:cBhvr>
                                      <p:to x="100000" y="60000"/>
                                    </p:animScale>
                                    <p:animScale>
                                      <p:cBhvr>
                                        <p:cTn id="14" dur="166" decel="50000">
                                          <p:stCondLst>
                                            <p:cond delay="676"/>
                                          </p:stCondLst>
                                        </p:cTn>
                                        <p:tgtEl>
                                          <p:spTgt spid="42"/>
                                        </p:tgtEl>
                                      </p:cBhvr>
                                      <p:to x="100000" y="100000"/>
                                    </p:animScale>
                                    <p:animScale>
                                      <p:cBhvr>
                                        <p:cTn id="15" dur="26">
                                          <p:stCondLst>
                                            <p:cond delay="1312"/>
                                          </p:stCondLst>
                                        </p:cTn>
                                        <p:tgtEl>
                                          <p:spTgt spid="42"/>
                                        </p:tgtEl>
                                      </p:cBhvr>
                                      <p:to x="100000" y="80000"/>
                                    </p:animScale>
                                    <p:animScale>
                                      <p:cBhvr>
                                        <p:cTn id="16" dur="166" decel="50000">
                                          <p:stCondLst>
                                            <p:cond delay="1338"/>
                                          </p:stCondLst>
                                        </p:cTn>
                                        <p:tgtEl>
                                          <p:spTgt spid="42"/>
                                        </p:tgtEl>
                                      </p:cBhvr>
                                      <p:to x="100000" y="100000"/>
                                    </p:animScale>
                                    <p:animScale>
                                      <p:cBhvr>
                                        <p:cTn id="17" dur="26">
                                          <p:stCondLst>
                                            <p:cond delay="1642"/>
                                          </p:stCondLst>
                                        </p:cTn>
                                        <p:tgtEl>
                                          <p:spTgt spid="42"/>
                                        </p:tgtEl>
                                      </p:cBhvr>
                                      <p:to x="100000" y="90000"/>
                                    </p:animScale>
                                    <p:animScale>
                                      <p:cBhvr>
                                        <p:cTn id="18" dur="166" decel="50000">
                                          <p:stCondLst>
                                            <p:cond delay="1668"/>
                                          </p:stCondLst>
                                        </p:cTn>
                                        <p:tgtEl>
                                          <p:spTgt spid="42"/>
                                        </p:tgtEl>
                                      </p:cBhvr>
                                      <p:to x="100000" y="100000"/>
                                    </p:animScale>
                                    <p:animScale>
                                      <p:cBhvr>
                                        <p:cTn id="19" dur="26">
                                          <p:stCondLst>
                                            <p:cond delay="1808"/>
                                          </p:stCondLst>
                                        </p:cTn>
                                        <p:tgtEl>
                                          <p:spTgt spid="42"/>
                                        </p:tgtEl>
                                      </p:cBhvr>
                                      <p:to x="100000" y="95000"/>
                                    </p:animScale>
                                    <p:animScale>
                                      <p:cBhvr>
                                        <p:cTn id="20" dur="166" decel="50000">
                                          <p:stCondLst>
                                            <p:cond delay="1834"/>
                                          </p:stCondLst>
                                        </p:cTn>
                                        <p:tgtEl>
                                          <p:spTgt spid="4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2"/>
                                        </p:tgtEl>
                                        <p:attrNameLst>
                                          <p:attrName>style.visibility</p:attrName>
                                        </p:attrNameLst>
                                      </p:cBhvr>
                                      <p:to>
                                        <p:strVal val="visible"/>
                                      </p:to>
                                    </p:set>
                                    <p:anim by="(-#ppt_w*2)" calcmode="lin" valueType="num">
                                      <p:cBhvr rctx="PPT">
                                        <p:cTn id="38" dur="500" autoRev="1" fill="hold">
                                          <p:stCondLst>
                                            <p:cond delay="0"/>
                                          </p:stCondLst>
                                        </p:cTn>
                                        <p:tgtEl>
                                          <p:spTgt spid="2"/>
                                        </p:tgtEl>
                                        <p:attrNameLst>
                                          <p:attrName>ppt_w</p:attrName>
                                        </p:attrNameLst>
                                      </p:cBhvr>
                                    </p:anim>
                                    <p:anim by="(#ppt_w*0.50)" calcmode="lin" valueType="num">
                                      <p:cBhvr>
                                        <p:cTn id="39" dur="500" decel="50000" autoRev="1" fill="hold">
                                          <p:stCondLst>
                                            <p:cond delay="0"/>
                                          </p:stCondLst>
                                        </p:cTn>
                                        <p:tgtEl>
                                          <p:spTgt spid="2"/>
                                        </p:tgtEl>
                                        <p:attrNameLst>
                                          <p:attrName>ppt_x</p:attrName>
                                        </p:attrNameLst>
                                      </p:cBhvr>
                                    </p:anim>
                                    <p:anim from="(-#ppt_h/2)" to="(#ppt_y)" calcmode="lin" valueType="num">
                                      <p:cBhvr>
                                        <p:cTn id="40" dur="1000" fill="hold">
                                          <p:stCondLst>
                                            <p:cond delay="0"/>
                                          </p:stCondLst>
                                        </p:cTn>
                                        <p:tgtEl>
                                          <p:spTgt spid="2"/>
                                        </p:tgtEl>
                                        <p:attrNameLst>
                                          <p:attrName>ppt_y</p:attrName>
                                        </p:attrNameLst>
                                      </p:cBhvr>
                                    </p:anim>
                                    <p:animRot by="21600000">
                                      <p:cBhvr>
                                        <p:cTn id="41"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37300" y="662022"/>
            <a:ext cx="6832935" cy="3170099"/>
          </a:xfrm>
          <a:prstGeom prst="rect">
            <a:avLst/>
          </a:prstGeom>
        </p:spPr>
        <p:txBody>
          <a:bodyPr wrap="square">
            <a:spAutoFit/>
          </a:bodyPr>
          <a:lstStyle/>
          <a:p>
            <a:r>
              <a:rPr lang="en-US" sz="4000" b="1" dirty="0" err="1" smtClean="0">
                <a:solidFill>
                  <a:schemeClr val="bg1"/>
                </a:solidFill>
                <a:latin typeface="NikoshBAN" pitchFamily="2" charset="0"/>
                <a:cs typeface="NikoshBAN" pitchFamily="2" charset="0"/>
              </a:rPr>
              <a:t>বিজ্ঞানী</a:t>
            </a:r>
            <a:r>
              <a:rPr lang="en-US" sz="4000" b="1" dirty="0" smtClean="0">
                <a:solidFill>
                  <a:schemeClr val="bg1"/>
                </a:solidFill>
                <a:latin typeface="NikoshBAN" pitchFamily="2" charset="0"/>
                <a:cs typeface="NikoshBAN" pitchFamily="2" charset="0"/>
              </a:rPr>
              <a:t> </a:t>
            </a:r>
            <a:r>
              <a:rPr lang="en-US" sz="4000" b="1" dirty="0" err="1" smtClean="0">
                <a:solidFill>
                  <a:schemeClr val="bg1"/>
                </a:solidFill>
                <a:latin typeface="NikoshBAN" pitchFamily="2" charset="0"/>
                <a:cs typeface="NikoshBAN" pitchFamily="2" charset="0"/>
              </a:rPr>
              <a:t>কার্ল</a:t>
            </a:r>
            <a:r>
              <a:rPr lang="en-US" sz="4000" b="1" dirty="0" smtClean="0">
                <a:solidFill>
                  <a:schemeClr val="bg1"/>
                </a:solidFill>
                <a:latin typeface="NikoshBAN" pitchFamily="2" charset="0"/>
                <a:cs typeface="NikoshBAN" pitchFamily="2" charset="0"/>
              </a:rPr>
              <a:t> </a:t>
            </a:r>
            <a:r>
              <a:rPr lang="en-US" sz="4000" b="1" dirty="0" err="1" smtClean="0">
                <a:solidFill>
                  <a:schemeClr val="bg1"/>
                </a:solidFill>
                <a:latin typeface="NikoshBAN" pitchFamily="2" charset="0"/>
                <a:cs typeface="NikoshBAN" pitchFamily="2" charset="0"/>
              </a:rPr>
              <a:t>ল্যান্ডস্টেইনার</a:t>
            </a:r>
            <a:r>
              <a:rPr lang="bn-BD" sz="4000" b="1" dirty="0" smtClean="0">
                <a:solidFill>
                  <a:schemeClr val="bg1"/>
                </a:solidFill>
                <a:latin typeface="NikoshBAN" pitchFamily="2" charset="0"/>
                <a:cs typeface="NikoshBAN" pitchFamily="2" charset="0"/>
              </a:rPr>
              <a:t>  ১৯০১ সালে মানুষের রক্তের শ্রেণিবিন্যাস করে তা A, B, AB এবং O -এ চারটি গ্রুপের নাম করণ করেন । সাধারণত</a:t>
            </a:r>
            <a:r>
              <a:rPr lang="en-US" sz="4000" b="1" dirty="0" smtClean="0">
                <a:solidFill>
                  <a:schemeClr val="bg1"/>
                </a:solidFill>
                <a:latin typeface="NikoshBAN" pitchFamily="2" charset="0"/>
                <a:cs typeface="NikoshBAN" pitchFamily="2" charset="0"/>
              </a:rPr>
              <a:t> </a:t>
            </a:r>
            <a:r>
              <a:rPr lang="bn-BD" sz="4000" b="1" dirty="0" smtClean="0">
                <a:solidFill>
                  <a:schemeClr val="bg1"/>
                </a:solidFill>
                <a:latin typeface="NikoshBAN" pitchFamily="2" charset="0"/>
                <a:cs typeface="NikoshBAN" pitchFamily="2" charset="0"/>
              </a:rPr>
              <a:t> একজন  মানুষের রক্তের গ্রুপ আজীবন একই রকম থাকে।  </a:t>
            </a:r>
            <a:endParaRPr lang="en-US" sz="2800" dirty="0">
              <a:solidFill>
                <a:schemeClr val="bg1"/>
              </a:solidFill>
            </a:endParaRPr>
          </a:p>
        </p:txBody>
      </p:sp>
      <p:grpSp>
        <p:nvGrpSpPr>
          <p:cNvPr id="11" name="Group 10"/>
          <p:cNvGrpSpPr/>
          <p:nvPr/>
        </p:nvGrpSpPr>
        <p:grpSpPr>
          <a:xfrm>
            <a:off x="6960358" y="0"/>
            <a:ext cx="5231642" cy="6858000"/>
            <a:chOff x="5496379" y="2558170"/>
            <a:chExt cx="2762250" cy="3520581"/>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379" y="4421401"/>
              <a:ext cx="2762250" cy="165735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1594" y="2573551"/>
              <a:ext cx="2757035" cy="1847850"/>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b="28256"/>
            <a:stretch/>
          </p:blipFill>
          <p:spPr>
            <a:xfrm>
              <a:off x="7373257" y="2558170"/>
              <a:ext cx="885372" cy="1024123"/>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58825" t="71392"/>
            <a:stretch/>
          </p:blipFill>
          <p:spPr>
            <a:xfrm>
              <a:off x="6734629" y="5527359"/>
              <a:ext cx="1524000" cy="534294"/>
            </a:xfrm>
            <a:prstGeom prst="rect">
              <a:avLst/>
            </a:prstGeom>
          </p:spPr>
        </p:pic>
      </p:grpSp>
      <p:sp>
        <p:nvSpPr>
          <p:cNvPr id="16" name="Rectangle: Rounded Corners 72">
            <a:extLst>
              <a:ext uri="{FF2B5EF4-FFF2-40B4-BE49-F238E27FC236}">
                <a16:creationId xmlns="" xmlns:a16="http://schemas.microsoft.com/office/drawing/2014/main" id="{36C3589B-21D7-4A37-814A-EC61FDDAE5C9}"/>
              </a:ext>
            </a:extLst>
          </p:cNvPr>
          <p:cNvSpPr txBox="1">
            <a:spLocks/>
          </p:cNvSpPr>
          <p:nvPr/>
        </p:nvSpPr>
        <p:spPr>
          <a:xfrm>
            <a:off x="725622" y="71634"/>
            <a:ext cx="4674433" cy="631332"/>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bn-BD" sz="4800" b="1" dirty="0" smtClean="0">
                <a:solidFill>
                  <a:srgbClr val="FF0000"/>
                </a:solidFill>
                <a:latin typeface="NikoshBAN" pitchFamily="2" charset="0"/>
                <a:cs typeface="NikoshBAN" pitchFamily="2" charset="0"/>
              </a:rPr>
              <a:t>রক্তের গ্রুপ আবিষ্কারক </a:t>
            </a:r>
            <a:endParaRPr lang="en-US" sz="4800" b="1" dirty="0">
              <a:solidFill>
                <a:srgbClr val="FF0000"/>
              </a:solidFill>
              <a:latin typeface="NikoshBAN" pitchFamily="2" charset="0"/>
              <a:cs typeface="NikoshBAN" pitchFamily="2" charset="0"/>
            </a:endParaRPr>
          </a:p>
        </p:txBody>
      </p:sp>
      <p:grpSp>
        <p:nvGrpSpPr>
          <p:cNvPr id="21" name="Group 20"/>
          <p:cNvGrpSpPr/>
          <p:nvPr/>
        </p:nvGrpSpPr>
        <p:grpSpPr>
          <a:xfrm>
            <a:off x="137300" y="3944202"/>
            <a:ext cx="6823058" cy="2913797"/>
            <a:chOff x="39629" y="3362205"/>
            <a:chExt cx="5778218" cy="3217997"/>
          </a:xfrm>
        </p:grpSpPr>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29" y="3362205"/>
              <a:ext cx="5778218" cy="3217997"/>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79506" y="3998967"/>
              <a:ext cx="1967279" cy="2313910"/>
            </a:xfrm>
            <a:prstGeom prst="rect">
              <a:avLst/>
            </a:prstGeom>
          </p:spPr>
        </p:pic>
      </p:grpSp>
    </p:spTree>
    <p:extLst>
      <p:ext uri="{BB962C8B-B14F-4D97-AF65-F5344CB8AC3E}">
        <p14:creationId xmlns:p14="http://schemas.microsoft.com/office/powerpoint/2010/main" val="5937881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sndAc>
          <p:stSnd>
            <p:snd r:embed="rId2" name="wind.wav"/>
          </p:stSnd>
        </p:sndAc>
      </p:transition>
    </mc:Choice>
    <mc:Fallback>
      <p:transition spd="slow">
        <p:fade/>
        <p:sndAc>
          <p:stSnd>
            <p:snd r:embed="rId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anim calcmode="lin" valueType="num">
                                      <p:cBhvr>
                                        <p:cTn id="23" dur="2000" fill="hold"/>
                                        <p:tgtEl>
                                          <p:spTgt spid="10"/>
                                        </p:tgtEl>
                                        <p:attrNameLst>
                                          <p:attrName>style.rotation</p:attrName>
                                        </p:attrNameLst>
                                      </p:cBhvr>
                                      <p:tavLst>
                                        <p:tav tm="0">
                                          <p:val>
                                            <p:fltVal val="720"/>
                                          </p:val>
                                        </p:tav>
                                        <p:tav tm="100000">
                                          <p:val>
                                            <p:fltVal val="0"/>
                                          </p:val>
                                        </p:tav>
                                      </p:tavLst>
                                    </p:anim>
                                    <p:anim calcmode="lin" valueType="num">
                                      <p:cBhvr>
                                        <p:cTn id="24" dur="2000" fill="hold"/>
                                        <p:tgtEl>
                                          <p:spTgt spid="10"/>
                                        </p:tgtEl>
                                        <p:attrNameLst>
                                          <p:attrName>ppt_h</p:attrName>
                                        </p:attrNameLst>
                                      </p:cBhvr>
                                      <p:tavLst>
                                        <p:tav tm="0">
                                          <p:val>
                                            <p:fltVal val="0"/>
                                          </p:val>
                                        </p:tav>
                                        <p:tav tm="100000">
                                          <p:val>
                                            <p:strVal val="#ppt_h"/>
                                          </p:val>
                                        </p:tav>
                                      </p:tavLst>
                                    </p:anim>
                                    <p:anim calcmode="lin" valueType="num">
                                      <p:cBhvr>
                                        <p:cTn id="25"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915" y="120564"/>
            <a:ext cx="11827750" cy="646331"/>
          </a:xfrm>
          <a:prstGeom prst="rect">
            <a:avLst/>
          </a:prstGeom>
        </p:spPr>
        <p:txBody>
          <a:bodyPr wrap="square">
            <a:spAutoFit/>
          </a:bodyPr>
          <a:lstStyle/>
          <a:p>
            <a:r>
              <a:rPr lang="en-US" sz="3600" b="1" dirty="0" err="1" smtClean="0">
                <a:solidFill>
                  <a:schemeClr val="bg1"/>
                </a:solidFill>
                <a:latin typeface="NikoshBAN" pitchFamily="2" charset="0"/>
                <a:cs typeface="NikoshBAN" pitchFamily="2" charset="0"/>
              </a:rPr>
              <a:t>নিচের</a:t>
            </a:r>
            <a:r>
              <a:rPr lang="en-US" sz="3600" b="1" dirty="0" smtClean="0">
                <a:solidFill>
                  <a:schemeClr val="bg1"/>
                </a:solidFill>
                <a:latin typeface="NikoshBAN" pitchFamily="2" charset="0"/>
                <a:cs typeface="NikoshBAN" pitchFamily="2" charset="0"/>
              </a:rPr>
              <a:t> </a:t>
            </a:r>
            <a:r>
              <a:rPr lang="en-US" sz="3600" b="1" dirty="0" err="1" smtClean="0">
                <a:solidFill>
                  <a:schemeClr val="bg1"/>
                </a:solidFill>
                <a:latin typeface="NikoshBAN" pitchFamily="2" charset="0"/>
                <a:cs typeface="NikoshBAN" pitchFamily="2" charset="0"/>
              </a:rPr>
              <a:t>সারনিতে</a:t>
            </a:r>
            <a:r>
              <a:rPr lang="en-US" sz="3600" b="1" dirty="0" smtClean="0">
                <a:solidFill>
                  <a:schemeClr val="bg1"/>
                </a:solidFill>
                <a:latin typeface="NikoshBAN" pitchFamily="2" charset="0"/>
                <a:cs typeface="NikoshBAN" pitchFamily="2" charset="0"/>
              </a:rPr>
              <a:t> </a:t>
            </a:r>
            <a:r>
              <a:rPr lang="bn-BD" sz="3600" b="1" dirty="0" smtClean="0">
                <a:solidFill>
                  <a:schemeClr val="bg1"/>
                </a:solidFill>
                <a:latin typeface="NikoshBAN" pitchFamily="2" charset="0"/>
                <a:cs typeface="NikoshBAN" pitchFamily="2" charset="0"/>
              </a:rPr>
              <a:t>রক্তের গ্রুপের </a:t>
            </a:r>
            <a:r>
              <a:rPr lang="bn-BD" sz="3600" b="1" dirty="0">
                <a:solidFill>
                  <a:schemeClr val="bg1"/>
                </a:solidFill>
                <a:latin typeface="NikoshBAN" pitchFamily="2" charset="0"/>
                <a:cs typeface="NikoshBAN" pitchFamily="2" charset="0"/>
              </a:rPr>
              <a:t>এন্টিবডি </a:t>
            </a:r>
            <a:r>
              <a:rPr lang="en-US" sz="3600" b="1" dirty="0" smtClean="0">
                <a:solidFill>
                  <a:schemeClr val="bg1"/>
                </a:solidFill>
                <a:latin typeface="NikoshBAN" pitchFamily="2" charset="0"/>
                <a:cs typeface="NikoshBAN" pitchFamily="2" charset="0"/>
              </a:rPr>
              <a:t> </a:t>
            </a:r>
            <a:r>
              <a:rPr lang="en-US" sz="3600" b="1" dirty="0" err="1" smtClean="0">
                <a:solidFill>
                  <a:schemeClr val="bg1"/>
                </a:solidFill>
                <a:latin typeface="NikoshBAN" pitchFamily="2" charset="0"/>
                <a:cs typeface="NikoshBAN" pitchFamily="2" charset="0"/>
              </a:rPr>
              <a:t>এবং</a:t>
            </a:r>
            <a:r>
              <a:rPr lang="en-US" sz="3600" b="1" dirty="0" smtClean="0">
                <a:solidFill>
                  <a:schemeClr val="bg1"/>
                </a:solidFill>
                <a:latin typeface="NikoshBAN" pitchFamily="2" charset="0"/>
                <a:cs typeface="NikoshBAN" pitchFamily="2" charset="0"/>
              </a:rPr>
              <a:t> </a:t>
            </a:r>
            <a:r>
              <a:rPr lang="bn-BD" sz="3600" b="1" dirty="0" smtClean="0">
                <a:solidFill>
                  <a:schemeClr val="bg1"/>
                </a:solidFill>
                <a:latin typeface="NikoshBAN" pitchFamily="2" charset="0"/>
                <a:cs typeface="NikoshBAN" pitchFamily="2" charset="0"/>
              </a:rPr>
              <a:t>অ্যান্টিজেন</a:t>
            </a:r>
            <a:r>
              <a:rPr lang="en-US" sz="3600" b="1" dirty="0" err="1" smtClean="0">
                <a:solidFill>
                  <a:schemeClr val="bg1"/>
                </a:solidFill>
                <a:latin typeface="NikoshBAN" pitchFamily="2" charset="0"/>
                <a:cs typeface="NikoshBAN" pitchFamily="2" charset="0"/>
              </a:rPr>
              <a:t>ের</a:t>
            </a:r>
            <a:r>
              <a:rPr lang="en-US" sz="3600" b="1" dirty="0" smtClean="0">
                <a:solidFill>
                  <a:schemeClr val="bg1"/>
                </a:solidFill>
                <a:latin typeface="NikoshBAN" pitchFamily="2" charset="0"/>
                <a:cs typeface="NikoshBAN" pitchFamily="2" charset="0"/>
              </a:rPr>
              <a:t> </a:t>
            </a:r>
            <a:r>
              <a:rPr lang="en-US" sz="3600" b="1" dirty="0" err="1" smtClean="0">
                <a:solidFill>
                  <a:schemeClr val="bg1"/>
                </a:solidFill>
                <a:latin typeface="NikoshBAN" pitchFamily="2" charset="0"/>
                <a:cs typeface="NikoshBAN" pitchFamily="2" charset="0"/>
              </a:rPr>
              <a:t>উপস্থিতি</a:t>
            </a:r>
            <a:r>
              <a:rPr lang="en-US" sz="3600" b="1" dirty="0" smtClean="0">
                <a:solidFill>
                  <a:schemeClr val="bg1"/>
                </a:solidFill>
                <a:latin typeface="NikoshBAN" pitchFamily="2" charset="0"/>
                <a:cs typeface="NikoshBAN" pitchFamily="2" charset="0"/>
              </a:rPr>
              <a:t> </a:t>
            </a:r>
            <a:r>
              <a:rPr lang="en-US" sz="3600" b="1" dirty="0" err="1" smtClean="0">
                <a:solidFill>
                  <a:schemeClr val="bg1"/>
                </a:solidFill>
                <a:latin typeface="NikoshBAN" pitchFamily="2" charset="0"/>
                <a:cs typeface="NikoshBAN" pitchFamily="2" charset="0"/>
              </a:rPr>
              <a:t>দেখানো</a:t>
            </a:r>
            <a:r>
              <a:rPr lang="en-US" sz="3600" b="1" dirty="0" smtClean="0">
                <a:solidFill>
                  <a:schemeClr val="bg1"/>
                </a:solidFill>
                <a:latin typeface="NikoshBAN" pitchFamily="2" charset="0"/>
                <a:cs typeface="NikoshBAN" pitchFamily="2" charset="0"/>
              </a:rPr>
              <a:t> </a:t>
            </a:r>
            <a:r>
              <a:rPr lang="en-US" sz="3600" b="1" dirty="0" err="1" smtClean="0">
                <a:solidFill>
                  <a:schemeClr val="bg1"/>
                </a:solidFill>
                <a:latin typeface="NikoshBAN" pitchFamily="2" charset="0"/>
                <a:cs typeface="NikoshBAN" pitchFamily="2" charset="0"/>
              </a:rPr>
              <a:t>হলো</a:t>
            </a:r>
            <a:r>
              <a:rPr lang="en-US" sz="3600" b="1" dirty="0" smtClean="0">
                <a:solidFill>
                  <a:schemeClr val="bg1"/>
                </a:solidFill>
                <a:latin typeface="NikoshBAN" pitchFamily="2" charset="0"/>
                <a:cs typeface="NikoshBAN" pitchFamily="2" charset="0"/>
              </a:rPr>
              <a:t>-</a:t>
            </a:r>
            <a:endParaRPr lang="en-US" sz="36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986330335"/>
              </p:ext>
            </p:extLst>
          </p:nvPr>
        </p:nvGraphicFramePr>
        <p:xfrm>
          <a:off x="194876" y="766892"/>
          <a:ext cx="9129010" cy="3850723"/>
        </p:xfrm>
        <a:graphic>
          <a:graphicData uri="http://schemas.openxmlformats.org/drawingml/2006/table">
            <a:tbl>
              <a:tblPr firstRow="1" bandRow="1">
                <a:tableStyleId>{5C22544A-7EE6-4342-B048-85BDC9FD1C3A}</a:tableStyleId>
              </a:tblPr>
              <a:tblGrid>
                <a:gridCol w="1686928">
                  <a:extLst>
                    <a:ext uri="{9D8B030D-6E8A-4147-A177-3AD203B41FA5}">
                      <a16:colId xmlns="" xmlns:a16="http://schemas.microsoft.com/office/drawing/2014/main" val="20000"/>
                    </a:ext>
                  </a:extLst>
                </a:gridCol>
                <a:gridCol w="4548980">
                  <a:extLst>
                    <a:ext uri="{9D8B030D-6E8A-4147-A177-3AD203B41FA5}">
                      <a16:colId xmlns="" xmlns:a16="http://schemas.microsoft.com/office/drawing/2014/main" val="20001"/>
                    </a:ext>
                  </a:extLst>
                </a:gridCol>
                <a:gridCol w="2893102">
                  <a:extLst>
                    <a:ext uri="{9D8B030D-6E8A-4147-A177-3AD203B41FA5}">
                      <a16:colId xmlns="" xmlns:a16="http://schemas.microsoft.com/office/drawing/2014/main" val="20002"/>
                    </a:ext>
                  </a:extLst>
                </a:gridCol>
              </a:tblGrid>
              <a:tr h="668307">
                <a:tc>
                  <a:txBody>
                    <a:bodyPr/>
                    <a:lstStyle/>
                    <a:p>
                      <a:r>
                        <a:rPr lang="bn-BD" sz="3600" b="1" dirty="0" smtClean="0">
                          <a:solidFill>
                            <a:srgbClr val="FF0000"/>
                          </a:solidFill>
                          <a:latin typeface="NikoshBAN" pitchFamily="2" charset="0"/>
                          <a:cs typeface="NikoshBAN" pitchFamily="2" charset="0"/>
                        </a:rPr>
                        <a:t>রক্তের গ্রুপ </a:t>
                      </a:r>
                      <a:endParaRPr lang="en-US" sz="3600" b="1" dirty="0">
                        <a:solidFill>
                          <a:srgbClr val="FF0000"/>
                        </a:solidFill>
                      </a:endParaRPr>
                    </a:p>
                  </a:txBody>
                  <a:tcPr/>
                </a:tc>
                <a:tc>
                  <a:txBody>
                    <a:bodyPr/>
                    <a:lstStyle/>
                    <a:p>
                      <a:r>
                        <a:rPr lang="bn-BD" sz="3600" b="1" dirty="0" smtClean="0">
                          <a:solidFill>
                            <a:schemeClr val="bg1"/>
                          </a:solidFill>
                          <a:latin typeface="NikoshBAN" pitchFamily="2" charset="0"/>
                          <a:cs typeface="NikoshBAN" pitchFamily="2" charset="0"/>
                        </a:rPr>
                        <a:t>অ্যান্টিজেন</a:t>
                      </a:r>
                      <a:r>
                        <a:rPr lang="bn-BD" sz="3600" b="1" baseline="0" dirty="0" smtClean="0">
                          <a:solidFill>
                            <a:schemeClr val="bg1"/>
                          </a:solidFill>
                          <a:latin typeface="NikoshBAN" pitchFamily="2" charset="0"/>
                          <a:cs typeface="NikoshBAN" pitchFamily="2" charset="0"/>
                        </a:rPr>
                        <a:t> (</a:t>
                      </a:r>
                      <a:r>
                        <a:rPr lang="bn-BD" sz="2800" b="1" baseline="0" dirty="0" smtClean="0">
                          <a:solidFill>
                            <a:schemeClr val="bg1"/>
                          </a:solidFill>
                          <a:latin typeface="NikoshBAN" pitchFamily="2" charset="0"/>
                          <a:cs typeface="NikoshBAN" pitchFamily="2" charset="0"/>
                        </a:rPr>
                        <a:t>লোহিত রক্ত কণিকায়</a:t>
                      </a:r>
                      <a:r>
                        <a:rPr lang="bn-BD" sz="3600" b="1" baseline="0" dirty="0" smtClean="0">
                          <a:solidFill>
                            <a:schemeClr val="bg1"/>
                          </a:solidFill>
                          <a:latin typeface="NikoshBAN" pitchFamily="2" charset="0"/>
                          <a:cs typeface="NikoshBAN" pitchFamily="2" charset="0"/>
                        </a:rPr>
                        <a:t>)</a:t>
                      </a:r>
                      <a:endParaRPr lang="en-US" sz="3600" dirty="0"/>
                    </a:p>
                  </a:txBody>
                  <a:tcPr/>
                </a:tc>
                <a:tc>
                  <a:txBody>
                    <a:bodyPr/>
                    <a:lstStyle/>
                    <a:p>
                      <a:r>
                        <a:rPr lang="bn-BD" sz="3600" b="1" dirty="0" smtClean="0">
                          <a:solidFill>
                            <a:schemeClr val="bg1"/>
                          </a:solidFill>
                          <a:latin typeface="NikoshBAN" pitchFamily="2" charset="0"/>
                          <a:cs typeface="NikoshBAN" pitchFamily="2" charset="0"/>
                        </a:rPr>
                        <a:t>এন্টিবডি ( </a:t>
                      </a:r>
                      <a:r>
                        <a:rPr lang="bn-BD" sz="2800" b="1" dirty="0" smtClean="0">
                          <a:solidFill>
                            <a:schemeClr val="bg1"/>
                          </a:solidFill>
                          <a:latin typeface="NikoshBAN" pitchFamily="2" charset="0"/>
                          <a:cs typeface="NikoshBAN" pitchFamily="2" charset="0"/>
                        </a:rPr>
                        <a:t>রক্ত রসে </a:t>
                      </a:r>
                      <a:r>
                        <a:rPr lang="bn-BD" sz="3600" b="1" dirty="0" smtClean="0">
                          <a:solidFill>
                            <a:schemeClr val="bg1"/>
                          </a:solidFill>
                          <a:latin typeface="NikoshBAN" pitchFamily="2" charset="0"/>
                          <a:cs typeface="NikoshBAN" pitchFamily="2" charset="0"/>
                        </a:rPr>
                        <a:t>) </a:t>
                      </a:r>
                      <a:endParaRPr lang="en-US" sz="3600" dirty="0"/>
                    </a:p>
                  </a:txBody>
                  <a:tcPr/>
                </a:tc>
                <a:extLst>
                  <a:ext uri="{0D108BD9-81ED-4DB2-BD59-A6C34878D82A}">
                    <a16:rowId xmlns="" xmlns:a16="http://schemas.microsoft.com/office/drawing/2014/main" val="10000"/>
                  </a:ext>
                </a:extLst>
              </a:tr>
              <a:tr h="795604">
                <a:tc>
                  <a:txBody>
                    <a:bodyPr/>
                    <a:lstStyle/>
                    <a:p>
                      <a:r>
                        <a:rPr lang="bn-BD" sz="4400" dirty="0" smtClean="0">
                          <a:solidFill>
                            <a:srgbClr val="FF0000"/>
                          </a:solidFill>
                        </a:rPr>
                        <a:t>A</a:t>
                      </a:r>
                      <a:endParaRPr lang="en-US" sz="4400" dirty="0">
                        <a:solidFill>
                          <a:srgbClr val="FF0000"/>
                        </a:solidFill>
                      </a:endParaRPr>
                    </a:p>
                  </a:txBody>
                  <a:tcPr/>
                </a:tc>
                <a:tc>
                  <a:txBody>
                    <a:bodyPr/>
                    <a:lstStyle/>
                    <a:p>
                      <a:r>
                        <a:rPr lang="bn-BD" sz="4400" dirty="0" smtClean="0"/>
                        <a:t>A</a:t>
                      </a:r>
                      <a:endParaRPr lang="en-US" sz="4400" dirty="0"/>
                    </a:p>
                  </a:txBody>
                  <a:tcPr/>
                </a:tc>
                <a:tc>
                  <a:txBody>
                    <a:bodyPr/>
                    <a:lstStyle/>
                    <a:p>
                      <a:r>
                        <a:rPr lang="bn-BD" sz="4400" dirty="0" smtClean="0"/>
                        <a:t>b</a:t>
                      </a:r>
                      <a:endParaRPr lang="en-US" sz="4400" dirty="0"/>
                    </a:p>
                  </a:txBody>
                  <a:tcPr/>
                </a:tc>
                <a:extLst>
                  <a:ext uri="{0D108BD9-81ED-4DB2-BD59-A6C34878D82A}">
                    <a16:rowId xmlns="" xmlns:a16="http://schemas.microsoft.com/office/drawing/2014/main" val="10001"/>
                  </a:ext>
                </a:extLst>
              </a:tr>
              <a:tr h="795604">
                <a:tc>
                  <a:txBody>
                    <a:bodyPr/>
                    <a:lstStyle/>
                    <a:p>
                      <a:r>
                        <a:rPr lang="bn-BD" sz="4400" dirty="0" smtClean="0">
                          <a:solidFill>
                            <a:srgbClr val="FF0000"/>
                          </a:solidFill>
                        </a:rPr>
                        <a:t>B</a:t>
                      </a:r>
                      <a:endParaRPr lang="en-US" sz="4400" dirty="0">
                        <a:solidFill>
                          <a:srgbClr val="FF0000"/>
                        </a:solidFill>
                      </a:endParaRPr>
                    </a:p>
                  </a:txBody>
                  <a:tcPr/>
                </a:tc>
                <a:tc>
                  <a:txBody>
                    <a:bodyPr/>
                    <a:lstStyle/>
                    <a:p>
                      <a:r>
                        <a:rPr lang="bn-BD" sz="4400" dirty="0" smtClean="0"/>
                        <a:t>B</a:t>
                      </a:r>
                      <a:endParaRPr lang="en-US" sz="4400" dirty="0"/>
                    </a:p>
                  </a:txBody>
                  <a:tcPr/>
                </a:tc>
                <a:tc>
                  <a:txBody>
                    <a:bodyPr/>
                    <a:lstStyle/>
                    <a:p>
                      <a:r>
                        <a:rPr lang="bn-BD" sz="4400" dirty="0" smtClean="0"/>
                        <a:t>a</a:t>
                      </a:r>
                      <a:endParaRPr lang="en-US" sz="4400" dirty="0"/>
                    </a:p>
                  </a:txBody>
                  <a:tcPr/>
                </a:tc>
                <a:extLst>
                  <a:ext uri="{0D108BD9-81ED-4DB2-BD59-A6C34878D82A}">
                    <a16:rowId xmlns="" xmlns:a16="http://schemas.microsoft.com/office/drawing/2014/main" val="10002"/>
                  </a:ext>
                </a:extLst>
              </a:tr>
              <a:tr h="795604">
                <a:tc>
                  <a:txBody>
                    <a:bodyPr/>
                    <a:lstStyle/>
                    <a:p>
                      <a:r>
                        <a:rPr lang="bn-BD" sz="4400" dirty="0" smtClean="0">
                          <a:solidFill>
                            <a:srgbClr val="FF0000"/>
                          </a:solidFill>
                        </a:rPr>
                        <a:t>AB</a:t>
                      </a:r>
                      <a:endParaRPr lang="en-US" sz="4400" dirty="0">
                        <a:solidFill>
                          <a:srgbClr val="FF0000"/>
                        </a:solidFill>
                      </a:endParaRPr>
                    </a:p>
                  </a:txBody>
                  <a:tcPr/>
                </a:tc>
                <a:tc>
                  <a:txBody>
                    <a:bodyPr/>
                    <a:lstStyle/>
                    <a:p>
                      <a:r>
                        <a:rPr lang="bn-BD" sz="4400" dirty="0" smtClean="0"/>
                        <a:t>A, B</a:t>
                      </a:r>
                      <a:endParaRPr lang="en-US" sz="4400" dirty="0"/>
                    </a:p>
                  </a:txBody>
                  <a:tcPr/>
                </a:tc>
                <a:tc>
                  <a:txBody>
                    <a:bodyPr/>
                    <a:lstStyle/>
                    <a:p>
                      <a:r>
                        <a:rPr lang="bn-BD" sz="4400" dirty="0" smtClean="0"/>
                        <a:t>নেই </a:t>
                      </a:r>
                      <a:endParaRPr lang="en-US" sz="4400" dirty="0"/>
                    </a:p>
                  </a:txBody>
                  <a:tcPr/>
                </a:tc>
                <a:extLst>
                  <a:ext uri="{0D108BD9-81ED-4DB2-BD59-A6C34878D82A}">
                    <a16:rowId xmlns="" xmlns:a16="http://schemas.microsoft.com/office/drawing/2014/main" val="10003"/>
                  </a:ext>
                </a:extLst>
              </a:tr>
              <a:tr h="795604">
                <a:tc>
                  <a:txBody>
                    <a:bodyPr/>
                    <a:lstStyle/>
                    <a:p>
                      <a:r>
                        <a:rPr lang="bn-BD" sz="4400" dirty="0" smtClean="0">
                          <a:solidFill>
                            <a:srgbClr val="FF0000"/>
                          </a:solidFill>
                        </a:rPr>
                        <a:t>O</a:t>
                      </a:r>
                      <a:endParaRPr lang="en-US" sz="4400" dirty="0">
                        <a:solidFill>
                          <a:srgbClr val="FF0000"/>
                        </a:solidFill>
                      </a:endParaRPr>
                    </a:p>
                  </a:txBody>
                  <a:tcPr/>
                </a:tc>
                <a:tc>
                  <a:txBody>
                    <a:bodyPr/>
                    <a:lstStyle/>
                    <a:p>
                      <a:r>
                        <a:rPr lang="bn-BD" sz="4400" dirty="0" smtClean="0"/>
                        <a:t>নেই </a:t>
                      </a:r>
                      <a:endParaRPr lang="en-US" sz="4400" dirty="0"/>
                    </a:p>
                  </a:txBody>
                  <a:tcPr/>
                </a:tc>
                <a:tc>
                  <a:txBody>
                    <a:bodyPr/>
                    <a:lstStyle/>
                    <a:p>
                      <a:r>
                        <a:rPr lang="bn-BD" sz="4400" dirty="0" smtClean="0"/>
                        <a:t>a,b</a:t>
                      </a:r>
                      <a:endParaRPr lang="en-US" sz="4400" dirty="0"/>
                    </a:p>
                  </a:txBody>
                  <a:tcPr/>
                </a:tc>
                <a:extLst>
                  <a:ext uri="{0D108BD9-81ED-4DB2-BD59-A6C34878D82A}">
                    <a16:rowId xmlns="" xmlns:a16="http://schemas.microsoft.com/office/drawing/2014/main" val="10004"/>
                  </a:ext>
                </a:extLst>
              </a:tr>
            </a:tbl>
          </a:graphicData>
        </a:graphic>
      </p:graphicFrame>
      <p:grpSp>
        <p:nvGrpSpPr>
          <p:cNvPr id="2" name="Group 1"/>
          <p:cNvGrpSpPr/>
          <p:nvPr/>
        </p:nvGrpSpPr>
        <p:grpSpPr>
          <a:xfrm>
            <a:off x="134915" y="766895"/>
            <a:ext cx="11827750" cy="5967323"/>
            <a:chOff x="134915" y="766895"/>
            <a:chExt cx="11827750" cy="5967323"/>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7773" y="766895"/>
              <a:ext cx="2654892" cy="38783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3086" y="4645277"/>
              <a:ext cx="5779579" cy="208894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915" y="4645277"/>
              <a:ext cx="6048171" cy="2088941"/>
            </a:xfrm>
            <a:prstGeom prst="rect">
              <a:avLst/>
            </a:prstGeom>
          </p:spPr>
        </p:pic>
      </p:grpSp>
    </p:spTree>
    <p:extLst>
      <p:ext uri="{BB962C8B-B14F-4D97-AF65-F5344CB8AC3E}">
        <p14:creationId xmlns:p14="http://schemas.microsoft.com/office/powerpoint/2010/main" val="37969228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sndAc>
          <p:stSnd>
            <p:snd r:embed="rId2" name="wind.wav"/>
          </p:stSnd>
        </p:sndAc>
      </p:transition>
    </mc:Choice>
    <mc:Fallback>
      <p:transition spd="slow">
        <p:fade/>
        <p:sndAc>
          <p:stSnd>
            <p:snd r:embed="rId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set>
                                      <p:cBhvr>
                                        <p:cTn id="12" dur="455" fill="hold">
                                          <p:stCondLst>
                                            <p:cond delay="0"/>
                                          </p:stCondLst>
                                        </p:cTn>
                                        <p:tgtEl>
                                          <p:spTgt spid="4"/>
                                        </p:tgtEl>
                                        <p:attrNameLst>
                                          <p:attrName>style.rotation</p:attrName>
                                        </p:attrNameLst>
                                      </p:cBhvr>
                                      <p:to>
                                        <p:strVal val="-45.0"/>
                                      </p:to>
                                    </p:set>
                                    <p:anim calcmode="lin" valueType="num">
                                      <p:cBhvr>
                                        <p:cTn id="13"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0680" y="607119"/>
            <a:ext cx="12051320" cy="6801862"/>
          </a:xfrm>
          <a:prstGeom prst="rect">
            <a:avLst/>
          </a:prstGeom>
        </p:spPr>
        <p:txBody>
          <a:bodyPr wrap="square">
            <a:spAutoFit/>
          </a:bodyPr>
          <a:lstStyle/>
          <a:p>
            <a:r>
              <a:rPr lang="en-US" sz="3800" b="1" dirty="0" err="1" smtClean="0">
                <a:solidFill>
                  <a:schemeClr val="bg1"/>
                </a:solidFill>
                <a:latin typeface="NikoshBAN" pitchFamily="2" charset="0"/>
                <a:cs typeface="NikoshBAN" pitchFamily="2" charset="0"/>
              </a:rPr>
              <a:t>দাতার</a:t>
            </a:r>
            <a:r>
              <a:rPr lang="en-US" sz="3800" b="1" dirty="0" smtClean="0">
                <a:solidFill>
                  <a:schemeClr val="bg1"/>
                </a:solidFill>
                <a:latin typeface="NikoshBAN" pitchFamily="2" charset="0"/>
                <a:cs typeface="NikoshBAN" pitchFamily="2" charset="0"/>
              </a:rPr>
              <a:t> </a:t>
            </a:r>
            <a:r>
              <a:rPr lang="bn-BD" sz="3800" b="1" dirty="0" smtClean="0">
                <a:solidFill>
                  <a:schemeClr val="bg1"/>
                </a:solidFill>
                <a:latin typeface="NikoshBAN" pitchFamily="2" charset="0"/>
                <a:cs typeface="NikoshBAN" pitchFamily="2" charset="0"/>
              </a:rPr>
              <a:t>লোহিত কণিকা</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বা</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কোষের</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কোষ</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ঝিল্লিতে</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উপস্থিত</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অ্যান্টিজেন</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যদি</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গ্রহীতার</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রক্তরসে</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উপস্থিত</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এমন</a:t>
            </a:r>
            <a:r>
              <a:rPr lang="bn-BD"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এন্টিবডির</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সংস্পর্শে</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আসে</a:t>
            </a:r>
            <a:r>
              <a:rPr lang="en-US" sz="3800" b="1" dirty="0" smtClean="0">
                <a:solidFill>
                  <a:schemeClr val="bg1"/>
                </a:solidFill>
                <a:latin typeface="NikoshBAN" pitchFamily="2" charset="0"/>
                <a:cs typeface="NikoshBAN" pitchFamily="2" charset="0"/>
              </a:rPr>
              <a:t>,</a:t>
            </a:r>
            <a:r>
              <a:rPr lang="bn-BD"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যা</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উক্ত</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অ্যান্টিজেনের</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সাথে</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বিক্রিয়া</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করতে</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সক্ষম</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তাহলে</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অ্যান্টিজেন</a:t>
            </a:r>
            <a:r>
              <a:rPr lang="en-US" sz="3800" b="1" dirty="0" smtClean="0">
                <a:solidFill>
                  <a:schemeClr val="bg1"/>
                </a:solidFill>
                <a:latin typeface="NikoshBAN" pitchFamily="2" charset="0"/>
                <a:cs typeface="NikoshBAN" pitchFamily="2" charset="0"/>
              </a:rPr>
              <a:t>–</a:t>
            </a:r>
            <a:r>
              <a:rPr lang="en-US" sz="3800" b="1" dirty="0" err="1" smtClean="0">
                <a:solidFill>
                  <a:schemeClr val="bg1"/>
                </a:solidFill>
                <a:latin typeface="NikoshBAN" pitchFamily="2" charset="0"/>
                <a:cs typeface="NikoshBAN" pitchFamily="2" charset="0"/>
              </a:rPr>
              <a:t>এন্টিবডি</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বিক্রিয়া</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হয়ে</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গ্রহীতা</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বা</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রোগীর</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জীবন</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বিপন্ন</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হতে</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পারে</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এজন্য</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সব</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গ্রুপের</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রক্ত</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সবাইকে</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দেয়া</a:t>
            </a:r>
            <a:r>
              <a:rPr lang="en-US" sz="3800" b="1" dirty="0" smtClean="0">
                <a:solidFill>
                  <a:schemeClr val="bg1"/>
                </a:solidFill>
                <a:latin typeface="NikoshBAN" pitchFamily="2" charset="0"/>
                <a:cs typeface="NikoshBAN" pitchFamily="2" charset="0"/>
              </a:rPr>
              <a:t> </a:t>
            </a:r>
            <a:r>
              <a:rPr lang="en-US" sz="3800" b="1" dirty="0" err="1" smtClean="0">
                <a:solidFill>
                  <a:schemeClr val="bg1"/>
                </a:solidFill>
                <a:latin typeface="NikoshBAN" pitchFamily="2" charset="0"/>
                <a:cs typeface="NikoshBAN" pitchFamily="2" charset="0"/>
              </a:rPr>
              <a:t>যায়না</a:t>
            </a:r>
            <a:r>
              <a:rPr lang="en-US" sz="3800" b="1" dirty="0" smtClean="0">
                <a:solidFill>
                  <a:schemeClr val="bg1"/>
                </a:solidFill>
                <a:latin typeface="NikoshBAN" pitchFamily="2" charset="0"/>
                <a:cs typeface="NikoshBAN" pitchFamily="2" charset="0"/>
              </a:rPr>
              <a:t>।</a:t>
            </a:r>
            <a:endParaRPr lang="bn-BD" sz="3800" b="1" dirty="0" smtClean="0">
              <a:solidFill>
                <a:schemeClr val="bg1"/>
              </a:solidFill>
              <a:latin typeface="NikoshBAN" pitchFamily="2" charset="0"/>
              <a:cs typeface="NikoshBAN" pitchFamily="2" charset="0"/>
            </a:endParaRPr>
          </a:p>
          <a:p>
            <a:r>
              <a:rPr lang="bn-BD" sz="3600" b="1" dirty="0" smtClean="0">
                <a:solidFill>
                  <a:schemeClr val="bg1"/>
                </a:solidFill>
                <a:latin typeface="NikoshBAN" pitchFamily="2" charset="0"/>
                <a:cs typeface="NikoshBAN" pitchFamily="2" charset="0"/>
              </a:rPr>
              <a:t>যেমন</a:t>
            </a:r>
            <a:r>
              <a:rPr lang="en-US" sz="3600" b="1" dirty="0" smtClean="0">
                <a:solidFill>
                  <a:schemeClr val="bg1"/>
                </a:solidFill>
                <a:latin typeface="NikoshBAN" pitchFamily="2" charset="0"/>
                <a:cs typeface="NikoshBAN" pitchFamily="2" charset="0"/>
              </a:rPr>
              <a:t>ঃ</a:t>
            </a:r>
            <a:r>
              <a:rPr lang="bn-BD" sz="3600" b="1" dirty="0" smtClean="0">
                <a:solidFill>
                  <a:schemeClr val="bg1"/>
                </a:solidFill>
                <a:latin typeface="NikoshBAN" pitchFamily="2" charset="0"/>
                <a:cs typeface="NikoshBAN" pitchFamily="2" charset="0"/>
              </a:rPr>
              <a:t> তোমার রক্তের গ্রুপ যদি হয় A</a:t>
            </a:r>
            <a:r>
              <a:rPr lang="en-US" sz="3600" b="1" dirty="0" smtClean="0">
                <a:solidFill>
                  <a:schemeClr val="bg1"/>
                </a:solidFill>
                <a:latin typeface="NikoshBAN" pitchFamily="2" charset="0"/>
                <a:cs typeface="NikoshBAN" pitchFamily="2" charset="0"/>
              </a:rPr>
              <a:t> </a:t>
            </a:r>
            <a:r>
              <a:rPr lang="bn-BD" sz="3600" b="1" dirty="0" smtClean="0">
                <a:solidFill>
                  <a:schemeClr val="bg1"/>
                </a:solidFill>
                <a:latin typeface="NikoshBAN" pitchFamily="2" charset="0"/>
                <a:cs typeface="NikoshBAN" pitchFamily="2" charset="0"/>
              </a:rPr>
              <a:t>[অর্থাৎ লোহিত কণিকার ঝিল্লিতে A অ্যান্টিজেন আছে ] এবং তোমার বন্ধুর রক্তের গ্রুপ যদি B হয় [</a:t>
            </a:r>
            <a:r>
              <a:rPr lang="en-US" sz="3600" b="1" dirty="0" smtClean="0">
                <a:solidFill>
                  <a:schemeClr val="bg1"/>
                </a:solidFill>
                <a:latin typeface="NikoshBAN" pitchFamily="2" charset="0"/>
                <a:cs typeface="NikoshBAN" pitchFamily="2" charset="0"/>
              </a:rPr>
              <a:t> </a:t>
            </a:r>
            <a:r>
              <a:rPr lang="bn-BD" sz="3600" b="1" dirty="0" smtClean="0">
                <a:solidFill>
                  <a:schemeClr val="bg1"/>
                </a:solidFill>
                <a:latin typeface="NikoshBAN" pitchFamily="2" charset="0"/>
                <a:cs typeface="NikoshBAN" pitchFamily="2" charset="0"/>
              </a:rPr>
              <a:t>অর্থাৎ রক্তরসে a</a:t>
            </a:r>
            <a:r>
              <a:rPr lang="en-US" sz="3600" b="1" dirty="0" smtClean="0">
                <a:solidFill>
                  <a:schemeClr val="bg1"/>
                </a:solidFill>
                <a:latin typeface="NikoshBAN" pitchFamily="2" charset="0"/>
                <a:cs typeface="NikoshBAN" pitchFamily="2" charset="0"/>
              </a:rPr>
              <a:t> </a:t>
            </a:r>
            <a:r>
              <a:rPr lang="bn-BD" sz="3600" b="1" dirty="0" smtClean="0">
                <a:solidFill>
                  <a:schemeClr val="bg1"/>
                </a:solidFill>
                <a:latin typeface="NikoshBAN" pitchFamily="2" charset="0"/>
                <a:cs typeface="NikoshBAN" pitchFamily="2" charset="0"/>
              </a:rPr>
              <a:t>অ্যান্টিবডি আছে ]</a:t>
            </a:r>
            <a:r>
              <a:rPr lang="en-US" sz="3600" b="1" dirty="0" smtClean="0">
                <a:solidFill>
                  <a:schemeClr val="bg1"/>
                </a:solidFill>
                <a:latin typeface="NikoshBAN" pitchFamily="2" charset="0"/>
                <a:cs typeface="NikoshBAN" pitchFamily="2" charset="0"/>
              </a:rPr>
              <a:t> </a:t>
            </a:r>
            <a:r>
              <a:rPr lang="bn-BD" sz="3600" b="1" dirty="0" smtClean="0">
                <a:solidFill>
                  <a:schemeClr val="bg1"/>
                </a:solidFill>
                <a:latin typeface="NikoshBAN" pitchFamily="2" charset="0"/>
                <a:cs typeface="NikoshBAN" pitchFamily="2" charset="0"/>
              </a:rPr>
              <a:t>তাহলে তুমি তোমার বন্ধুকে রক্ত দিতে পারবে না। যদি দাও তাহলে তোমার A অ্যান্টিজেন তোমার বন্ধুর a অ্যান্টিবডির সাথে বিক্রিয়া করে বন্ধুকে মৃত্যুর দিকে ঠেলে দিতে পারে। তাই দাতার রক্তে যে অ্যান্টিজেন থাকে তার সাথে মিলিয়ে এমনভাবে গ্রহীতা নির্বাচন করতে হয় যেন তার রক্তে দাতার অ্যান্টিজেনের সাথে </a:t>
            </a:r>
            <a:r>
              <a:rPr lang="en-US" sz="3600" b="1" dirty="0" err="1" smtClean="0">
                <a:solidFill>
                  <a:schemeClr val="bg1"/>
                </a:solidFill>
                <a:latin typeface="NikoshBAN" pitchFamily="2" charset="0"/>
                <a:cs typeface="NikoshBAN" pitchFamily="2" charset="0"/>
              </a:rPr>
              <a:t>সম্পর্কিত</a:t>
            </a:r>
            <a:r>
              <a:rPr lang="en-US" sz="3600" b="1" dirty="0" smtClean="0">
                <a:solidFill>
                  <a:schemeClr val="bg1"/>
                </a:solidFill>
                <a:latin typeface="NikoshBAN" pitchFamily="2" charset="0"/>
                <a:cs typeface="NikoshBAN" pitchFamily="2" charset="0"/>
              </a:rPr>
              <a:t> </a:t>
            </a:r>
            <a:r>
              <a:rPr lang="bn-BD" sz="3600" b="1" dirty="0" smtClean="0">
                <a:solidFill>
                  <a:schemeClr val="bg1"/>
                </a:solidFill>
                <a:latin typeface="NikoshBAN" pitchFamily="2" charset="0"/>
                <a:cs typeface="NikoshBAN" pitchFamily="2" charset="0"/>
              </a:rPr>
              <a:t>অ্যান্টিবডি</a:t>
            </a:r>
            <a:r>
              <a:rPr lang="en-US" sz="3600" b="1" dirty="0" err="1" smtClean="0">
                <a:solidFill>
                  <a:schemeClr val="bg1"/>
                </a:solidFill>
                <a:latin typeface="NikoshBAN" pitchFamily="2" charset="0"/>
                <a:cs typeface="NikoshBAN" pitchFamily="2" charset="0"/>
              </a:rPr>
              <a:t>টি</a:t>
            </a:r>
            <a:r>
              <a:rPr lang="bn-BD" sz="3600" b="1" dirty="0" smtClean="0">
                <a:solidFill>
                  <a:schemeClr val="bg1"/>
                </a:solidFill>
                <a:latin typeface="NikoshBAN" pitchFamily="2" charset="0"/>
                <a:cs typeface="NikoshBAN" pitchFamily="2" charset="0"/>
              </a:rPr>
              <a:t> না থাকে</a:t>
            </a:r>
            <a:r>
              <a:rPr lang="en-US" sz="3600" b="1" dirty="0" smtClean="0">
                <a:solidFill>
                  <a:schemeClr val="bg1"/>
                </a:solidFill>
                <a:latin typeface="NikoshBAN" pitchFamily="2" charset="0"/>
                <a:cs typeface="NikoshBAN" pitchFamily="2" charset="0"/>
              </a:rPr>
              <a:t>। </a:t>
            </a:r>
            <a:r>
              <a:rPr lang="bn-BD" sz="3600" b="1" dirty="0" smtClean="0">
                <a:solidFill>
                  <a:schemeClr val="bg1"/>
                </a:solidFill>
                <a:latin typeface="NikoshBAN" pitchFamily="2" charset="0"/>
                <a:cs typeface="NikoshBAN" pitchFamily="2" charset="0"/>
              </a:rPr>
              <a:t> </a:t>
            </a:r>
            <a:endParaRPr lang="en-US" sz="3600" b="1" dirty="0" smtClean="0">
              <a:solidFill>
                <a:schemeClr val="bg1"/>
              </a:solidFill>
              <a:latin typeface="NikoshBAN" pitchFamily="2" charset="0"/>
              <a:cs typeface="NikoshBAN" pitchFamily="2" charset="0"/>
            </a:endParaRPr>
          </a:p>
          <a:p>
            <a:r>
              <a:rPr lang="bn-BD" sz="3200" b="1" dirty="0" smtClean="0">
                <a:solidFill>
                  <a:srgbClr val="002060"/>
                </a:solidFill>
                <a:latin typeface="NikoshBAN" pitchFamily="2" charset="0"/>
                <a:cs typeface="NikoshBAN" pitchFamily="2" charset="0"/>
              </a:rPr>
              <a:t> </a:t>
            </a:r>
            <a:r>
              <a:rPr lang="en-US" sz="3200" b="1" dirty="0" smtClean="0">
                <a:solidFill>
                  <a:srgbClr val="002060"/>
                </a:solidFill>
                <a:latin typeface="NikoshBAN" pitchFamily="2" charset="0"/>
                <a:cs typeface="NikoshBAN" pitchFamily="2" charset="0"/>
              </a:rPr>
              <a:t>                                                                             </a:t>
            </a:r>
            <a:r>
              <a:rPr lang="en-US" sz="2800" b="1" dirty="0" smtClean="0">
                <a:solidFill>
                  <a:srgbClr val="002060"/>
                </a:solidFill>
                <a:latin typeface="NikoshBAN" pitchFamily="2" charset="0"/>
                <a:cs typeface="NikoshBAN" pitchFamily="2" charset="0"/>
              </a:rPr>
              <a:t>                                                                                                                                                                                                                                                                                                                                                                                                                                                                                                                                                          </a:t>
            </a:r>
            <a:endParaRPr lang="en-US" sz="2800" dirty="0"/>
          </a:p>
        </p:txBody>
      </p:sp>
      <p:grpSp>
        <p:nvGrpSpPr>
          <p:cNvPr id="19" name="Group 18"/>
          <p:cNvGrpSpPr/>
          <p:nvPr/>
        </p:nvGrpSpPr>
        <p:grpSpPr>
          <a:xfrm>
            <a:off x="1470014" y="0"/>
            <a:ext cx="8676231" cy="719949"/>
            <a:chOff x="264542" y="37956"/>
            <a:chExt cx="6186707" cy="719949"/>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8512" y="37956"/>
              <a:ext cx="952737" cy="70722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542" y="76201"/>
              <a:ext cx="739703" cy="681704"/>
            </a:xfrm>
            <a:prstGeom prst="rect">
              <a:avLst/>
            </a:prstGeom>
          </p:spPr>
        </p:pic>
        <p:sp>
          <p:nvSpPr>
            <p:cNvPr id="18" name="Rectangle: Rounded Corners 72">
              <a:extLst>
                <a:ext uri="{FF2B5EF4-FFF2-40B4-BE49-F238E27FC236}">
                  <a16:creationId xmlns="" xmlns:a16="http://schemas.microsoft.com/office/drawing/2014/main" id="{36C3589B-21D7-4A37-814A-EC61FDDAE5C9}"/>
                </a:ext>
              </a:extLst>
            </p:cNvPr>
            <p:cNvSpPr txBox="1">
              <a:spLocks/>
            </p:cNvSpPr>
            <p:nvPr/>
          </p:nvSpPr>
          <p:spPr>
            <a:xfrm>
              <a:off x="1065206" y="68436"/>
              <a:ext cx="4322372" cy="643748"/>
            </a:xfrm>
            <a:prstGeom prst="roundRect">
              <a:avLst>
                <a:gd name="adj" fmla="val 48322"/>
              </a:avLst>
            </a:prstGeom>
            <a:solidFill>
              <a:schemeClr val="tx2">
                <a:lumMod val="75000"/>
              </a:schemeClr>
            </a:solidFill>
            <a:ln w="10795" cap="flat" cmpd="sng" algn="ctr">
              <a:solidFill>
                <a:schemeClr val="bg1"/>
              </a:solidFill>
              <a:prstDash val="solid"/>
            </a:ln>
            <a:effectLst>
              <a:glow rad="127000">
                <a:srgbClr val="00206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lt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lt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lt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lt1"/>
                  </a:solidFill>
                  <a:latin typeface="+mn-lt"/>
                  <a:ea typeface="+mn-ea"/>
                  <a:cs typeface="+mn-cs"/>
                </a:defRPr>
              </a:lvl9pPr>
            </a:lstStyle>
            <a:p>
              <a:pPr marL="0" indent="0">
                <a:buNone/>
              </a:pPr>
              <a:r>
                <a:rPr lang="en-US" sz="4400" b="1" dirty="0" err="1">
                  <a:solidFill>
                    <a:srgbClr val="002060"/>
                  </a:solidFill>
                  <a:latin typeface="NikoshBAN" pitchFamily="2" charset="0"/>
                  <a:cs typeface="NikoshBAN" pitchFamily="2" charset="0"/>
                </a:rPr>
                <a:t>অ্যান্টিজেন</a:t>
              </a:r>
              <a:r>
                <a:rPr lang="bn-BD" sz="4400" b="1" dirty="0">
                  <a:solidFill>
                    <a:srgbClr val="002060"/>
                  </a:solidFill>
                  <a:latin typeface="NikoshBAN" pitchFamily="2" charset="0"/>
                  <a:cs typeface="NikoshBAN" pitchFamily="2" charset="0"/>
                </a:rPr>
                <a:t> ও </a:t>
              </a:r>
              <a:r>
                <a:rPr lang="en-US" sz="4400" b="1" dirty="0" err="1">
                  <a:solidFill>
                    <a:srgbClr val="002060"/>
                  </a:solidFill>
                  <a:latin typeface="NikoshBAN" pitchFamily="2" charset="0"/>
                  <a:cs typeface="NikoshBAN" pitchFamily="2" charset="0"/>
                </a:rPr>
                <a:t>এন্টিবডির</a:t>
              </a:r>
              <a:r>
                <a:rPr lang="bn-BD" sz="4400" b="1" dirty="0">
                  <a:solidFill>
                    <a:srgbClr val="002060"/>
                  </a:solidFill>
                  <a:latin typeface="NikoshBAN" pitchFamily="2" charset="0"/>
                  <a:cs typeface="NikoshBAN" pitchFamily="2" charset="0"/>
                </a:rPr>
                <a:t> বর্ণনা</a:t>
              </a:r>
              <a:r>
                <a:rPr lang="en-US" sz="4400" b="1" dirty="0">
                  <a:solidFill>
                    <a:srgbClr val="002060"/>
                  </a:solidFill>
                  <a:latin typeface="NikoshBAN" pitchFamily="2" charset="0"/>
                  <a:cs typeface="NikoshBAN" pitchFamily="2" charset="0"/>
                </a:rPr>
                <a:t> </a:t>
              </a:r>
              <a:endParaRPr lang="en-US" sz="4400" dirty="0"/>
            </a:p>
          </p:txBody>
        </p:sp>
      </p:grpSp>
    </p:spTree>
    <p:extLst>
      <p:ext uri="{BB962C8B-B14F-4D97-AF65-F5344CB8AC3E}">
        <p14:creationId xmlns:p14="http://schemas.microsoft.com/office/powerpoint/2010/main" val="2285746487"/>
      </p:ext>
    </p:extLst>
  </p:cSld>
  <p:clrMapOvr>
    <a:masterClrMapping/>
  </p:clrMapOvr>
  <mc:AlternateContent xmlns:mc="http://schemas.openxmlformats.org/markup-compatibility/2006">
    <mc:Choice xmlns:p14="http://schemas.microsoft.com/office/powerpoint/2010/main" Requires="p14">
      <p:transition spd="slow" p14:dur="2500">
        <p:checker/>
        <p:sndAc>
          <p:stSnd>
            <p:snd r:embed="rId2" name="chimes.wav"/>
          </p:stSnd>
        </p:sndAc>
      </p:transition>
    </mc:Choice>
    <mc:Fallback>
      <p:transition spd="slow">
        <p:checker/>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 calcmode="lin" valueType="num">
                                      <p:cBhvr>
                                        <p:cTn id="9" dur="500" fill="hold"/>
                                        <p:tgtEl>
                                          <p:spTgt spid="19"/>
                                        </p:tgtEl>
                                        <p:attrNameLst>
                                          <p:attrName>style.rotation</p:attrName>
                                        </p:attrNameLst>
                                      </p:cBhvr>
                                      <p:tavLst>
                                        <p:tav tm="0">
                                          <p:val>
                                            <p:fltVal val="360"/>
                                          </p:val>
                                        </p:tav>
                                        <p:tav tm="100000">
                                          <p:val>
                                            <p:fltVal val="0"/>
                                          </p:val>
                                        </p:tav>
                                      </p:tavLst>
                                    </p:anim>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by="(-#ppt_w*2)" calcmode="lin" valueType="num">
                                      <p:cBhvr rctx="PPT">
                                        <p:cTn id="15" dur="500" autoRev="1" fill="hold">
                                          <p:stCondLst>
                                            <p:cond delay="0"/>
                                          </p:stCondLst>
                                        </p:cTn>
                                        <p:tgtEl>
                                          <p:spTgt spid="3"/>
                                        </p:tgtEl>
                                        <p:attrNameLst>
                                          <p:attrName>ppt_w</p:attrName>
                                        </p:attrNameLst>
                                      </p:cBhvr>
                                    </p:anim>
                                    <p:anim by="(#ppt_w*0.50)" calcmode="lin" valueType="num">
                                      <p:cBhvr>
                                        <p:cTn id="16" dur="500" decel="50000" autoRev="1" fill="hold">
                                          <p:stCondLst>
                                            <p:cond delay="0"/>
                                          </p:stCondLst>
                                        </p:cTn>
                                        <p:tgtEl>
                                          <p:spTgt spid="3"/>
                                        </p:tgtEl>
                                        <p:attrNameLst>
                                          <p:attrName>ppt_x</p:attrName>
                                        </p:attrNameLst>
                                      </p:cBhvr>
                                    </p:anim>
                                    <p:anim from="(-#ppt_h/2)" to="(#ppt_y)" calcmode="lin" valueType="num">
                                      <p:cBhvr>
                                        <p:cTn id="17" dur="1000" fill="hold">
                                          <p:stCondLst>
                                            <p:cond delay="0"/>
                                          </p:stCondLst>
                                        </p:cTn>
                                        <p:tgtEl>
                                          <p:spTgt spid="3"/>
                                        </p:tgtEl>
                                        <p:attrNameLst>
                                          <p:attrName>ppt_y</p:attrName>
                                        </p:attrNameLst>
                                      </p:cBhvr>
                                    </p:anim>
                                    <p:animRot by="21600000">
                                      <p:cBhvr>
                                        <p:cTn id="18"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5130</TotalTime>
  <Words>743</Words>
  <Application>Microsoft Office PowerPoint</Application>
  <PresentationFormat>Widescreen</PresentationFormat>
  <Paragraphs>83</Paragraphs>
  <Slides>18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NSimSun</vt:lpstr>
      <vt:lpstr>Arial</vt:lpstr>
      <vt:lpstr>Calibri</vt:lpstr>
      <vt:lpstr>Nikosh</vt:lpstr>
      <vt:lpstr>NikoshBAN</vt:lpstr>
      <vt:lpstr>Trebuchet MS</vt:lpstr>
      <vt:lpstr>Tw Cen MT</vt:lpstr>
      <vt:lpstr>Vrinda</vt:lpstr>
      <vt:lpstr>Wingdings 2</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asus</cp:lastModifiedBy>
  <cp:revision>1001</cp:revision>
  <dcterms:created xsi:type="dcterms:W3CDTF">2020-06-06T17:34:34Z</dcterms:created>
  <dcterms:modified xsi:type="dcterms:W3CDTF">2021-03-07T13:49:40Z</dcterms:modified>
</cp:coreProperties>
</file>