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9" r:id="rId4"/>
    <p:sldId id="276" r:id="rId5"/>
    <p:sldId id="261" r:id="rId6"/>
    <p:sldId id="278" r:id="rId7"/>
    <p:sldId id="280" r:id="rId8"/>
    <p:sldId id="293" r:id="rId9"/>
    <p:sldId id="295" r:id="rId10"/>
    <p:sldId id="282" r:id="rId11"/>
    <p:sldId id="283" r:id="rId12"/>
    <p:sldId id="284" r:id="rId13"/>
    <p:sldId id="296" r:id="rId14"/>
    <p:sldId id="288" r:id="rId15"/>
    <p:sldId id="289" r:id="rId16"/>
    <p:sldId id="287" r:id="rId17"/>
    <p:sldId id="291" r:id="rId18"/>
    <p:sldId id="292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munur Rashid" initials="MR" lastIdx="1" clrIdx="0">
    <p:extLst>
      <p:ext uri="{19B8F6BF-5375-455C-9EA6-DF929625EA0E}">
        <p15:presenceInfo xmlns:p15="http://schemas.microsoft.com/office/powerpoint/2012/main" userId="484eed303f6fe9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66"/>
    <a:srgbClr val="66FF33"/>
    <a:srgbClr val="CCFFCC"/>
    <a:srgbClr val="000000"/>
    <a:srgbClr val="0000CC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5530-1CD5-45C1-8F86-E76BA271A6F7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7DF77-42A7-4DFD-AB40-8425C84B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4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। </a:t>
            </a:r>
            <a:r>
              <a:rPr lang="en-US" baseline="0" dirty="0" err="1"/>
              <a:t>দেখালে</a:t>
            </a:r>
            <a:r>
              <a:rPr lang="en-US" baseline="0" dirty="0"/>
              <a:t> </a:t>
            </a:r>
            <a:r>
              <a:rPr lang="en-US" baseline="0" dirty="0" err="1"/>
              <a:t>বেশি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দেখাবেন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,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নষ্ট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7DF77-42A7-4DFD-AB40-8425C84B5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4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সহযোগিত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6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প্রধান</a:t>
            </a:r>
            <a:r>
              <a:rPr lang="en-US" dirty="0"/>
              <a:t> </a:t>
            </a:r>
            <a:r>
              <a:rPr lang="en-US" dirty="0" err="1"/>
              <a:t>তিনটি</a:t>
            </a:r>
            <a:r>
              <a:rPr lang="en-US" dirty="0"/>
              <a:t> </a:t>
            </a:r>
            <a:r>
              <a:rPr lang="en-US" dirty="0" err="1"/>
              <a:t>ম্যালওয়্যারের</a:t>
            </a:r>
            <a:r>
              <a:rPr lang="en-US" baseline="0" dirty="0"/>
              <a:t> ( </a:t>
            </a:r>
            <a:r>
              <a:rPr lang="en-US" baseline="0" dirty="0" err="1"/>
              <a:t>ভাইরাস</a:t>
            </a:r>
            <a:r>
              <a:rPr lang="en-US" baseline="0" dirty="0"/>
              <a:t>, </a:t>
            </a:r>
            <a:r>
              <a:rPr lang="en-US" baseline="0" dirty="0" err="1"/>
              <a:t>ট্রোজান</a:t>
            </a:r>
            <a:r>
              <a:rPr lang="en-US" baseline="0" dirty="0"/>
              <a:t> ও </a:t>
            </a:r>
            <a:r>
              <a:rPr lang="en-US" baseline="0" dirty="0" err="1"/>
              <a:t>ওয়ার্ম</a:t>
            </a:r>
            <a:r>
              <a:rPr lang="en-US" baseline="0" dirty="0"/>
              <a:t>) </a:t>
            </a:r>
            <a:r>
              <a:rPr lang="en-US" baseline="0" dirty="0" err="1"/>
              <a:t>বর্ণনা</a:t>
            </a:r>
            <a:r>
              <a:rPr lang="en-US" baseline="0" dirty="0"/>
              <a:t> </a:t>
            </a:r>
            <a:r>
              <a:rPr lang="en-US" baseline="0" dirty="0" err="1"/>
              <a:t>পরর্বতী</a:t>
            </a:r>
            <a:r>
              <a:rPr lang="en-US" baseline="0" dirty="0"/>
              <a:t> </a:t>
            </a:r>
            <a:r>
              <a:rPr lang="en-US" baseline="0" dirty="0" err="1"/>
              <a:t>তিনটি</a:t>
            </a:r>
            <a:r>
              <a:rPr lang="en-US" baseline="0" dirty="0"/>
              <a:t> </a:t>
            </a:r>
            <a:r>
              <a:rPr lang="en-US" baseline="0" dirty="0" err="1"/>
              <a:t>স্লাইডে</a:t>
            </a:r>
            <a:r>
              <a:rPr lang="en-US" baseline="0" dirty="0"/>
              <a:t> </a:t>
            </a:r>
            <a:r>
              <a:rPr lang="en-US" baseline="0" dirty="0" err="1"/>
              <a:t>দেয়া</a:t>
            </a:r>
            <a:r>
              <a:rPr lang="en-US" baseline="0" dirty="0"/>
              <a:t> </a:t>
            </a:r>
            <a:r>
              <a:rPr lang="en-US" baseline="0" dirty="0" err="1"/>
              <a:t>হল</a:t>
            </a:r>
            <a:r>
              <a:rPr lang="en-US" baseline="0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9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কাজে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সহযোগিত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1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8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A8F2D-4689-47FB-81F2-39A33FF080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6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9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0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8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F24D-8135-418F-9838-B7BBF20558C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8176-15EA-481B-AEB7-4B56E6E03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7747" y="1896033"/>
            <a:ext cx="10558693" cy="3296900"/>
            <a:chOff x="357747" y="1896033"/>
            <a:chExt cx="10558693" cy="3296900"/>
          </a:xfrm>
        </p:grpSpPr>
        <p:sp>
          <p:nvSpPr>
            <p:cNvPr id="6" name="Rectangle 5"/>
            <p:cNvSpPr/>
            <p:nvPr/>
          </p:nvSpPr>
          <p:spPr>
            <a:xfrm>
              <a:off x="3341263" y="1990164"/>
              <a:ext cx="4998483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utonnyMJ" pitchFamily="2" charset="0"/>
                  <a:cs typeface="SutonnyMJ" pitchFamily="2" charset="0"/>
                </a:rPr>
                <a:t>¯^vMZg</a:t>
              </a:r>
              <a:endParaRPr lang="en-US" sz="1050" dirty="0"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747" y="1896034"/>
              <a:ext cx="2728022" cy="329689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418" y="1896033"/>
              <a:ext cx="2728022" cy="3296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24381" y="2445530"/>
            <a:ext cx="2371725" cy="2036946"/>
            <a:chOff x="4735472" y="2445530"/>
            <a:chExt cx="2371725" cy="2036946"/>
          </a:xfrm>
        </p:grpSpPr>
        <p:sp>
          <p:nvSpPr>
            <p:cNvPr id="5" name="Freeform 4"/>
            <p:cNvSpPr/>
            <p:nvPr/>
          </p:nvSpPr>
          <p:spPr>
            <a:xfrm>
              <a:off x="4749946" y="2445530"/>
              <a:ext cx="2342778" cy="2036946"/>
            </a:xfrm>
            <a:custGeom>
              <a:avLst/>
              <a:gdLst>
                <a:gd name="connsiteX0" fmla="*/ 0 w 2342778"/>
                <a:gd name="connsiteY0" fmla="*/ 1018473 h 2036946"/>
                <a:gd name="connsiteX1" fmla="*/ 1171389 w 2342778"/>
                <a:gd name="connsiteY1" fmla="*/ 0 h 2036946"/>
                <a:gd name="connsiteX2" fmla="*/ 2342778 w 2342778"/>
                <a:gd name="connsiteY2" fmla="*/ 1018473 h 2036946"/>
                <a:gd name="connsiteX3" fmla="*/ 1171389 w 2342778"/>
                <a:gd name="connsiteY3" fmla="*/ 2036946 h 2036946"/>
                <a:gd name="connsiteX4" fmla="*/ 0 w 2342778"/>
                <a:gd name="connsiteY4" fmla="*/ 1018473 h 203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2778" h="2036946">
                  <a:moveTo>
                    <a:pt x="0" y="1018473"/>
                  </a:moveTo>
                  <a:cubicBezTo>
                    <a:pt x="0" y="455986"/>
                    <a:pt x="524449" y="0"/>
                    <a:pt x="1171389" y="0"/>
                  </a:cubicBezTo>
                  <a:cubicBezTo>
                    <a:pt x="1818329" y="0"/>
                    <a:pt x="2342778" y="455986"/>
                    <a:pt x="2342778" y="1018473"/>
                  </a:cubicBezTo>
                  <a:cubicBezTo>
                    <a:pt x="2342778" y="1580960"/>
                    <a:pt x="1818329" y="2036946"/>
                    <a:pt x="1171389" y="2036946"/>
                  </a:cubicBezTo>
                  <a:cubicBezTo>
                    <a:pt x="524449" y="2036946"/>
                    <a:pt x="0" y="1580960"/>
                    <a:pt x="0" y="1018473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60872" tIns="316084" rIns="360872" bIns="31608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35472" y="2906082"/>
              <a:ext cx="2371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বিভিন্ন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ধরনের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সহিংসতা</a:t>
              </a:r>
              <a:r>
                <a:rPr lang="en-US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endParaRPr lang="bn-B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386872" y="2627998"/>
            <a:ext cx="2994155" cy="2362197"/>
            <a:chOff x="7346900" y="2325149"/>
            <a:chExt cx="2994155" cy="2362197"/>
          </a:xfrm>
        </p:grpSpPr>
        <p:sp>
          <p:nvSpPr>
            <p:cNvPr id="20" name="Freeform 19"/>
            <p:cNvSpPr/>
            <p:nvPr/>
          </p:nvSpPr>
          <p:spPr>
            <a:xfrm>
              <a:off x="7346900" y="3203397"/>
              <a:ext cx="340891" cy="605700"/>
            </a:xfrm>
            <a:custGeom>
              <a:avLst/>
              <a:gdLst>
                <a:gd name="connsiteX0" fmla="*/ 0 w 340891"/>
                <a:gd name="connsiteY0" fmla="*/ 121140 h 605700"/>
                <a:gd name="connsiteX1" fmla="*/ 170446 w 340891"/>
                <a:gd name="connsiteY1" fmla="*/ 121140 h 605700"/>
                <a:gd name="connsiteX2" fmla="*/ 170446 w 340891"/>
                <a:gd name="connsiteY2" fmla="*/ 0 h 605700"/>
                <a:gd name="connsiteX3" fmla="*/ 340891 w 340891"/>
                <a:gd name="connsiteY3" fmla="*/ 302850 h 605700"/>
                <a:gd name="connsiteX4" fmla="*/ 170446 w 340891"/>
                <a:gd name="connsiteY4" fmla="*/ 605700 h 605700"/>
                <a:gd name="connsiteX5" fmla="*/ 170446 w 340891"/>
                <a:gd name="connsiteY5" fmla="*/ 484560 h 605700"/>
                <a:gd name="connsiteX6" fmla="*/ 0 w 340891"/>
                <a:gd name="connsiteY6" fmla="*/ 484560 h 605700"/>
                <a:gd name="connsiteX7" fmla="*/ 0 w 340891"/>
                <a:gd name="connsiteY7" fmla="*/ 121140 h 6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891" h="605700">
                  <a:moveTo>
                    <a:pt x="0" y="121140"/>
                  </a:moveTo>
                  <a:lnTo>
                    <a:pt x="170446" y="121140"/>
                  </a:lnTo>
                  <a:lnTo>
                    <a:pt x="170446" y="0"/>
                  </a:lnTo>
                  <a:lnTo>
                    <a:pt x="340891" y="302850"/>
                  </a:lnTo>
                  <a:lnTo>
                    <a:pt x="170446" y="605700"/>
                  </a:lnTo>
                  <a:lnTo>
                    <a:pt x="170446" y="484560"/>
                  </a:lnTo>
                  <a:lnTo>
                    <a:pt x="0" y="484560"/>
                  </a:lnTo>
                  <a:lnTo>
                    <a:pt x="0" y="1211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1140" rIns="102267" bIns="12114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848589" y="2325149"/>
              <a:ext cx="2492466" cy="2362197"/>
            </a:xfrm>
            <a:custGeom>
              <a:avLst/>
              <a:gdLst>
                <a:gd name="connsiteX0" fmla="*/ 0 w 2430605"/>
                <a:gd name="connsiteY0" fmla="*/ 1181099 h 2362197"/>
                <a:gd name="connsiteX1" fmla="*/ 1215303 w 2430605"/>
                <a:gd name="connsiteY1" fmla="*/ 0 h 2362197"/>
                <a:gd name="connsiteX2" fmla="*/ 2430606 w 2430605"/>
                <a:gd name="connsiteY2" fmla="*/ 1181099 h 2362197"/>
                <a:gd name="connsiteX3" fmla="*/ 1215303 w 2430605"/>
                <a:gd name="connsiteY3" fmla="*/ 2362198 h 2362197"/>
                <a:gd name="connsiteX4" fmla="*/ 0 w 2430605"/>
                <a:gd name="connsiteY4" fmla="*/ 1181099 h 236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605" h="2362197">
                  <a:moveTo>
                    <a:pt x="0" y="1181099"/>
                  </a:moveTo>
                  <a:cubicBezTo>
                    <a:pt x="0" y="528796"/>
                    <a:pt x="544110" y="0"/>
                    <a:pt x="1215303" y="0"/>
                  </a:cubicBezTo>
                  <a:cubicBezTo>
                    <a:pt x="1886496" y="0"/>
                    <a:pt x="2430606" y="528796"/>
                    <a:pt x="2430606" y="1181099"/>
                  </a:cubicBezTo>
                  <a:cubicBezTo>
                    <a:pt x="2430606" y="1833402"/>
                    <a:pt x="1886496" y="2362198"/>
                    <a:pt x="1215303" y="2362198"/>
                  </a:cubicBezTo>
                  <a:cubicBezTo>
                    <a:pt x="544110" y="2362198"/>
                    <a:pt x="0" y="1833402"/>
                    <a:pt x="0" y="1181099"/>
                  </a:cubicBez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1834" tIns="401816" rIns="411834" bIns="401816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শারীরিক </a:t>
              </a:r>
              <a:endParaRPr lang="en-US" sz="3200" kern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27650" y="-2555548"/>
            <a:ext cx="2862185" cy="3231654"/>
            <a:chOff x="4602916" y="1237"/>
            <a:chExt cx="2862185" cy="3231654"/>
          </a:xfrm>
        </p:grpSpPr>
        <p:sp>
          <p:nvSpPr>
            <p:cNvPr id="29" name="Freeform 28"/>
            <p:cNvSpPr/>
            <p:nvPr/>
          </p:nvSpPr>
          <p:spPr>
            <a:xfrm rot="16200000">
              <a:off x="5910696" y="1959237"/>
              <a:ext cx="246626" cy="605700"/>
            </a:xfrm>
            <a:custGeom>
              <a:avLst/>
              <a:gdLst>
                <a:gd name="connsiteX0" fmla="*/ 0 w 246626"/>
                <a:gd name="connsiteY0" fmla="*/ 121140 h 605700"/>
                <a:gd name="connsiteX1" fmla="*/ 123313 w 246626"/>
                <a:gd name="connsiteY1" fmla="*/ 121140 h 605700"/>
                <a:gd name="connsiteX2" fmla="*/ 123313 w 246626"/>
                <a:gd name="connsiteY2" fmla="*/ 0 h 605700"/>
                <a:gd name="connsiteX3" fmla="*/ 246626 w 246626"/>
                <a:gd name="connsiteY3" fmla="*/ 302850 h 605700"/>
                <a:gd name="connsiteX4" fmla="*/ 123313 w 246626"/>
                <a:gd name="connsiteY4" fmla="*/ 605700 h 605700"/>
                <a:gd name="connsiteX5" fmla="*/ 123313 w 246626"/>
                <a:gd name="connsiteY5" fmla="*/ 484560 h 605700"/>
                <a:gd name="connsiteX6" fmla="*/ 0 w 246626"/>
                <a:gd name="connsiteY6" fmla="*/ 484560 h 605700"/>
                <a:gd name="connsiteX7" fmla="*/ 0 w 246626"/>
                <a:gd name="connsiteY7" fmla="*/ 121140 h 6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626" h="605700">
                  <a:moveTo>
                    <a:pt x="0" y="121140"/>
                  </a:moveTo>
                  <a:lnTo>
                    <a:pt x="123313" y="121140"/>
                  </a:lnTo>
                  <a:lnTo>
                    <a:pt x="123313" y="0"/>
                  </a:lnTo>
                  <a:lnTo>
                    <a:pt x="246626" y="302850"/>
                  </a:lnTo>
                  <a:lnTo>
                    <a:pt x="123313" y="605700"/>
                  </a:lnTo>
                  <a:lnTo>
                    <a:pt x="123313" y="484560"/>
                  </a:lnTo>
                  <a:lnTo>
                    <a:pt x="0" y="484560"/>
                  </a:lnTo>
                  <a:lnTo>
                    <a:pt x="0" y="1211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1139" rIns="73988" bIns="12114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602916" y="1237"/>
              <a:ext cx="2862185" cy="3231654"/>
              <a:chOff x="4602916" y="1237"/>
              <a:chExt cx="2862185" cy="3231654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602916" y="1237"/>
                <a:ext cx="2862185" cy="2021205"/>
              </a:xfrm>
              <a:custGeom>
                <a:avLst/>
                <a:gdLst>
                  <a:gd name="connsiteX0" fmla="*/ 0 w 2862185"/>
                  <a:gd name="connsiteY0" fmla="*/ 1010603 h 2021205"/>
                  <a:gd name="connsiteX1" fmla="*/ 1431093 w 2862185"/>
                  <a:gd name="connsiteY1" fmla="*/ 0 h 2021205"/>
                  <a:gd name="connsiteX2" fmla="*/ 2862186 w 2862185"/>
                  <a:gd name="connsiteY2" fmla="*/ 1010603 h 2021205"/>
                  <a:gd name="connsiteX3" fmla="*/ 1431093 w 2862185"/>
                  <a:gd name="connsiteY3" fmla="*/ 2021206 h 2021205"/>
                  <a:gd name="connsiteX4" fmla="*/ 0 w 2862185"/>
                  <a:gd name="connsiteY4" fmla="*/ 1010603 h 2021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185" h="2021205">
                    <a:moveTo>
                      <a:pt x="0" y="1010603"/>
                    </a:moveTo>
                    <a:cubicBezTo>
                      <a:pt x="0" y="452462"/>
                      <a:pt x="640722" y="0"/>
                      <a:pt x="1431093" y="0"/>
                    </a:cubicBezTo>
                    <a:cubicBezTo>
                      <a:pt x="2221464" y="0"/>
                      <a:pt x="2862186" y="452462"/>
                      <a:pt x="2862186" y="1010603"/>
                    </a:cubicBezTo>
                    <a:cubicBezTo>
                      <a:pt x="2862186" y="1568744"/>
                      <a:pt x="2221464" y="2021206"/>
                      <a:pt x="1431093" y="2021206"/>
                    </a:cubicBezTo>
                    <a:cubicBezTo>
                      <a:pt x="640722" y="2021206"/>
                      <a:pt x="0" y="1568744"/>
                      <a:pt x="0" y="1010603"/>
                    </a:cubicBez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  <a:ln>
                <a:solidFill>
                  <a:srgbClr val="00206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64877" tIns="341719" rIns="464877" bIns="341719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b="1" kern="12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905214" y="1237"/>
                <a:ext cx="245353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spcBef>
                    <a:spcPct val="0"/>
                  </a:spcBef>
                  <a:defRPr/>
                </a:pPr>
                <a:r>
                  <a:rPr lang="en-US" sz="48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যৌন</a:t>
                </a:r>
                <a:r>
                  <a:rPr lang="en-US" sz="4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8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হয়রানি</a:t>
                </a:r>
                <a:r>
                  <a:rPr lang="en-US" sz="4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4800" b="1" dirty="0">
                  <a:solidFill>
                    <a:srgbClr val="FFFF00"/>
                  </a:solidFill>
                </a:endParaRPr>
              </a:p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b="1" dirty="0">
                  <a:solidFill>
                    <a:srgbClr val="FFFF00"/>
                  </a:solidFill>
                </a:endParaRPr>
              </a:p>
              <a:p>
                <a:endParaRPr lang="en-US" sz="4800" b="1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798304" y="7820167"/>
            <a:ext cx="2863289" cy="2185138"/>
            <a:chOff x="4905214" y="4588367"/>
            <a:chExt cx="2257589" cy="2181810"/>
          </a:xfrm>
        </p:grpSpPr>
        <p:sp>
          <p:nvSpPr>
            <p:cNvPr id="35" name="Freeform 34"/>
            <p:cNvSpPr/>
            <p:nvPr/>
          </p:nvSpPr>
          <p:spPr>
            <a:xfrm rot="5400000">
              <a:off x="5885479" y="4434046"/>
              <a:ext cx="297058" cy="605700"/>
            </a:xfrm>
            <a:custGeom>
              <a:avLst/>
              <a:gdLst>
                <a:gd name="connsiteX0" fmla="*/ 0 w 201846"/>
                <a:gd name="connsiteY0" fmla="*/ 121140 h 605700"/>
                <a:gd name="connsiteX1" fmla="*/ 100923 w 201846"/>
                <a:gd name="connsiteY1" fmla="*/ 121140 h 605700"/>
                <a:gd name="connsiteX2" fmla="*/ 100923 w 201846"/>
                <a:gd name="connsiteY2" fmla="*/ 0 h 605700"/>
                <a:gd name="connsiteX3" fmla="*/ 201846 w 201846"/>
                <a:gd name="connsiteY3" fmla="*/ 302850 h 605700"/>
                <a:gd name="connsiteX4" fmla="*/ 100923 w 201846"/>
                <a:gd name="connsiteY4" fmla="*/ 605700 h 605700"/>
                <a:gd name="connsiteX5" fmla="*/ 100923 w 201846"/>
                <a:gd name="connsiteY5" fmla="*/ 484560 h 605700"/>
                <a:gd name="connsiteX6" fmla="*/ 0 w 201846"/>
                <a:gd name="connsiteY6" fmla="*/ 484560 h 605700"/>
                <a:gd name="connsiteX7" fmla="*/ 0 w 201846"/>
                <a:gd name="connsiteY7" fmla="*/ 121140 h 6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846" h="605700">
                  <a:moveTo>
                    <a:pt x="0" y="121140"/>
                  </a:moveTo>
                  <a:lnTo>
                    <a:pt x="100923" y="121140"/>
                  </a:lnTo>
                  <a:lnTo>
                    <a:pt x="100923" y="0"/>
                  </a:lnTo>
                  <a:lnTo>
                    <a:pt x="201846" y="302850"/>
                  </a:lnTo>
                  <a:lnTo>
                    <a:pt x="100923" y="605700"/>
                  </a:lnTo>
                  <a:lnTo>
                    <a:pt x="100923" y="484560"/>
                  </a:lnTo>
                  <a:lnTo>
                    <a:pt x="0" y="484560"/>
                  </a:lnTo>
                  <a:lnTo>
                    <a:pt x="0" y="1211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1140" rIns="60554" bIns="12114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905214" y="4905564"/>
              <a:ext cx="2257589" cy="1864613"/>
            </a:xfrm>
            <a:custGeom>
              <a:avLst/>
              <a:gdLst>
                <a:gd name="connsiteX0" fmla="*/ 0 w 2257589"/>
                <a:gd name="connsiteY0" fmla="*/ 932307 h 1864613"/>
                <a:gd name="connsiteX1" fmla="*/ 1128795 w 2257589"/>
                <a:gd name="connsiteY1" fmla="*/ 0 h 1864613"/>
                <a:gd name="connsiteX2" fmla="*/ 2257590 w 2257589"/>
                <a:gd name="connsiteY2" fmla="*/ 932307 h 1864613"/>
                <a:gd name="connsiteX3" fmla="*/ 1128795 w 2257589"/>
                <a:gd name="connsiteY3" fmla="*/ 1864614 h 1864613"/>
                <a:gd name="connsiteX4" fmla="*/ 0 w 2257589"/>
                <a:gd name="connsiteY4" fmla="*/ 932307 h 186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589" h="1864613">
                  <a:moveTo>
                    <a:pt x="0" y="932307"/>
                  </a:moveTo>
                  <a:cubicBezTo>
                    <a:pt x="0" y="417408"/>
                    <a:pt x="505379" y="0"/>
                    <a:pt x="1128795" y="0"/>
                  </a:cubicBezTo>
                  <a:cubicBezTo>
                    <a:pt x="1752211" y="0"/>
                    <a:pt x="2257590" y="417408"/>
                    <a:pt x="2257590" y="932307"/>
                  </a:cubicBezTo>
                  <a:cubicBezTo>
                    <a:pt x="2257590" y="1447206"/>
                    <a:pt x="1752211" y="1864614"/>
                    <a:pt x="1128795" y="1864614"/>
                  </a:cubicBezTo>
                  <a:cubicBezTo>
                    <a:pt x="505379" y="1864614"/>
                    <a:pt x="0" y="1447206"/>
                    <a:pt x="0" y="932307"/>
                  </a:cubicBez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1576" tIns="334026" rIns="391576" bIns="33402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kern="12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আর্থিক</a:t>
              </a:r>
              <a:r>
                <a:rPr lang="en-US" sz="4800" b="1" kern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480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4732870" y="2328182"/>
            <a:ext cx="3231618" cy="2817793"/>
            <a:chOff x="1687734" y="2179893"/>
            <a:chExt cx="2987986" cy="2635994"/>
          </a:xfrm>
        </p:grpSpPr>
        <p:sp>
          <p:nvSpPr>
            <p:cNvPr id="39" name="Freeform 38"/>
            <p:cNvSpPr/>
            <p:nvPr/>
          </p:nvSpPr>
          <p:spPr>
            <a:xfrm rot="21515895">
              <a:off x="4224047" y="3242160"/>
              <a:ext cx="451673" cy="605701"/>
            </a:xfrm>
            <a:custGeom>
              <a:avLst/>
              <a:gdLst>
                <a:gd name="connsiteX0" fmla="*/ 0 w 451672"/>
                <a:gd name="connsiteY0" fmla="*/ 121140 h 605700"/>
                <a:gd name="connsiteX1" fmla="*/ 225836 w 451672"/>
                <a:gd name="connsiteY1" fmla="*/ 121140 h 605700"/>
                <a:gd name="connsiteX2" fmla="*/ 225836 w 451672"/>
                <a:gd name="connsiteY2" fmla="*/ 0 h 605700"/>
                <a:gd name="connsiteX3" fmla="*/ 451672 w 451672"/>
                <a:gd name="connsiteY3" fmla="*/ 302850 h 605700"/>
                <a:gd name="connsiteX4" fmla="*/ 225836 w 451672"/>
                <a:gd name="connsiteY4" fmla="*/ 605700 h 605700"/>
                <a:gd name="connsiteX5" fmla="*/ 225836 w 451672"/>
                <a:gd name="connsiteY5" fmla="*/ 484560 h 605700"/>
                <a:gd name="connsiteX6" fmla="*/ 0 w 451672"/>
                <a:gd name="connsiteY6" fmla="*/ 484560 h 605700"/>
                <a:gd name="connsiteX7" fmla="*/ 0 w 451672"/>
                <a:gd name="connsiteY7" fmla="*/ 121140 h 60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2" h="605700">
                  <a:moveTo>
                    <a:pt x="451672" y="484560"/>
                  </a:moveTo>
                  <a:lnTo>
                    <a:pt x="225836" y="484560"/>
                  </a:lnTo>
                  <a:lnTo>
                    <a:pt x="225836" y="605700"/>
                  </a:lnTo>
                  <a:lnTo>
                    <a:pt x="0" y="302850"/>
                  </a:lnTo>
                  <a:lnTo>
                    <a:pt x="225836" y="0"/>
                  </a:lnTo>
                  <a:lnTo>
                    <a:pt x="225836" y="121140"/>
                  </a:lnTo>
                  <a:lnTo>
                    <a:pt x="451672" y="121140"/>
                  </a:lnTo>
                  <a:lnTo>
                    <a:pt x="451672" y="4845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502" tIns="121141" rIns="0" bIns="121139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1687734" y="2179893"/>
              <a:ext cx="2515676" cy="2635994"/>
            </a:xfrm>
            <a:custGeom>
              <a:avLst/>
              <a:gdLst>
                <a:gd name="connsiteX0" fmla="*/ 0 w 2182642"/>
                <a:gd name="connsiteY0" fmla="*/ 1104896 h 2209792"/>
                <a:gd name="connsiteX1" fmla="*/ 1091321 w 2182642"/>
                <a:gd name="connsiteY1" fmla="*/ 0 h 2209792"/>
                <a:gd name="connsiteX2" fmla="*/ 2182642 w 2182642"/>
                <a:gd name="connsiteY2" fmla="*/ 1104896 h 2209792"/>
                <a:gd name="connsiteX3" fmla="*/ 1091321 w 2182642"/>
                <a:gd name="connsiteY3" fmla="*/ 2209792 h 2209792"/>
                <a:gd name="connsiteX4" fmla="*/ 0 w 2182642"/>
                <a:gd name="connsiteY4" fmla="*/ 1104896 h 220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2642" h="2209792">
                  <a:moveTo>
                    <a:pt x="0" y="1104896"/>
                  </a:moveTo>
                  <a:cubicBezTo>
                    <a:pt x="0" y="494679"/>
                    <a:pt x="488601" y="0"/>
                    <a:pt x="1091321" y="0"/>
                  </a:cubicBezTo>
                  <a:cubicBezTo>
                    <a:pt x="1694041" y="0"/>
                    <a:pt x="2182642" y="494679"/>
                    <a:pt x="2182642" y="1104896"/>
                  </a:cubicBezTo>
                  <a:cubicBezTo>
                    <a:pt x="2182642" y="1715113"/>
                    <a:pt x="1694041" y="2209792"/>
                    <a:pt x="1091321" y="2209792"/>
                  </a:cubicBezTo>
                  <a:cubicBezTo>
                    <a:pt x="488601" y="2209792"/>
                    <a:pt x="0" y="1715113"/>
                    <a:pt x="0" y="1104896"/>
                  </a:cubicBez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ln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5521" tIns="379497" rIns="375521" bIns="379497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মানসিক</a:t>
              </a:r>
              <a:r>
                <a:rPr lang="en-US" sz="3600" b="1" kern="12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600" kern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8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 0.29399 L -0.41237 -0.0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8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04 -0.30023 L -0.11081 0.37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00651 -0.47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213 0.27453 L 0.52214 -0.02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4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9" y="352879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শারীরিক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সহিংসতা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941649" y="1168400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008259" y="4121634"/>
            <a:ext cx="2743200" cy="2417277"/>
          </a:xfrm>
          <a:custGeom>
            <a:avLst/>
            <a:gdLst>
              <a:gd name="connsiteX0" fmla="*/ 0 w 2096378"/>
              <a:gd name="connsiteY0" fmla="*/ 1048189 h 2096378"/>
              <a:gd name="connsiteX1" fmla="*/ 1048189 w 2096378"/>
              <a:gd name="connsiteY1" fmla="*/ 0 h 2096378"/>
              <a:gd name="connsiteX2" fmla="*/ 2096378 w 2096378"/>
              <a:gd name="connsiteY2" fmla="*/ 1048189 h 2096378"/>
              <a:gd name="connsiteX3" fmla="*/ 1048189 w 2096378"/>
              <a:gd name="connsiteY3" fmla="*/ 2096378 h 2096378"/>
              <a:gd name="connsiteX4" fmla="*/ 0 w 2096378"/>
              <a:gd name="connsiteY4" fmla="*/ 1048189 h 209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6378" h="2096378">
                <a:moveTo>
                  <a:pt x="0" y="1048189"/>
                </a:moveTo>
                <a:cubicBezTo>
                  <a:pt x="0" y="469290"/>
                  <a:pt x="469290" y="0"/>
                  <a:pt x="1048189" y="0"/>
                </a:cubicBezTo>
                <a:cubicBezTo>
                  <a:pt x="1627088" y="0"/>
                  <a:pt x="2096378" y="469290"/>
                  <a:pt x="2096378" y="1048189"/>
                </a:cubicBezTo>
                <a:cubicBezTo>
                  <a:pt x="2096378" y="1627088"/>
                  <a:pt x="1627088" y="2096378"/>
                  <a:pt x="1048189" y="2096378"/>
                </a:cubicBezTo>
                <a:cubicBezTo>
                  <a:pt x="469290" y="2096378"/>
                  <a:pt x="0" y="1627088"/>
                  <a:pt x="0" y="1048189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407" tIns="332407" rIns="332407" bIns="332407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শারীরিক</a:t>
            </a:r>
            <a:endParaRPr lang="en-US" sz="4000" kern="1200" dirty="0">
              <a:solidFill>
                <a:srgbClr val="00FFFF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3615807" y="-333730"/>
            <a:ext cx="3044201" cy="1173971"/>
            <a:chOff x="1829652" y="4877056"/>
            <a:chExt cx="3044201" cy="1173971"/>
          </a:xfrm>
        </p:grpSpPr>
        <p:sp>
          <p:nvSpPr>
            <p:cNvPr id="27" name="Left Arrow 26"/>
            <p:cNvSpPr/>
            <p:nvPr/>
          </p:nvSpPr>
          <p:spPr>
            <a:xfrm rot="10826258">
              <a:off x="2563351" y="5174132"/>
              <a:ext cx="2310502" cy="59746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8" name="Freeform 27"/>
            <p:cNvSpPr/>
            <p:nvPr/>
          </p:nvSpPr>
          <p:spPr>
            <a:xfrm>
              <a:off x="1829652" y="4877056"/>
              <a:ext cx="1467464" cy="1173971"/>
            </a:xfrm>
            <a:custGeom>
              <a:avLst/>
              <a:gdLst>
                <a:gd name="connsiteX0" fmla="*/ 0 w 1467464"/>
                <a:gd name="connsiteY0" fmla="*/ 117397 h 1173971"/>
                <a:gd name="connsiteX1" fmla="*/ 117397 w 1467464"/>
                <a:gd name="connsiteY1" fmla="*/ 0 h 1173971"/>
                <a:gd name="connsiteX2" fmla="*/ 1350067 w 1467464"/>
                <a:gd name="connsiteY2" fmla="*/ 0 h 1173971"/>
                <a:gd name="connsiteX3" fmla="*/ 1467464 w 1467464"/>
                <a:gd name="connsiteY3" fmla="*/ 117397 h 1173971"/>
                <a:gd name="connsiteX4" fmla="*/ 1467464 w 1467464"/>
                <a:gd name="connsiteY4" fmla="*/ 1056574 h 1173971"/>
                <a:gd name="connsiteX5" fmla="*/ 1350067 w 1467464"/>
                <a:gd name="connsiteY5" fmla="*/ 1173971 h 1173971"/>
                <a:gd name="connsiteX6" fmla="*/ 117397 w 1467464"/>
                <a:gd name="connsiteY6" fmla="*/ 1173971 h 1173971"/>
                <a:gd name="connsiteX7" fmla="*/ 0 w 1467464"/>
                <a:gd name="connsiteY7" fmla="*/ 1056574 h 1173971"/>
                <a:gd name="connsiteX8" fmla="*/ 0 w 1467464"/>
                <a:gd name="connsiteY8" fmla="*/ 117397 h 117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173971">
                  <a:moveTo>
                    <a:pt x="0" y="117397"/>
                  </a:moveTo>
                  <a:cubicBezTo>
                    <a:pt x="0" y="52560"/>
                    <a:pt x="52560" y="0"/>
                    <a:pt x="117397" y="0"/>
                  </a:cubicBezTo>
                  <a:lnTo>
                    <a:pt x="1350067" y="0"/>
                  </a:lnTo>
                  <a:cubicBezTo>
                    <a:pt x="1414904" y="0"/>
                    <a:pt x="1467464" y="52560"/>
                    <a:pt x="1467464" y="117397"/>
                  </a:cubicBezTo>
                  <a:lnTo>
                    <a:pt x="1467464" y="1056574"/>
                  </a:lnTo>
                  <a:cubicBezTo>
                    <a:pt x="1467464" y="1121411"/>
                    <a:pt x="1414904" y="1173971"/>
                    <a:pt x="1350067" y="1173971"/>
                  </a:cubicBezTo>
                  <a:lnTo>
                    <a:pt x="117397" y="1173971"/>
                  </a:lnTo>
                  <a:cubicBezTo>
                    <a:pt x="52560" y="1173971"/>
                    <a:pt x="0" y="1121411"/>
                    <a:pt x="0" y="1056574"/>
                  </a:cubicBezTo>
                  <a:lnTo>
                    <a:pt x="0" y="11739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724" tIns="87724" rIns="87724" bIns="8772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মারধর</a:t>
              </a:r>
              <a:r>
                <a:rPr lang="en-US" sz="2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করা</a:t>
              </a:r>
              <a:r>
                <a:rPr lang="en-US" sz="28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kern="12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91794" y="-1965737"/>
            <a:ext cx="2897352" cy="1473106"/>
            <a:chOff x="2297634" y="3130524"/>
            <a:chExt cx="2897352" cy="1473106"/>
          </a:xfrm>
        </p:grpSpPr>
        <p:sp>
          <p:nvSpPr>
            <p:cNvPr id="32" name="Left Arrow 31"/>
            <p:cNvSpPr/>
            <p:nvPr/>
          </p:nvSpPr>
          <p:spPr>
            <a:xfrm rot="12622653">
              <a:off x="2871901" y="4006163"/>
              <a:ext cx="2323085" cy="59746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3" name="Freeform 32"/>
            <p:cNvSpPr/>
            <p:nvPr/>
          </p:nvSpPr>
          <p:spPr>
            <a:xfrm>
              <a:off x="2297634" y="3130524"/>
              <a:ext cx="1467464" cy="1173971"/>
            </a:xfrm>
            <a:custGeom>
              <a:avLst/>
              <a:gdLst>
                <a:gd name="connsiteX0" fmla="*/ 0 w 1467464"/>
                <a:gd name="connsiteY0" fmla="*/ 117397 h 1173971"/>
                <a:gd name="connsiteX1" fmla="*/ 117397 w 1467464"/>
                <a:gd name="connsiteY1" fmla="*/ 0 h 1173971"/>
                <a:gd name="connsiteX2" fmla="*/ 1350067 w 1467464"/>
                <a:gd name="connsiteY2" fmla="*/ 0 h 1173971"/>
                <a:gd name="connsiteX3" fmla="*/ 1467464 w 1467464"/>
                <a:gd name="connsiteY3" fmla="*/ 117397 h 1173971"/>
                <a:gd name="connsiteX4" fmla="*/ 1467464 w 1467464"/>
                <a:gd name="connsiteY4" fmla="*/ 1056574 h 1173971"/>
                <a:gd name="connsiteX5" fmla="*/ 1350067 w 1467464"/>
                <a:gd name="connsiteY5" fmla="*/ 1173971 h 1173971"/>
                <a:gd name="connsiteX6" fmla="*/ 117397 w 1467464"/>
                <a:gd name="connsiteY6" fmla="*/ 1173971 h 1173971"/>
                <a:gd name="connsiteX7" fmla="*/ 0 w 1467464"/>
                <a:gd name="connsiteY7" fmla="*/ 1056574 h 1173971"/>
                <a:gd name="connsiteX8" fmla="*/ 0 w 1467464"/>
                <a:gd name="connsiteY8" fmla="*/ 117397 h 117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173971">
                  <a:moveTo>
                    <a:pt x="0" y="117397"/>
                  </a:moveTo>
                  <a:cubicBezTo>
                    <a:pt x="0" y="52560"/>
                    <a:pt x="52560" y="0"/>
                    <a:pt x="117397" y="0"/>
                  </a:cubicBezTo>
                  <a:lnTo>
                    <a:pt x="1350067" y="0"/>
                  </a:lnTo>
                  <a:cubicBezTo>
                    <a:pt x="1414904" y="0"/>
                    <a:pt x="1467464" y="52560"/>
                    <a:pt x="1467464" y="117397"/>
                  </a:cubicBezTo>
                  <a:lnTo>
                    <a:pt x="1467464" y="1056574"/>
                  </a:lnTo>
                  <a:cubicBezTo>
                    <a:pt x="1467464" y="1121411"/>
                    <a:pt x="1414904" y="1173971"/>
                    <a:pt x="1350067" y="1173971"/>
                  </a:cubicBezTo>
                  <a:lnTo>
                    <a:pt x="117397" y="1173971"/>
                  </a:lnTo>
                  <a:cubicBezTo>
                    <a:pt x="52560" y="1173971"/>
                    <a:pt x="0" y="1121411"/>
                    <a:pt x="0" y="1056574"/>
                  </a:cubicBezTo>
                  <a:lnTo>
                    <a:pt x="0" y="11739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724" tIns="87724" rIns="87724" bIns="8772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Nikosh" pitchFamily="2" charset="0"/>
                  <a:cs typeface="Nikosh" pitchFamily="2" charset="0"/>
                </a:rPr>
                <a:t>চুল</a:t>
              </a:r>
              <a:r>
                <a:rPr lang="en-US" sz="2800" kern="1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kern="1200" dirty="0" err="1">
                  <a:latin typeface="Nikosh" pitchFamily="2" charset="0"/>
                  <a:cs typeface="Nikosh" pitchFamily="2" charset="0"/>
                </a:rPr>
                <a:t>টানা</a:t>
              </a:r>
              <a:r>
                <a:rPr lang="en-US" sz="2800" kern="1200" dirty="0">
                  <a:latin typeface="Nikosh" pitchFamily="2" charset="0"/>
                  <a:cs typeface="Nikosh" pitchFamily="2" charset="0"/>
                </a:rPr>
                <a:t>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2372412" y="2522567"/>
            <a:ext cx="1611696" cy="2765224"/>
            <a:chOff x="3576184" y="1851974"/>
            <a:chExt cx="1611696" cy="2765224"/>
          </a:xfrm>
        </p:grpSpPr>
        <p:sp>
          <p:nvSpPr>
            <p:cNvPr id="36" name="Left Arrow 35"/>
            <p:cNvSpPr/>
            <p:nvPr/>
          </p:nvSpPr>
          <p:spPr>
            <a:xfrm rot="14413043">
              <a:off x="3723014" y="3152332"/>
              <a:ext cx="2332265" cy="59746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7" name="Freeform 36"/>
            <p:cNvSpPr/>
            <p:nvPr/>
          </p:nvSpPr>
          <p:spPr>
            <a:xfrm>
              <a:off x="3576184" y="1851974"/>
              <a:ext cx="1467464" cy="1173971"/>
            </a:xfrm>
            <a:custGeom>
              <a:avLst/>
              <a:gdLst>
                <a:gd name="connsiteX0" fmla="*/ 0 w 1467464"/>
                <a:gd name="connsiteY0" fmla="*/ 117397 h 1173971"/>
                <a:gd name="connsiteX1" fmla="*/ 117397 w 1467464"/>
                <a:gd name="connsiteY1" fmla="*/ 0 h 1173971"/>
                <a:gd name="connsiteX2" fmla="*/ 1350067 w 1467464"/>
                <a:gd name="connsiteY2" fmla="*/ 0 h 1173971"/>
                <a:gd name="connsiteX3" fmla="*/ 1467464 w 1467464"/>
                <a:gd name="connsiteY3" fmla="*/ 117397 h 1173971"/>
                <a:gd name="connsiteX4" fmla="*/ 1467464 w 1467464"/>
                <a:gd name="connsiteY4" fmla="*/ 1056574 h 1173971"/>
                <a:gd name="connsiteX5" fmla="*/ 1350067 w 1467464"/>
                <a:gd name="connsiteY5" fmla="*/ 1173971 h 1173971"/>
                <a:gd name="connsiteX6" fmla="*/ 117397 w 1467464"/>
                <a:gd name="connsiteY6" fmla="*/ 1173971 h 1173971"/>
                <a:gd name="connsiteX7" fmla="*/ 0 w 1467464"/>
                <a:gd name="connsiteY7" fmla="*/ 1056574 h 1173971"/>
                <a:gd name="connsiteX8" fmla="*/ 0 w 1467464"/>
                <a:gd name="connsiteY8" fmla="*/ 117397 h 117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173971">
                  <a:moveTo>
                    <a:pt x="0" y="117397"/>
                  </a:moveTo>
                  <a:cubicBezTo>
                    <a:pt x="0" y="52560"/>
                    <a:pt x="52560" y="0"/>
                    <a:pt x="117397" y="0"/>
                  </a:cubicBezTo>
                  <a:lnTo>
                    <a:pt x="1350067" y="0"/>
                  </a:lnTo>
                  <a:cubicBezTo>
                    <a:pt x="1414904" y="0"/>
                    <a:pt x="1467464" y="52560"/>
                    <a:pt x="1467464" y="117397"/>
                  </a:cubicBezTo>
                  <a:lnTo>
                    <a:pt x="1467464" y="1056574"/>
                  </a:lnTo>
                  <a:cubicBezTo>
                    <a:pt x="1467464" y="1121411"/>
                    <a:pt x="1414904" y="1173971"/>
                    <a:pt x="1350067" y="1173971"/>
                  </a:cubicBezTo>
                  <a:lnTo>
                    <a:pt x="117397" y="1173971"/>
                  </a:lnTo>
                  <a:cubicBezTo>
                    <a:pt x="52560" y="1173971"/>
                    <a:pt x="0" y="1121411"/>
                    <a:pt x="0" y="1056574"/>
                  </a:cubicBezTo>
                  <a:lnTo>
                    <a:pt x="0" y="11739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724" tIns="87724" rIns="87724" bIns="8772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Nikosh" pitchFamily="2" charset="0"/>
                  <a:cs typeface="Nikosh" pitchFamily="2" charset="0"/>
                </a:rPr>
                <a:t>গলা</a:t>
              </a:r>
              <a:r>
                <a:rPr lang="en-US" sz="2800" kern="1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kern="1200" dirty="0" err="1">
                  <a:latin typeface="Nikosh" pitchFamily="2" charset="0"/>
                  <a:cs typeface="Nikosh" pitchFamily="2" charset="0"/>
                </a:rPr>
                <a:t>টিপে</a:t>
              </a:r>
              <a:r>
                <a:rPr lang="en-US" sz="2800" kern="1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kern="1200" dirty="0" err="1">
                  <a:latin typeface="Nikosh" pitchFamily="2" charset="0"/>
                  <a:cs typeface="Nikosh" pitchFamily="2" charset="0"/>
                </a:rPr>
                <a:t>ধরা</a:t>
              </a:r>
              <a:r>
                <a:rPr lang="en-US" sz="2800" kern="1200" dirty="0">
                  <a:latin typeface="Nikosh" pitchFamily="2" charset="0"/>
                  <a:cs typeface="Nikosh" pitchFamily="2" charset="0"/>
                </a:rPr>
                <a:t>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03062" y="-3053826"/>
            <a:ext cx="1467464" cy="2922605"/>
            <a:chOff x="5322716" y="1383992"/>
            <a:chExt cx="1467464" cy="2922605"/>
          </a:xfrm>
        </p:grpSpPr>
        <p:sp>
          <p:nvSpPr>
            <p:cNvPr id="40" name="Left Arrow 39"/>
            <p:cNvSpPr/>
            <p:nvPr/>
          </p:nvSpPr>
          <p:spPr>
            <a:xfrm rot="16200000">
              <a:off x="4888639" y="2840054"/>
              <a:ext cx="2335619" cy="59746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1" name="Freeform 40"/>
            <p:cNvSpPr/>
            <p:nvPr/>
          </p:nvSpPr>
          <p:spPr>
            <a:xfrm>
              <a:off x="5322716" y="1383992"/>
              <a:ext cx="1467464" cy="1173971"/>
            </a:xfrm>
            <a:custGeom>
              <a:avLst/>
              <a:gdLst>
                <a:gd name="connsiteX0" fmla="*/ 0 w 1467464"/>
                <a:gd name="connsiteY0" fmla="*/ 117397 h 1173971"/>
                <a:gd name="connsiteX1" fmla="*/ 117397 w 1467464"/>
                <a:gd name="connsiteY1" fmla="*/ 0 h 1173971"/>
                <a:gd name="connsiteX2" fmla="*/ 1350067 w 1467464"/>
                <a:gd name="connsiteY2" fmla="*/ 0 h 1173971"/>
                <a:gd name="connsiteX3" fmla="*/ 1467464 w 1467464"/>
                <a:gd name="connsiteY3" fmla="*/ 117397 h 1173971"/>
                <a:gd name="connsiteX4" fmla="*/ 1467464 w 1467464"/>
                <a:gd name="connsiteY4" fmla="*/ 1056574 h 1173971"/>
                <a:gd name="connsiteX5" fmla="*/ 1350067 w 1467464"/>
                <a:gd name="connsiteY5" fmla="*/ 1173971 h 1173971"/>
                <a:gd name="connsiteX6" fmla="*/ 117397 w 1467464"/>
                <a:gd name="connsiteY6" fmla="*/ 1173971 h 1173971"/>
                <a:gd name="connsiteX7" fmla="*/ 0 w 1467464"/>
                <a:gd name="connsiteY7" fmla="*/ 1056574 h 1173971"/>
                <a:gd name="connsiteX8" fmla="*/ 0 w 1467464"/>
                <a:gd name="connsiteY8" fmla="*/ 117397 h 117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173971">
                  <a:moveTo>
                    <a:pt x="0" y="117397"/>
                  </a:moveTo>
                  <a:cubicBezTo>
                    <a:pt x="0" y="52560"/>
                    <a:pt x="52560" y="0"/>
                    <a:pt x="117397" y="0"/>
                  </a:cubicBezTo>
                  <a:lnTo>
                    <a:pt x="1350067" y="0"/>
                  </a:lnTo>
                  <a:cubicBezTo>
                    <a:pt x="1414904" y="0"/>
                    <a:pt x="1467464" y="52560"/>
                    <a:pt x="1467464" y="117397"/>
                  </a:cubicBezTo>
                  <a:lnTo>
                    <a:pt x="1467464" y="1056574"/>
                  </a:lnTo>
                  <a:cubicBezTo>
                    <a:pt x="1467464" y="1121411"/>
                    <a:pt x="1414904" y="1173971"/>
                    <a:pt x="1350067" y="1173971"/>
                  </a:cubicBezTo>
                  <a:lnTo>
                    <a:pt x="117397" y="1173971"/>
                  </a:lnTo>
                  <a:cubicBezTo>
                    <a:pt x="52560" y="1173971"/>
                    <a:pt x="0" y="1121411"/>
                    <a:pt x="0" y="1056574"/>
                  </a:cubicBezTo>
                  <a:lnTo>
                    <a:pt x="0" y="11739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9" tIns="89629" rIns="89629" bIns="8962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এসিড মারা </a:t>
              </a:r>
              <a:endParaRPr lang="en-US" sz="2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232599" y="-2689743"/>
            <a:ext cx="2294536" cy="2765224"/>
            <a:chOff x="6925016" y="1851974"/>
            <a:chExt cx="2294536" cy="2765224"/>
          </a:xfrm>
        </p:grpSpPr>
        <p:grpSp>
          <p:nvGrpSpPr>
            <p:cNvPr id="48" name="Group 47"/>
            <p:cNvGrpSpPr/>
            <p:nvPr/>
          </p:nvGrpSpPr>
          <p:grpSpPr>
            <a:xfrm>
              <a:off x="6925016" y="1851974"/>
              <a:ext cx="2294536" cy="2765224"/>
              <a:chOff x="6925016" y="1851974"/>
              <a:chExt cx="2294536" cy="2765224"/>
            </a:xfrm>
          </p:grpSpPr>
          <p:sp>
            <p:nvSpPr>
              <p:cNvPr id="50" name="Left Arrow 49"/>
              <p:cNvSpPr/>
              <p:nvPr/>
            </p:nvSpPr>
            <p:spPr>
              <a:xfrm rot="17986957">
                <a:off x="6057617" y="3152332"/>
                <a:ext cx="2332265" cy="597467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300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51" name="Freeform 50"/>
              <p:cNvSpPr/>
              <p:nvPr/>
            </p:nvSpPr>
            <p:spPr>
              <a:xfrm>
                <a:off x="6979959" y="1851974"/>
                <a:ext cx="2239593" cy="1173971"/>
              </a:xfrm>
              <a:custGeom>
                <a:avLst/>
                <a:gdLst>
                  <a:gd name="connsiteX0" fmla="*/ 0 w 1646040"/>
                  <a:gd name="connsiteY0" fmla="*/ 117397 h 1173971"/>
                  <a:gd name="connsiteX1" fmla="*/ 117397 w 1646040"/>
                  <a:gd name="connsiteY1" fmla="*/ 0 h 1173971"/>
                  <a:gd name="connsiteX2" fmla="*/ 1528643 w 1646040"/>
                  <a:gd name="connsiteY2" fmla="*/ 0 h 1173971"/>
                  <a:gd name="connsiteX3" fmla="*/ 1646040 w 1646040"/>
                  <a:gd name="connsiteY3" fmla="*/ 117397 h 1173971"/>
                  <a:gd name="connsiteX4" fmla="*/ 1646040 w 1646040"/>
                  <a:gd name="connsiteY4" fmla="*/ 1056574 h 1173971"/>
                  <a:gd name="connsiteX5" fmla="*/ 1528643 w 1646040"/>
                  <a:gd name="connsiteY5" fmla="*/ 1173971 h 1173971"/>
                  <a:gd name="connsiteX6" fmla="*/ 117397 w 1646040"/>
                  <a:gd name="connsiteY6" fmla="*/ 1173971 h 1173971"/>
                  <a:gd name="connsiteX7" fmla="*/ 0 w 1646040"/>
                  <a:gd name="connsiteY7" fmla="*/ 1056574 h 1173971"/>
                  <a:gd name="connsiteX8" fmla="*/ 0 w 1646040"/>
                  <a:gd name="connsiteY8" fmla="*/ 117397 h 1173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6040" h="1173971">
                    <a:moveTo>
                      <a:pt x="0" y="117397"/>
                    </a:moveTo>
                    <a:cubicBezTo>
                      <a:pt x="0" y="52560"/>
                      <a:pt x="52560" y="0"/>
                      <a:pt x="117397" y="0"/>
                    </a:cubicBezTo>
                    <a:lnTo>
                      <a:pt x="1528643" y="0"/>
                    </a:lnTo>
                    <a:cubicBezTo>
                      <a:pt x="1593480" y="0"/>
                      <a:pt x="1646040" y="52560"/>
                      <a:pt x="1646040" y="117397"/>
                    </a:cubicBezTo>
                    <a:lnTo>
                      <a:pt x="1646040" y="1056574"/>
                    </a:lnTo>
                    <a:cubicBezTo>
                      <a:pt x="1646040" y="1121411"/>
                      <a:pt x="1593480" y="1173971"/>
                      <a:pt x="1528643" y="1173971"/>
                    </a:cubicBezTo>
                    <a:lnTo>
                      <a:pt x="117397" y="1173971"/>
                    </a:lnTo>
                    <a:cubicBezTo>
                      <a:pt x="52560" y="1173971"/>
                      <a:pt x="0" y="1121411"/>
                      <a:pt x="0" y="1056574"/>
                    </a:cubicBezTo>
                    <a:lnTo>
                      <a:pt x="0" y="117397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724" tIns="87724" rIns="87724" bIns="87724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7114678" y="2104572"/>
              <a:ext cx="14959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</a:rPr>
                <a:t>ছ্যাঁকা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দেয়া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-2181619" y="-1857061"/>
            <a:ext cx="2897351" cy="1473106"/>
            <a:chOff x="6917911" y="3130524"/>
            <a:chExt cx="2897351" cy="1473106"/>
          </a:xfrm>
        </p:grpSpPr>
        <p:sp>
          <p:nvSpPr>
            <p:cNvPr id="54" name="Left Arrow 53"/>
            <p:cNvSpPr/>
            <p:nvPr/>
          </p:nvSpPr>
          <p:spPr>
            <a:xfrm rot="19777347">
              <a:off x="6917911" y="4006163"/>
              <a:ext cx="2323085" cy="59746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5" name="Freeform 54"/>
            <p:cNvSpPr/>
            <p:nvPr/>
          </p:nvSpPr>
          <p:spPr>
            <a:xfrm>
              <a:off x="8347798" y="3130524"/>
              <a:ext cx="1467464" cy="1173971"/>
            </a:xfrm>
            <a:custGeom>
              <a:avLst/>
              <a:gdLst>
                <a:gd name="connsiteX0" fmla="*/ 0 w 1467464"/>
                <a:gd name="connsiteY0" fmla="*/ 117397 h 1173971"/>
                <a:gd name="connsiteX1" fmla="*/ 117397 w 1467464"/>
                <a:gd name="connsiteY1" fmla="*/ 0 h 1173971"/>
                <a:gd name="connsiteX2" fmla="*/ 1350067 w 1467464"/>
                <a:gd name="connsiteY2" fmla="*/ 0 h 1173971"/>
                <a:gd name="connsiteX3" fmla="*/ 1467464 w 1467464"/>
                <a:gd name="connsiteY3" fmla="*/ 117397 h 1173971"/>
                <a:gd name="connsiteX4" fmla="*/ 1467464 w 1467464"/>
                <a:gd name="connsiteY4" fmla="*/ 1056574 h 1173971"/>
                <a:gd name="connsiteX5" fmla="*/ 1350067 w 1467464"/>
                <a:gd name="connsiteY5" fmla="*/ 1173971 h 1173971"/>
                <a:gd name="connsiteX6" fmla="*/ 117397 w 1467464"/>
                <a:gd name="connsiteY6" fmla="*/ 1173971 h 1173971"/>
                <a:gd name="connsiteX7" fmla="*/ 0 w 1467464"/>
                <a:gd name="connsiteY7" fmla="*/ 1056574 h 1173971"/>
                <a:gd name="connsiteX8" fmla="*/ 0 w 1467464"/>
                <a:gd name="connsiteY8" fmla="*/ 117397 h 117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173971">
                  <a:moveTo>
                    <a:pt x="0" y="117397"/>
                  </a:moveTo>
                  <a:cubicBezTo>
                    <a:pt x="0" y="52560"/>
                    <a:pt x="52560" y="0"/>
                    <a:pt x="117397" y="0"/>
                  </a:cubicBezTo>
                  <a:lnTo>
                    <a:pt x="1350067" y="0"/>
                  </a:lnTo>
                  <a:cubicBezTo>
                    <a:pt x="1414904" y="0"/>
                    <a:pt x="1467464" y="52560"/>
                    <a:pt x="1467464" y="117397"/>
                  </a:cubicBezTo>
                  <a:lnTo>
                    <a:pt x="1467464" y="1056574"/>
                  </a:lnTo>
                  <a:cubicBezTo>
                    <a:pt x="1467464" y="1121411"/>
                    <a:pt x="1414904" y="1173971"/>
                    <a:pt x="1350067" y="1173971"/>
                  </a:cubicBezTo>
                  <a:lnTo>
                    <a:pt x="117397" y="1173971"/>
                  </a:lnTo>
                  <a:cubicBezTo>
                    <a:pt x="52560" y="1173971"/>
                    <a:pt x="0" y="1121411"/>
                    <a:pt x="0" y="1056574"/>
                  </a:cubicBezTo>
                  <a:lnTo>
                    <a:pt x="0" y="11739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9" tIns="89629" rIns="89629" bIns="89629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চড়-থাপ্পর</a:t>
              </a:r>
              <a:r>
                <a:rPr lang="en-US" sz="29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900" b="1" kern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মারা</a:t>
              </a:r>
              <a:endParaRPr lang="en-US" sz="29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90734" y="4903736"/>
            <a:ext cx="3044201" cy="1173971"/>
            <a:chOff x="7239043" y="4877056"/>
            <a:chExt cx="3044201" cy="1173971"/>
          </a:xfrm>
        </p:grpSpPr>
        <p:sp>
          <p:nvSpPr>
            <p:cNvPr id="58" name="Left Arrow 57"/>
            <p:cNvSpPr/>
            <p:nvPr/>
          </p:nvSpPr>
          <p:spPr>
            <a:xfrm rot="21573742">
              <a:off x="7239043" y="5174132"/>
              <a:ext cx="2310502" cy="597467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59" name="Freeform 58"/>
            <p:cNvSpPr/>
            <p:nvPr/>
          </p:nvSpPr>
          <p:spPr>
            <a:xfrm>
              <a:off x="8815780" y="4877056"/>
              <a:ext cx="1467464" cy="1173971"/>
            </a:xfrm>
            <a:custGeom>
              <a:avLst/>
              <a:gdLst>
                <a:gd name="connsiteX0" fmla="*/ 0 w 1467464"/>
                <a:gd name="connsiteY0" fmla="*/ 117397 h 1173971"/>
                <a:gd name="connsiteX1" fmla="*/ 117397 w 1467464"/>
                <a:gd name="connsiteY1" fmla="*/ 0 h 1173971"/>
                <a:gd name="connsiteX2" fmla="*/ 1350067 w 1467464"/>
                <a:gd name="connsiteY2" fmla="*/ 0 h 1173971"/>
                <a:gd name="connsiteX3" fmla="*/ 1467464 w 1467464"/>
                <a:gd name="connsiteY3" fmla="*/ 117397 h 1173971"/>
                <a:gd name="connsiteX4" fmla="*/ 1467464 w 1467464"/>
                <a:gd name="connsiteY4" fmla="*/ 1056574 h 1173971"/>
                <a:gd name="connsiteX5" fmla="*/ 1350067 w 1467464"/>
                <a:gd name="connsiteY5" fmla="*/ 1173971 h 1173971"/>
                <a:gd name="connsiteX6" fmla="*/ 117397 w 1467464"/>
                <a:gd name="connsiteY6" fmla="*/ 1173971 h 1173971"/>
                <a:gd name="connsiteX7" fmla="*/ 0 w 1467464"/>
                <a:gd name="connsiteY7" fmla="*/ 1056574 h 1173971"/>
                <a:gd name="connsiteX8" fmla="*/ 0 w 1467464"/>
                <a:gd name="connsiteY8" fmla="*/ 117397 h 117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464" h="1173971">
                  <a:moveTo>
                    <a:pt x="0" y="117397"/>
                  </a:moveTo>
                  <a:cubicBezTo>
                    <a:pt x="0" y="52560"/>
                    <a:pt x="52560" y="0"/>
                    <a:pt x="117397" y="0"/>
                  </a:cubicBezTo>
                  <a:lnTo>
                    <a:pt x="1350067" y="0"/>
                  </a:lnTo>
                  <a:cubicBezTo>
                    <a:pt x="1414904" y="0"/>
                    <a:pt x="1467464" y="52560"/>
                    <a:pt x="1467464" y="117397"/>
                  </a:cubicBezTo>
                  <a:lnTo>
                    <a:pt x="1467464" y="1056574"/>
                  </a:lnTo>
                  <a:cubicBezTo>
                    <a:pt x="1467464" y="1121411"/>
                    <a:pt x="1414904" y="1173971"/>
                    <a:pt x="1350067" y="1173971"/>
                  </a:cubicBezTo>
                  <a:lnTo>
                    <a:pt x="117397" y="1173971"/>
                  </a:lnTo>
                  <a:cubicBezTo>
                    <a:pt x="52560" y="1173971"/>
                    <a:pt x="0" y="1121411"/>
                    <a:pt x="0" y="1056574"/>
                  </a:cubicBezTo>
                  <a:lnTo>
                    <a:pt x="0" y="117397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724" tIns="87724" rIns="87724" bIns="8772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>
                  <a:latin typeface="Nikosh" pitchFamily="2" charset="0"/>
                  <a:cs typeface="Nikosh" pitchFamily="2" charset="0"/>
                </a:rPr>
                <a:t>আঘাত</a:t>
              </a:r>
              <a:r>
                <a:rPr lang="en-US" sz="2800" kern="12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kern="1200" dirty="0" err="1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sz="2800" kern="1200" dirty="0">
                  <a:latin typeface="Nikosh" pitchFamily="2" charset="0"/>
                  <a:cs typeface="Nikosh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4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44947 0.75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3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2357 0.7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3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4849 -0.098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-0.3993 L -0.09375 0.649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5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33 -0.40555 L -0.18633 0.65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5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466 -0.47731 L 0.74467 0.727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66" y="6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42813 -0.006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1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0172" y="1815548"/>
            <a:ext cx="3806135" cy="3233530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মানসিক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5867400" y="290945"/>
            <a:ext cx="2913742" cy="1784598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গালাগালি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315199" y="2223654"/>
            <a:ext cx="2943226" cy="2043546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অবহেলা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6095999" y="4571999"/>
            <a:ext cx="2947989" cy="19739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খোঁটা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1600200"/>
            <a:ext cx="1447800" cy="9906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65520" y="3138055"/>
            <a:ext cx="2421081" cy="22860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86307" y="4038600"/>
            <a:ext cx="1551708" cy="9144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87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67400" y="290945"/>
            <a:ext cx="2913742" cy="1784598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গায়ে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হাত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199" y="2223654"/>
            <a:ext cx="2943226" cy="2043546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6096000" y="4637972"/>
            <a:ext cx="3962400" cy="20435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যৌন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নিপীড়নমূলক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উক্তি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1600200"/>
            <a:ext cx="1447800" cy="9906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65520" y="3138055"/>
            <a:ext cx="2421081" cy="22860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44292" y="4038600"/>
            <a:ext cx="1551708" cy="9144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88920" y="2324596"/>
            <a:ext cx="3229365" cy="2438400"/>
            <a:chOff x="1388920" y="2324596"/>
            <a:chExt cx="3229365" cy="2438400"/>
          </a:xfrm>
        </p:grpSpPr>
        <p:sp>
          <p:nvSpPr>
            <p:cNvPr id="3" name="Oval 2"/>
            <p:cNvSpPr/>
            <p:nvPr/>
          </p:nvSpPr>
          <p:spPr>
            <a:xfrm>
              <a:off x="1388920" y="2324596"/>
              <a:ext cx="3124200" cy="2438400"/>
            </a:xfrm>
            <a:prstGeom prst="ellipse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96304" y="3138055"/>
              <a:ext cx="302198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যৌন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হয়রানি</a:t>
              </a:r>
              <a:r>
                <a:rPr lang="en-US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4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867400" y="290945"/>
            <a:ext cx="2913742" cy="1784598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ভরন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পোষণ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দেওয়া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15199" y="2223654"/>
            <a:ext cx="2943226" cy="2043546"/>
          </a:xfrm>
          <a:prstGeom prst="ellipse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পড়াশোনার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খরচ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দেওয়া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5999" y="4429169"/>
            <a:ext cx="2947989" cy="21167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schemeClr val="tx1"/>
                </a:solidFill>
              </a:rPr>
              <a:t>টাকা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দিয়ে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খারাপ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কাজ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করানো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1600200"/>
            <a:ext cx="1447800" cy="9906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65520" y="3138055"/>
            <a:ext cx="2421081" cy="228601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44292" y="4038600"/>
            <a:ext cx="1551708" cy="9144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388920" y="2324596"/>
            <a:ext cx="3124200" cy="2438400"/>
            <a:chOff x="1388920" y="2324596"/>
            <a:chExt cx="3124200" cy="2438400"/>
          </a:xfrm>
        </p:grpSpPr>
        <p:sp>
          <p:nvSpPr>
            <p:cNvPr id="3" name="Oval 2"/>
            <p:cNvSpPr/>
            <p:nvPr/>
          </p:nvSpPr>
          <p:spPr>
            <a:xfrm>
              <a:off x="1388920" y="2324596"/>
              <a:ext cx="3124200" cy="2438400"/>
            </a:xfrm>
            <a:prstGeom prst="ellipse">
              <a:avLst/>
            </a:prstGeom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25623" y="3138055"/>
              <a:ext cx="156164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4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আর্থিক</a:t>
              </a:r>
              <a:endParaRPr lang="en-US" sz="4800" dirty="0">
                <a:solidFill>
                  <a:srgbClr val="002060"/>
                </a:solidFill>
              </a:endParaRPr>
            </a:p>
            <a:p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5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87" y="160270"/>
            <a:ext cx="3869635" cy="730460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929572"/>
            <a:ext cx="82296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1107292"/>
            <a:ext cx="11993248" cy="5639930"/>
            <a:chOff x="0" y="1107292"/>
            <a:chExt cx="11993248" cy="5639930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3381491"/>
              <a:ext cx="11993248" cy="3365731"/>
              <a:chOff x="257290" y="3355943"/>
              <a:chExt cx="11993248" cy="336573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57290" y="4523544"/>
                <a:ext cx="11913563" cy="997917"/>
                <a:chOff x="257290" y="4523544"/>
                <a:chExt cx="11913563" cy="997917"/>
              </a:xfrm>
            </p:grpSpPr>
            <p:grpSp>
              <p:nvGrpSpPr>
                <p:cNvPr id="11" name="Group 22"/>
                <p:cNvGrpSpPr/>
                <p:nvPr/>
              </p:nvGrpSpPr>
              <p:grpSpPr>
                <a:xfrm>
                  <a:off x="257290" y="4607061"/>
                  <a:ext cx="11913563" cy="914400"/>
                  <a:chOff x="76200" y="4676336"/>
                  <a:chExt cx="11913563" cy="914400"/>
                </a:xfrm>
              </p:grpSpPr>
              <p:sp>
                <p:nvSpPr>
                  <p:cNvPr id="13" name="Oval 12">
                    <a:hlinkClick r:id="" action="ppaction://noaction"/>
                  </p:cNvPr>
                  <p:cNvSpPr/>
                  <p:nvPr/>
                </p:nvSpPr>
                <p:spPr>
                  <a:xfrm>
                    <a:off x="76200" y="4676336"/>
                    <a:ext cx="2819400" cy="9144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 err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চড়-থাপ্পর</a:t>
                    </a:r>
                    <a:r>
                      <a: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sz="2800" b="1" dirty="0" err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মারা</a:t>
                    </a:r>
                    <a:endParaRPr lang="en-US" sz="28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4" name="Oval 13">
                    <a:hlinkClick r:id="" action="ppaction://noaction"/>
                  </p:cNvPr>
                  <p:cNvSpPr/>
                  <p:nvPr/>
                </p:nvSpPr>
                <p:spPr>
                  <a:xfrm>
                    <a:off x="3172264" y="4676336"/>
                    <a:ext cx="2819400" cy="914400"/>
                  </a:xfrm>
                  <a:prstGeom prst="ellipse">
                    <a:avLst/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b="1" dirty="0" err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অবহেলা</a:t>
                    </a:r>
                    <a:r>
                      <a: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sz="2800" b="1" dirty="0" err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করা</a:t>
                    </a:r>
                    <a:r>
                      <a: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</p:txBody>
              </p:sp>
              <p:sp>
                <p:nvSpPr>
                  <p:cNvPr id="15" name="Oval 14">
                    <a:hlinkClick r:id="" action="ppaction://noaction"/>
                  </p:cNvPr>
                  <p:cNvSpPr/>
                  <p:nvPr/>
                </p:nvSpPr>
                <p:spPr>
                  <a:xfrm>
                    <a:off x="9170363" y="4676336"/>
                    <a:ext cx="2819400" cy="914400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পোশাক</a:t>
                    </a:r>
                    <a:r>
                      <a: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ও </a:t>
                    </a:r>
                    <a:r>
                      <a:rPr lang="en-US" b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শরীর</a:t>
                    </a:r>
                    <a:r>
                      <a: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b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নিয়ে</a:t>
                    </a:r>
                    <a:r>
                      <a: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b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মন্তব্য</a:t>
                    </a:r>
                    <a:r>
                      <a: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b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করা</a:t>
                    </a:r>
                    <a:r>
                      <a:rPr 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</p:txBody>
              </p:sp>
            </p:grpSp>
            <p:sp>
              <p:nvSpPr>
                <p:cNvPr id="12" name="Oval 11">
                  <a:hlinkClick r:id="" action="ppaction://noaction"/>
                </p:cNvPr>
                <p:cNvSpPr/>
                <p:nvPr/>
              </p:nvSpPr>
              <p:spPr>
                <a:xfrm>
                  <a:off x="6490736" y="4523544"/>
                  <a:ext cx="2819400" cy="914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পড়াশোনার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খরচ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না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দেওয়া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19756" y="3355943"/>
                <a:ext cx="11912654" cy="1037306"/>
                <a:chOff x="298609" y="3356344"/>
                <a:chExt cx="11912654" cy="1037306"/>
              </a:xfrm>
            </p:grpSpPr>
            <p:sp>
              <p:nvSpPr>
                <p:cNvPr id="19" name="Oval 18">
                  <a:hlinkClick r:id="" action="ppaction://noaction"/>
                </p:cNvPr>
                <p:cNvSpPr/>
                <p:nvPr/>
              </p:nvSpPr>
              <p:spPr>
                <a:xfrm>
                  <a:off x="3364049" y="3479250"/>
                  <a:ext cx="2819400" cy="9144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মারধর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4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করা</a:t>
                  </a:r>
                  <a:r>
                    <a:rPr lang="en-US" sz="24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</a:p>
              </p:txBody>
            </p:sp>
            <p:sp>
              <p:nvSpPr>
                <p:cNvPr id="20" name="Oval 19">
                  <a:hlinkClick r:id="" action="ppaction://noaction"/>
                </p:cNvPr>
                <p:cNvSpPr/>
                <p:nvPr/>
              </p:nvSpPr>
              <p:spPr>
                <a:xfrm>
                  <a:off x="298609" y="3356344"/>
                  <a:ext cx="2786752" cy="100497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গালাগালি</a:t>
                  </a:r>
                  <a:r>
                    <a:rPr lang="en-US" sz="32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</a:p>
              </p:txBody>
            </p:sp>
            <p:sp>
              <p:nvSpPr>
                <p:cNvPr id="21" name="Oval 20">
                  <a:hlinkClick r:id="" action="ppaction://noaction"/>
                </p:cNvPr>
                <p:cNvSpPr/>
                <p:nvPr/>
              </p:nvSpPr>
              <p:spPr>
                <a:xfrm>
                  <a:off x="6412743" y="3479250"/>
                  <a:ext cx="2819400" cy="91440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গায়ে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হাত</a:t>
                  </a:r>
                  <a:r>
                    <a:rPr lang="en-US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দেওয়া</a:t>
                  </a:r>
                  <a:endParaRPr lang="en-US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Oval 17">
                  <a:hlinkClick r:id="" action="ppaction://noaction"/>
                </p:cNvPr>
                <p:cNvSpPr/>
                <p:nvPr/>
              </p:nvSpPr>
              <p:spPr>
                <a:xfrm>
                  <a:off x="9391863" y="3479250"/>
                  <a:ext cx="2819400" cy="914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ভরন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পোষণ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না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2000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দেওয়া</a:t>
                  </a:r>
                  <a:r>
                    <a:rPr lang="en-US" sz="20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298607" y="5670826"/>
                <a:ext cx="11951931" cy="1050848"/>
                <a:chOff x="157135" y="5710985"/>
                <a:chExt cx="11951931" cy="1050848"/>
              </a:xfrm>
            </p:grpSpPr>
            <p:sp>
              <p:nvSpPr>
                <p:cNvPr id="24" name="Oval 23">
                  <a:hlinkClick r:id="" action="ppaction://noaction"/>
                </p:cNvPr>
                <p:cNvSpPr/>
                <p:nvPr/>
              </p:nvSpPr>
              <p:spPr>
                <a:xfrm>
                  <a:off x="6342951" y="5739050"/>
                  <a:ext cx="2819400" cy="914400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আর্থ</a:t>
                  </a:r>
                  <a:r>
                    <a:rPr lang="en-US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উপার্জনের</a:t>
                  </a:r>
                  <a:r>
                    <a:rPr lang="en-US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জন্য</a:t>
                  </a:r>
                  <a:r>
                    <a:rPr lang="en-US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চাপ</a:t>
                  </a:r>
                  <a:r>
                    <a:rPr lang="en-US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b="1" dirty="0" err="1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দেওয়া</a:t>
                  </a:r>
                  <a:r>
                    <a:rPr lang="en-US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</a:t>
                  </a: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157135" y="5710985"/>
                  <a:ext cx="11951931" cy="1050848"/>
                  <a:chOff x="226666" y="5613666"/>
                  <a:chExt cx="11951931" cy="1050848"/>
                </a:xfrm>
              </p:grpSpPr>
              <p:grpSp>
                <p:nvGrpSpPr>
                  <p:cNvPr id="23" name="Group 23"/>
                  <p:cNvGrpSpPr/>
                  <p:nvPr/>
                </p:nvGrpSpPr>
                <p:grpSpPr>
                  <a:xfrm>
                    <a:off x="226666" y="5613666"/>
                    <a:ext cx="11951931" cy="1050848"/>
                    <a:chOff x="76199" y="5570576"/>
                    <a:chExt cx="11951931" cy="1050848"/>
                  </a:xfrm>
                </p:grpSpPr>
                <p:sp>
                  <p:nvSpPr>
                    <p:cNvPr id="25" name="Oval 24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76199" y="5638800"/>
                      <a:ext cx="2825713" cy="914400"/>
                    </a:xfrm>
                    <a:prstGeom prst="ellipse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এসিড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মারা</a:t>
                      </a:r>
                      <a:r>
                        <a:rPr lang="en-U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p:txBody>
                </p:sp>
                <p:sp>
                  <p:nvSpPr>
                    <p:cNvPr id="26" name="Oval 25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3172264" y="5638800"/>
                      <a:ext cx="2819400" cy="914400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খোঁটা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দেওয়া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p:txBody>
                </p:sp>
                <p:sp>
                  <p:nvSpPr>
                    <p:cNvPr id="27" name="Oval 26">
                      <a:hlinkClick r:id="" action="ppaction://noaction"/>
                    </p:cNvPr>
                    <p:cNvSpPr/>
                    <p:nvPr/>
                  </p:nvSpPr>
                  <p:spPr>
                    <a:xfrm>
                      <a:off x="9172473" y="5570576"/>
                      <a:ext cx="2855657" cy="1050848"/>
                    </a:xfrm>
                    <a:prstGeom prst="ellipse">
                      <a:avLst/>
                    </a:prstGeom>
                    <a:solidFill>
                      <a:schemeClr val="accent4">
                        <a:lumMod val="50000"/>
                      </a:schemeClr>
                    </a:soli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28" name="Rectangle 27"/>
                  <p:cNvSpPr/>
                  <p:nvPr/>
                </p:nvSpPr>
                <p:spPr>
                  <a:xfrm>
                    <a:off x="9579372" y="5765293"/>
                    <a:ext cx="2261973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b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যৌন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b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নিপীড়নমূলক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en-US" b="1" dirty="0" err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উক্তি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649434" y="1107292"/>
              <a:ext cx="1085345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>
                  <a:solidFill>
                    <a:srgbClr val="0070C0"/>
                  </a:solidFill>
                </a:rPr>
                <a:t>পয়েন্টগুলোর মধ্য থেকে বের করতে হবে কোনগুলো শারীরিক</a:t>
              </a:r>
              <a:r>
                <a:rPr lang="en-US" sz="4000" b="1" dirty="0">
                  <a:solidFill>
                    <a:srgbClr val="0070C0"/>
                  </a:solidFill>
                </a:rPr>
                <a:t>, </a:t>
              </a:r>
              <a:r>
                <a:rPr lang="bn-BD" sz="4000" b="1" dirty="0">
                  <a:solidFill>
                    <a:srgbClr val="0070C0"/>
                  </a:solidFill>
                </a:rPr>
                <a:t>মানসিক</a:t>
              </a:r>
              <a:r>
                <a:rPr lang="en-US" sz="4000" b="1" dirty="0">
                  <a:solidFill>
                    <a:srgbClr val="0070C0"/>
                  </a:solidFill>
                </a:rPr>
                <a:t>, </a:t>
              </a:r>
              <a:r>
                <a:rPr lang="bn-BD" sz="4000" b="1" dirty="0">
                  <a:solidFill>
                    <a:srgbClr val="0070C0"/>
                  </a:solidFill>
                </a:rPr>
                <a:t>যৌন ও আর্থিক সহিংসতা </a:t>
              </a:r>
              <a:endParaRPr lang="en-US" sz="4000" dirty="0">
                <a:solidFill>
                  <a:srgbClr val="0070C0"/>
                </a:solidFill>
              </a:endParaRPr>
            </a:p>
            <a:p>
              <a:r>
                <a:rPr lang="en-US" sz="4000" dirty="0"/>
                <a:t> </a:t>
              </a:r>
            </a:p>
            <a:p>
              <a:endParaRPr lang="en-US" sz="4000" dirty="0">
                <a:latin typeface="NikoshBAN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2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1"/>
            <a:ext cx="838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4000" dirty="0" err="1">
                <a:ea typeface="Calibri"/>
                <a:cs typeface="NikoshBAN"/>
              </a:rPr>
              <a:t>একটি</a:t>
            </a:r>
            <a:r>
              <a:rPr lang="en-US" sz="4000" dirty="0">
                <a:ea typeface="Calibri"/>
                <a:cs typeface="NikoshBAN"/>
              </a:rPr>
              <a:t> </a:t>
            </a:r>
            <a:r>
              <a:rPr lang="en-US" sz="4000" dirty="0" err="1">
                <a:ea typeface="Calibri"/>
                <a:cs typeface="NikoshBAN"/>
              </a:rPr>
              <a:t>লোক</a:t>
            </a:r>
            <a:r>
              <a:rPr lang="en-US" sz="4000" dirty="0">
                <a:ea typeface="Calibri"/>
                <a:cs typeface="NikoshBAN"/>
              </a:rPr>
              <a:t> </a:t>
            </a:r>
            <a:r>
              <a:rPr lang="en-US" sz="4000" dirty="0" err="1">
                <a:ea typeface="Calibri"/>
                <a:cs typeface="NikoshBAN"/>
              </a:rPr>
              <a:t>সুমনকে</a:t>
            </a:r>
            <a:r>
              <a:rPr lang="en-US" sz="4000" dirty="0">
                <a:ea typeface="Calibri"/>
                <a:cs typeface="NikoshBAN"/>
              </a:rPr>
              <a:t> </a:t>
            </a:r>
            <a:r>
              <a:rPr lang="en-US" sz="4000" dirty="0" err="1">
                <a:ea typeface="Calibri"/>
                <a:cs typeface="NikoshBAN"/>
              </a:rPr>
              <a:t>কুরুচিপূর্ণ</a:t>
            </a:r>
            <a:r>
              <a:rPr lang="en-US" sz="4000" dirty="0">
                <a:ea typeface="Calibri"/>
                <a:cs typeface="NikoshBAN"/>
              </a:rPr>
              <a:t> </a:t>
            </a:r>
            <a:r>
              <a:rPr lang="en-US" sz="4000" dirty="0" err="1">
                <a:ea typeface="Calibri"/>
                <a:cs typeface="NikoshBAN"/>
              </a:rPr>
              <a:t>ছবি</a:t>
            </a:r>
            <a:r>
              <a:rPr lang="en-US" sz="4000" dirty="0">
                <a:ea typeface="Calibri"/>
                <a:cs typeface="NikoshBAN"/>
              </a:rPr>
              <a:t> </a:t>
            </a:r>
            <a:r>
              <a:rPr lang="en-US" sz="4000" dirty="0" err="1">
                <a:ea typeface="Calibri"/>
                <a:cs typeface="NikoshBAN"/>
              </a:rPr>
              <a:t>দেখায়ঃ</a:t>
            </a:r>
            <a:r>
              <a:rPr lang="en-US" sz="4000" dirty="0">
                <a:ea typeface="Calibri"/>
                <a:cs typeface="NikoshBAN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endParaRPr lang="en-US" sz="7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6479" y="2036547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মানসিক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1676" y="1318567"/>
            <a:ext cx="374180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যৌন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নির্যাতন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solidFill>
                <a:schemeClr val="tx1"/>
              </a:solidFill>
              <a:latin typeface="+mj-lt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3759" y="1416500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</a:t>
            </a: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শারীরিক</a:t>
            </a:r>
            <a:endParaRPr lang="en-US" sz="4000" dirty="0">
              <a:solidFill>
                <a:schemeClr val="tx1"/>
              </a:solidFill>
              <a:latin typeface="+mj-lt"/>
              <a:cs typeface="Nikosh" pitchFamily="2" charset="0"/>
            </a:endParaRPr>
          </a:p>
          <a:p>
            <a:pPr marL="457200"/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6966" y="1973918"/>
            <a:ext cx="2861005" cy="74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377" y="4520474"/>
            <a:ext cx="3978381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যৌন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নির্যাতন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5446947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মানসিক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7564" y="4572000"/>
            <a:ext cx="338743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শারীরিক</a:t>
            </a:r>
            <a:endParaRPr lang="en-US" sz="4000" dirty="0">
              <a:solidFill>
                <a:schemeClr val="tx1"/>
              </a:solidFill>
              <a:cs typeface="Nikosh" pitchFamily="2" charset="0"/>
            </a:endParaRPr>
          </a:p>
          <a:p>
            <a:pPr marL="45720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5462474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083558" y="219317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5751814" y="123435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8656152" y="1257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990771" y="20402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9113352" y="440312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9066710" y="55612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407335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4655977" y="5625606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3567321"/>
            <a:ext cx="6641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২</a:t>
            </a:r>
            <a:r>
              <a:rPr lang="bn-BD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.</a:t>
            </a:r>
            <a:r>
              <a:rPr lang="en-US" sz="4000" dirty="0" err="1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কাসেমকে</a:t>
            </a:r>
            <a:r>
              <a:rPr lang="en-US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তার</a:t>
            </a:r>
            <a:r>
              <a:rPr lang="en-US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বন্ধুরা</a:t>
            </a:r>
            <a:r>
              <a:rPr lang="en-US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কাইশ্যা</a:t>
            </a:r>
            <a:r>
              <a:rPr lang="en-US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বলে</a:t>
            </a:r>
            <a:r>
              <a:rPr lang="en-US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ডাকেঃ</a:t>
            </a:r>
            <a:r>
              <a:rPr lang="en-US" sz="4000" dirty="0">
                <a:solidFill>
                  <a:prstClr val="black"/>
                </a:solidFill>
                <a:latin typeface="+mj-lt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18680375">
            <a:off x="-172197" y="668983"/>
            <a:ext cx="2262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AtraiOMJ" panose="00000400000000000000" pitchFamily="2" charset="0"/>
                <a:cs typeface="AtraiOMJ" panose="00000400000000000000" pitchFamily="2" charset="0"/>
              </a:rPr>
              <a:t>মূল্যায়নঃ</a:t>
            </a:r>
            <a:endParaRPr lang="en-US" sz="6000" dirty="0"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22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509" y="352593"/>
            <a:ext cx="1063220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ছিঁড়ে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যাওয়ায়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আলির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তাকে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মারেনঃ</a:t>
            </a:r>
            <a:r>
              <a:rPr lang="en-US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/>
            <a:endParaRPr lang="en-US" sz="7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090" y="1952246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মানসিক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3466" y="1254684"/>
            <a:ext cx="4103743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শারীরিক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নির্যাতন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3200" dirty="0">
              <a:solidFill>
                <a:schemeClr val="tx1"/>
              </a:solidFill>
              <a:latin typeface="+mj-lt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7517" y="1115446"/>
            <a:ext cx="446136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bn-BD" sz="2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যৌন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নির্যাতন</a:t>
            </a:r>
            <a:r>
              <a:rPr lang="en-US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2113" y="1960006"/>
            <a:ext cx="2861005" cy="74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আর্থিক</a:t>
            </a:r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0506" y="4587865"/>
            <a:ext cx="361492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যৌন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নির্যাতন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1588" y="5436204"/>
            <a:ext cx="2895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আর্থিক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5426" y="4570647"/>
            <a:ext cx="3387436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শারীরিক</a:t>
            </a:r>
            <a:endParaRPr lang="en-US" sz="4000" dirty="0">
              <a:solidFill>
                <a:schemeClr val="tx1"/>
              </a:solidFill>
              <a:cs typeface="Nikosh" pitchFamily="2" charset="0"/>
            </a:endParaRPr>
          </a:p>
          <a:p>
            <a:pPr marL="45720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4631" y="5211448"/>
            <a:ext cx="3132442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44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মানসিক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4112101" y="206949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5211943" y="112891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9065069" y="12269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8583976" y="18898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8884871" y="43911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9113471" y="54883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407335" y="46863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5254629" y="5604009"/>
            <a:ext cx="596912" cy="256521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2124" y="3581877"/>
            <a:ext cx="11372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৪</a:t>
            </a:r>
            <a:r>
              <a:rPr lang="bn-BD" sz="4000" dirty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.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বাবা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তার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সন্তানদের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পড়াশোনায়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সাহায্য</a:t>
            </a:r>
            <a:r>
              <a:rPr lang="en-US" sz="4000" dirty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করেন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bv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ea typeface="Calibri"/>
                <a:cs typeface="NikoshBAN" pitchFamily="2" charset="0"/>
              </a:rPr>
              <a:t>|  </a:t>
            </a:r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93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0"/>
          <a:stretch/>
        </p:blipFill>
        <p:spPr>
          <a:xfrm>
            <a:off x="4058587" y="1237723"/>
            <a:ext cx="3467100" cy="329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413417" y="-11243"/>
            <a:ext cx="7239000" cy="1066800"/>
          </a:xfrm>
          <a:prstGeom prst="roundRect">
            <a:avLst/>
          </a:prstGeom>
          <a:pattFill prst="pct40">
            <a:fgClr>
              <a:schemeClr val="accent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KvR</a:t>
            </a:r>
            <a:endParaRPr lang="en-US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33" y="4529314"/>
            <a:ext cx="1193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সহিংসতা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ধরনের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হতে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পারে,কোনো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ধরনের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সহিংসতাই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গ্রহণযোগ্য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নয়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9651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043" y="-75190"/>
            <a:ext cx="4493416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4240" y="2620377"/>
            <a:ext cx="5095976" cy="41977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রশিদ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ট্রেনার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কারিকুলাম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সিঙ্গেরগাড়ী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নীলফামারী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01779194656</a:t>
            </a: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3AC371-4220-4658-9F2F-6808AE29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1827-EEB1-465C-9737-8E24BF1BB046}" type="datetime1">
              <a:rPr lang="en-US" smtClean="0"/>
              <a:t>3/7/2021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7100852" y="6453019"/>
            <a:ext cx="3546170" cy="36512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 err="1">
                <a:solidFill>
                  <a:schemeClr val="tx1"/>
                </a:solidFill>
              </a:rPr>
              <a:t>মামুনুর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রশিদ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 err="1">
                <a:solidFill>
                  <a:schemeClr val="tx1"/>
                </a:solidFill>
              </a:rPr>
              <a:t>মাস্টার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ট্রেনার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0376" y="778924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637731" y="-131409"/>
            <a:ext cx="3998228" cy="110424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0217" y="859463"/>
            <a:ext cx="4586891" cy="27582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জেমস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কারিকুলাম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অধিবেশন-2</a:t>
            </a:r>
          </a:p>
          <a:p>
            <a:pPr algn="ctr"/>
            <a:r>
              <a:rPr lang="en-US" sz="4000" b="1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সহিংসতা</a:t>
            </a:r>
            <a:endParaRPr lang="bn-BD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17416" y="652392"/>
            <a:ext cx="0" cy="4709339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294759" y="2704220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97010" y="3006266"/>
            <a:ext cx="2956739" cy="1588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1392" y="2224445"/>
            <a:ext cx="8011624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err="1">
                <a:ln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3900" b="1" dirty="0">
                <a:ln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7832892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183" y="404734"/>
            <a:ext cx="10863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/>
              <a:t>ছবিগুলো</a:t>
            </a:r>
            <a:r>
              <a:rPr lang="en-US" sz="6000" dirty="0"/>
              <a:t> </a:t>
            </a:r>
            <a:r>
              <a:rPr lang="en-US" sz="6000" dirty="0" err="1"/>
              <a:t>মনোযোগ</a:t>
            </a:r>
            <a:r>
              <a:rPr lang="en-US" sz="6000" dirty="0"/>
              <a:t> </a:t>
            </a:r>
            <a:r>
              <a:rPr lang="en-US" sz="6000" dirty="0" err="1"/>
              <a:t>সহকারে</a:t>
            </a:r>
            <a:r>
              <a:rPr lang="en-US" sz="6000" dirty="0"/>
              <a:t> </a:t>
            </a:r>
            <a:r>
              <a:rPr lang="en-US" sz="6000" dirty="0" err="1"/>
              <a:t>দেখ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37" y="1605063"/>
            <a:ext cx="8965903" cy="50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94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2" y="269823"/>
            <a:ext cx="1119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55" y="1431559"/>
            <a:ext cx="4954427" cy="352025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34714" y="4951810"/>
            <a:ext cx="11382531" cy="1906190"/>
          </a:xfrm>
          <a:prstGeom prst="round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13800" b="1" dirty="0">
              <a:ln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738859" y="5167313"/>
            <a:ext cx="8229600" cy="12334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সহিংসতার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962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3366" y="1507222"/>
            <a:ext cx="112695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4000" dirty="0">
                <a:solidFill>
                  <a:srgbClr val="000000"/>
                </a:solidFill>
              </a:rPr>
              <a:t>১- সহিংসতার </a:t>
            </a:r>
            <a:r>
              <a:rPr lang="en-US" sz="4000" dirty="0" err="1">
                <a:solidFill>
                  <a:srgbClr val="000000"/>
                </a:solidFill>
              </a:rPr>
              <a:t>ধারনা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ব্যাখ্যা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করতে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পারবে</a:t>
            </a:r>
            <a:r>
              <a:rPr lang="en-US" sz="4000" dirty="0">
                <a:solidFill>
                  <a:srgbClr val="000000"/>
                </a:solidFill>
              </a:rPr>
              <a:t> ।</a:t>
            </a:r>
          </a:p>
          <a:p>
            <a:r>
              <a:rPr lang="en-US" sz="4000" dirty="0">
                <a:solidFill>
                  <a:srgbClr val="000000"/>
                </a:solidFill>
              </a:rPr>
              <a:t>২- </a:t>
            </a:r>
            <a:r>
              <a:rPr lang="en-US" sz="4000" dirty="0" err="1">
                <a:solidFill>
                  <a:srgbClr val="000000"/>
                </a:solidFill>
              </a:rPr>
              <a:t>সমাজে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সংঘটিত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বিভিন্ন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ধরনের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সহিংসতা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চিহ্নিত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করতে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পারবে</a:t>
            </a:r>
            <a:r>
              <a:rPr lang="en-US" sz="4000" dirty="0">
                <a:solidFill>
                  <a:srgbClr val="000000"/>
                </a:solidFill>
              </a:rPr>
              <a:t>।</a:t>
            </a:r>
          </a:p>
          <a:p>
            <a:r>
              <a:rPr lang="en-US" sz="3200" dirty="0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750" y="414338"/>
            <a:ext cx="58785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AtraiOMJ" panose="00000400000000000000" pitchFamily="2" charset="0"/>
                <a:cs typeface="AtraiOMJ" panose="00000400000000000000" pitchFamily="2" charset="0"/>
              </a:rPr>
              <a:t>পাঠশেষে</a:t>
            </a:r>
            <a:r>
              <a:rPr lang="en-US" sz="5400" dirty="0">
                <a:latin typeface="AtraiOMJ" panose="00000400000000000000" pitchFamily="2" charset="0"/>
                <a:cs typeface="AtraiOMJ" panose="00000400000000000000" pitchFamily="2" charset="0"/>
              </a:rPr>
              <a:t>  </a:t>
            </a:r>
            <a:r>
              <a:rPr lang="en-US" sz="5400" dirty="0" err="1">
                <a:latin typeface="AtraiOMJ" panose="00000400000000000000" pitchFamily="2" charset="0"/>
                <a:cs typeface="AtraiOMJ" panose="00000400000000000000" pitchFamily="2" charset="0"/>
              </a:rPr>
              <a:t>শিক্ষার্থীরা</a:t>
            </a:r>
            <a:r>
              <a:rPr lang="en-US" sz="5400" dirty="0">
                <a:latin typeface="AtraiOMJ" panose="00000400000000000000" pitchFamily="2" charset="0"/>
                <a:cs typeface="AtraiOMJ" panose="00000400000000000000" pitchFamily="2" charset="0"/>
              </a:rPr>
              <a:t>……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392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85764" y="2152650"/>
            <a:ext cx="10344298" cy="4362449"/>
          </a:xfrm>
          <a:prstGeom prst="roundRect">
            <a:avLst>
              <a:gd name="adj" fmla="val 20183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কোনো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ব্যক্তি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অন্য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ব্যক্তির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সাথে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যদি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শারীরিক ,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মানসিক,যৌন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অর্থনৈতিক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নিপীড়নমূলক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আচরণ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করে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তাই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সহিংসতা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সহিংসতা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যেকোনো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স্থানে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হতে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পারে,যেমন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পরিবারে,স্কুলে,খেলার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মাঠে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স্কুলে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যাওয়ার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পথে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,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স্কুলের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হোস্টেলে,ছেলে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মেয়েরা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বিভিন্নভাবে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সহিংসতার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শিকার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0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40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।  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3034748" y="106303"/>
            <a:ext cx="6241774" cy="1917759"/>
          </a:xfrm>
          <a:prstGeom prst="horizontalScroll">
            <a:avLst/>
          </a:prstGeom>
          <a:pattFill prst="pct60">
            <a:fgClr>
              <a:schemeClr val="accent4"/>
            </a:fgClr>
            <a:bgClr>
              <a:srgbClr val="CCFFC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সহিংসতার সংজ্ঞা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5527" y="285731"/>
            <a:ext cx="11484771" cy="1558901"/>
            <a:chOff x="426242" y="285730"/>
            <a:chExt cx="11484771" cy="15589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42" y="285730"/>
              <a:ext cx="2081213" cy="15589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464020"/>
              <a:ext cx="2081213" cy="120232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056235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091"/>
            <a:ext cx="7431110" cy="141037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জন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বলবে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0" y="1048871"/>
            <a:ext cx="3886200" cy="1517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56911" y="1724052"/>
            <a:ext cx="1120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</a:rPr>
              <a:t>তোমাদের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বিদ্যালয়ে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আসা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যাওয়ার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পথে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কখনো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বিরুপ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পরিস্থিতিতে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পড়তে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হয়েছে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কি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  <a:r>
              <a:rPr lang="en-US" sz="4800" dirty="0" err="1">
                <a:solidFill>
                  <a:srgbClr val="0070C0"/>
                </a:solidFill>
              </a:rPr>
              <a:t>না</a:t>
            </a:r>
            <a:r>
              <a:rPr lang="en-US" sz="4800" dirty="0">
                <a:solidFill>
                  <a:srgbClr val="0070C0"/>
                </a:solidFill>
              </a:rPr>
              <a:t> ?</a:t>
            </a:r>
            <a:endParaRPr lang="en-US" sz="4000" dirty="0">
              <a:solidFill>
                <a:srgbClr val="0070C0"/>
              </a:solidFill>
            </a:endParaRPr>
          </a:p>
          <a:p>
            <a:r>
              <a:rPr lang="en-US" sz="4000" dirty="0"/>
              <a:t> </a:t>
            </a:r>
          </a:p>
          <a:p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816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395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415</Words>
  <Application>Microsoft Office PowerPoint</Application>
  <PresentationFormat>Widescreen</PresentationFormat>
  <Paragraphs>117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AtraiOMJ</vt:lpstr>
      <vt:lpstr>Calibri</vt:lpstr>
      <vt:lpstr>Calibri Light</vt:lpstr>
      <vt:lpstr>Nikosh</vt:lpstr>
      <vt:lpstr>NikoshBAN</vt:lpstr>
      <vt:lpstr>SutonnyMJ</vt:lpstr>
      <vt:lpstr>Vrinda</vt:lpstr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 জন করে বলবে</vt:lpstr>
      <vt:lpstr>PowerPoint Presentation</vt:lpstr>
      <vt:lpstr>PowerPoint Presentation</vt:lpstr>
      <vt:lpstr> শারীরিক সহিংসতা 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Khaled</dc:creator>
  <cp:lastModifiedBy>User</cp:lastModifiedBy>
  <cp:revision>320</cp:revision>
  <dcterms:created xsi:type="dcterms:W3CDTF">2014-04-15T15:18:50Z</dcterms:created>
  <dcterms:modified xsi:type="dcterms:W3CDTF">2021-03-07T16:45:22Z</dcterms:modified>
</cp:coreProperties>
</file>