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33" r:id="rId2"/>
    <p:sldId id="334" r:id="rId3"/>
    <p:sldId id="335" r:id="rId4"/>
    <p:sldId id="336" r:id="rId5"/>
    <p:sldId id="337" r:id="rId6"/>
    <p:sldId id="354" r:id="rId7"/>
    <p:sldId id="352" r:id="rId8"/>
    <p:sldId id="353" r:id="rId9"/>
    <p:sldId id="362" r:id="rId10"/>
    <p:sldId id="355" r:id="rId11"/>
    <p:sldId id="357" r:id="rId12"/>
    <p:sldId id="363" r:id="rId13"/>
    <p:sldId id="364" r:id="rId14"/>
    <p:sldId id="339" r:id="rId15"/>
    <p:sldId id="340" r:id="rId16"/>
    <p:sldId id="341" r:id="rId17"/>
    <p:sldId id="342" r:id="rId18"/>
    <p:sldId id="3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 varScale="1">
        <p:scale>
          <a:sx n="80" d="100"/>
          <a:sy n="80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EECA2C-73DE-462E-B6A2-CD1E8D9AD5F0}"/>
              </a:ext>
            </a:extLst>
          </p:cNvPr>
          <p:cNvGrpSpPr/>
          <p:nvPr/>
        </p:nvGrpSpPr>
        <p:grpSpPr>
          <a:xfrm>
            <a:off x="-480971" y="533400"/>
            <a:ext cx="9325223" cy="6143607"/>
            <a:chOff x="-428541" y="533400"/>
            <a:chExt cx="9325223" cy="61436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A6359C-0D96-47A2-A194-A9649E27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000" l="10000" r="97000">
                          <a14:foregroundMark x1="97333" y1="57500" x2="97333" y2="57500"/>
                          <a14:foregroundMark x1="57333" y1="98000" x2="57333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000">
              <a:off x="5898109" y="1571436"/>
              <a:ext cx="2998573" cy="510557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6FCC30-B28A-4CAC-8D58-D036D6563274}"/>
                </a:ext>
              </a:extLst>
            </p:cNvPr>
            <p:cNvSpPr txBox="1"/>
            <p:nvPr/>
          </p:nvSpPr>
          <p:spPr>
            <a:xfrm>
              <a:off x="2286000" y="533400"/>
              <a:ext cx="45720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আজকের পাঠে সবাইকে  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স্বাগতম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E795DB-1B64-4034-B237-234FF58B6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000" l="10000" r="97000">
                          <a14:foregroundMark x1="97333" y1="57500" x2="97333" y2="57500"/>
                          <a14:foregroundMark x1="57333" y1="98000" x2="57333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87899">
              <a:off x="-428541" y="1143003"/>
              <a:ext cx="2998573" cy="516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1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D46543-6119-4652-87EB-D9B2D381A064}"/>
              </a:ext>
            </a:extLst>
          </p:cNvPr>
          <p:cNvSpPr txBox="1"/>
          <p:nvPr/>
        </p:nvSpPr>
        <p:spPr>
          <a:xfrm>
            <a:off x="16764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গাড়ি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C1807-1392-4E1C-85E8-C7E02CEA1F1E}"/>
              </a:ext>
            </a:extLst>
          </p:cNvPr>
          <p:cNvSpPr txBox="1"/>
          <p:nvPr/>
        </p:nvSpPr>
        <p:spPr>
          <a:xfrm>
            <a:off x="5658853" y="449440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গাছ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6AB3E-5BAC-4966-948D-9C6185B59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21578"/>
            <a:ext cx="3380519" cy="3011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1B0DE-784E-423D-B435-4A2847A63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02314"/>
            <a:ext cx="3670110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খ  এ গরু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6DFE2-3FE3-4294-9646-CAF21A2CE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" b="99537" l="2146" r="97425">
                        <a14:foregroundMark x1="3004" y1="70833" x2="3004" y2="70833"/>
                        <a14:foregroundMark x1="97854" y1="12037" x2="97854" y2="12037"/>
                        <a14:foregroundMark x1="83262" y1="2778" x2="83262" y2="2778"/>
                        <a14:foregroundMark x1="79828" y1="463" x2="79828" y2="463"/>
                        <a14:foregroundMark x1="15021" y1="95833" x2="15021" y2="95833"/>
                        <a14:foregroundMark x1="66953" y1="99537" x2="66953" y2="995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600" y="1302603"/>
            <a:ext cx="3429000" cy="31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গ এ গোলাপ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34B72B-59DA-44C5-893B-53152D801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6250">
                        <a14:foregroundMark x1="96250" y1="62734" x2="96250" y2="627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8949" y="1066800"/>
            <a:ext cx="3857625" cy="34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গ  এ গাঁদা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BCD96-83FB-42FB-9F1C-C5D83DC8A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6" b="99407" l="1000" r="90000">
                        <a14:foregroundMark x1="1000" y1="94074" x2="1000" y2="94074"/>
                        <a14:foregroundMark x1="86333" y1="99407" x2="86333" y2="99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1143000"/>
            <a:ext cx="5124450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1FE91-F9DE-49DD-9EFF-13B54CAED79A}"/>
              </a:ext>
            </a:extLst>
          </p:cNvPr>
          <p:cNvSpPr txBox="1"/>
          <p:nvPr/>
        </p:nvSpPr>
        <p:spPr>
          <a:xfrm>
            <a:off x="3750501" y="46902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মূল্যায়ন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19DED-B42F-4E6A-84F1-AC22B0014FF8}"/>
              </a:ext>
            </a:extLst>
          </p:cNvPr>
          <p:cNvSpPr txBox="1"/>
          <p:nvPr/>
        </p:nvSpPr>
        <p:spPr>
          <a:xfrm>
            <a:off x="1562100" y="1320224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শব্দের সাথে বর্ণ দাগ টেনে মিলাই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39996-4327-4A7D-9731-95A72AE2524D}"/>
              </a:ext>
            </a:extLst>
          </p:cNvPr>
          <p:cNvSpPr txBox="1"/>
          <p:nvPr/>
        </p:nvSpPr>
        <p:spPr>
          <a:xfrm>
            <a:off x="1676400" y="2438400"/>
            <a:ext cx="53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ক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খ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গ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গ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3D035-4181-4320-B69B-56DC7193B15C}"/>
              </a:ext>
            </a:extLst>
          </p:cNvPr>
          <p:cNvSpPr txBox="1"/>
          <p:nvPr/>
        </p:nvSpPr>
        <p:spPr>
          <a:xfrm>
            <a:off x="5257800" y="2438400"/>
            <a:ext cx="160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গাছ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গাড়ি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কলম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খাতা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75C623-661A-49A3-A194-5B739FB96E59}"/>
              </a:ext>
            </a:extLst>
          </p:cNvPr>
          <p:cNvCxnSpPr/>
          <p:nvPr/>
        </p:nvCxnSpPr>
        <p:spPr>
          <a:xfrm>
            <a:off x="1981200" y="2667000"/>
            <a:ext cx="3505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11C20D-B279-4A84-A715-F8CD8110CD2B}"/>
              </a:ext>
            </a:extLst>
          </p:cNvPr>
          <p:cNvCxnSpPr>
            <a:cxnSpLocks/>
          </p:cNvCxnSpPr>
          <p:nvPr/>
        </p:nvCxnSpPr>
        <p:spPr>
          <a:xfrm flipV="1">
            <a:off x="1981200" y="3505200"/>
            <a:ext cx="35814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078199-5D4E-428C-996C-0071BEFC8A65}"/>
              </a:ext>
            </a:extLst>
          </p:cNvPr>
          <p:cNvCxnSpPr/>
          <p:nvPr/>
        </p:nvCxnSpPr>
        <p:spPr>
          <a:xfrm>
            <a:off x="1981200" y="3505200"/>
            <a:ext cx="3505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AADB96-6BB9-4E14-A990-56FC2588BE88}"/>
              </a:ext>
            </a:extLst>
          </p:cNvPr>
          <p:cNvCxnSpPr/>
          <p:nvPr/>
        </p:nvCxnSpPr>
        <p:spPr>
          <a:xfrm flipV="1">
            <a:off x="2209800" y="2667000"/>
            <a:ext cx="32766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060A2-D818-4508-B7D3-ED03E8FFEDCC}"/>
              </a:ext>
            </a:extLst>
          </p:cNvPr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বর্ণের সাথে শব্দ দাগ টেনে মিলাই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D5F7D-4C72-4275-98BE-A77699A66FB1}"/>
              </a:ext>
            </a:extLst>
          </p:cNvPr>
          <p:cNvSpPr txBox="1"/>
          <p:nvPr/>
        </p:nvSpPr>
        <p:spPr>
          <a:xfrm>
            <a:off x="2209800" y="2362200"/>
            <a:ext cx="76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খ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গ </a:t>
            </a: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গ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9190D-9F8B-43E5-AF6C-75E1F21F6DAB}"/>
              </a:ext>
            </a:extLst>
          </p:cNvPr>
          <p:cNvSpPr txBox="1"/>
          <p:nvPr/>
        </p:nvSpPr>
        <p:spPr>
          <a:xfrm>
            <a:off x="5105400" y="2362199"/>
            <a:ext cx="1524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খাতা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গাড়ি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গাছ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B2BC6E-FACD-4C7B-9214-36D74697738E}"/>
              </a:ext>
            </a:extLst>
          </p:cNvPr>
          <p:cNvCxnSpPr/>
          <p:nvPr/>
        </p:nvCxnSpPr>
        <p:spPr>
          <a:xfrm>
            <a:off x="2562616" y="2590800"/>
            <a:ext cx="2667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18516C-CD63-4AF6-9AC6-140646A8C702}"/>
              </a:ext>
            </a:extLst>
          </p:cNvPr>
          <p:cNvCxnSpPr>
            <a:cxnSpLocks/>
          </p:cNvCxnSpPr>
          <p:nvPr/>
        </p:nvCxnSpPr>
        <p:spPr>
          <a:xfrm flipV="1">
            <a:off x="2514600" y="2667000"/>
            <a:ext cx="28956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4F61FB-4024-4170-9256-44AD59ED34C8}"/>
              </a:ext>
            </a:extLst>
          </p:cNvPr>
          <p:cNvCxnSpPr/>
          <p:nvPr/>
        </p:nvCxnSpPr>
        <p:spPr>
          <a:xfrm>
            <a:off x="2743200" y="4343400"/>
            <a:ext cx="25908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94D731-621C-459A-A2F9-6C78B6D43637}"/>
              </a:ext>
            </a:extLst>
          </p:cNvPr>
          <p:cNvCxnSpPr/>
          <p:nvPr/>
        </p:nvCxnSpPr>
        <p:spPr>
          <a:xfrm flipV="1">
            <a:off x="2514600" y="4343400"/>
            <a:ext cx="2895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0.00116 L -0.00833 -0.07106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FBF78-D33B-4CBC-8DDE-05233EDBEC79}"/>
              </a:ext>
            </a:extLst>
          </p:cNvPr>
          <p:cNvSpPr txBox="1"/>
          <p:nvPr/>
        </p:nvSpPr>
        <p:spPr>
          <a:xfrm>
            <a:off x="2057400" y="838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হারিয়ে যাওয়া বর্ণগুলো লিখি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CC7AD-F959-4C75-8FBF-FD875DDEC936}"/>
              </a:ext>
            </a:extLst>
          </p:cNvPr>
          <p:cNvSpPr txBox="1"/>
          <p:nvPr/>
        </p:nvSpPr>
        <p:spPr>
          <a:xfrm>
            <a:off x="2286000" y="1877860"/>
            <a:ext cx="1600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গাছ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গাড়ি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5972E-202D-4EDD-8169-7EE2D0986624}"/>
              </a:ext>
            </a:extLst>
          </p:cNvPr>
          <p:cNvSpPr txBox="1"/>
          <p:nvPr/>
        </p:nvSpPr>
        <p:spPr>
          <a:xfrm>
            <a:off x="4724400" y="1877860"/>
            <a:ext cx="2438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………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 </a:t>
            </a: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ছ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lvl="0">
              <a:defRPr/>
            </a:pPr>
            <a:r>
              <a:rPr lang="en-US" sz="2800" dirty="0">
                <a:solidFill>
                  <a:srgbClr val="7030A0"/>
                </a:solidFill>
              </a:rPr>
              <a:t>……</a:t>
            </a:r>
            <a:r>
              <a:rPr lang="en-US" sz="2800" dirty="0" err="1">
                <a:solidFill>
                  <a:srgbClr val="7030A0"/>
                </a:solidFill>
              </a:rPr>
              <a:t>ড়ি</a:t>
            </a:r>
            <a:endParaRPr lang="as-IN" sz="2800" dirty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9B3EC-85DF-4DEA-9DDA-217807DC533C}"/>
              </a:ext>
            </a:extLst>
          </p:cNvPr>
          <p:cNvSpPr txBox="1"/>
          <p:nvPr/>
        </p:nvSpPr>
        <p:spPr>
          <a:xfrm>
            <a:off x="5000495" y="273963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70A6F-A8B6-401C-9DF1-A93CC7199AC1}"/>
              </a:ext>
            </a:extLst>
          </p:cNvPr>
          <p:cNvSpPr txBox="1"/>
          <p:nvPr/>
        </p:nvSpPr>
        <p:spPr>
          <a:xfrm>
            <a:off x="4882491" y="184736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5F08F-5B88-4DE5-A056-0B6A69E4B58D}"/>
              </a:ext>
            </a:extLst>
          </p:cNvPr>
          <p:cNvSpPr txBox="1"/>
          <p:nvPr/>
        </p:nvSpPr>
        <p:spPr>
          <a:xfrm>
            <a:off x="4905420" y="3456129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গা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11666-8FEF-4C45-AD9E-5C32835A7EAF}"/>
              </a:ext>
            </a:extLst>
          </p:cNvPr>
          <p:cNvSpPr txBox="1"/>
          <p:nvPr/>
        </p:nvSpPr>
        <p:spPr>
          <a:xfrm>
            <a:off x="4919456" y="4434234"/>
            <a:ext cx="49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গা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40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B5F83-D9C0-4561-B46D-877F290E3164}"/>
              </a:ext>
            </a:extLst>
          </p:cNvPr>
          <p:cNvSpPr txBox="1"/>
          <p:nvPr/>
        </p:nvSpPr>
        <p:spPr>
          <a:xfrm>
            <a:off x="990600" y="6096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একই বর্ণ দিয়ে শুরু হয়েছে এমন শব্দগুলো দাগ টেনে মিলাই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6EB76-A7F5-434E-9881-1FA0A64AA82E}"/>
              </a:ext>
            </a:extLst>
          </p:cNvPr>
          <p:cNvSpPr txBox="1"/>
          <p:nvPr/>
        </p:nvSpPr>
        <p:spPr>
          <a:xfrm>
            <a:off x="1676400" y="1981200"/>
            <a:ext cx="12954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ইলিশ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গাছ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খাতা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D944E-294F-48B8-A367-FCBFEB09F632}"/>
              </a:ext>
            </a:extLst>
          </p:cNvPr>
          <p:cNvSpPr txBox="1"/>
          <p:nvPr/>
        </p:nvSpPr>
        <p:spPr>
          <a:xfrm>
            <a:off x="5410200" y="1981200"/>
            <a:ext cx="220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ইট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কলম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খরগোশ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গাড়ি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E4CD54-CBBE-4B25-B2BF-3B0D5DC53D38}"/>
              </a:ext>
            </a:extLst>
          </p:cNvPr>
          <p:cNvCxnSpPr/>
          <p:nvPr/>
        </p:nvCxnSpPr>
        <p:spPr>
          <a:xfrm>
            <a:off x="2324100" y="2209800"/>
            <a:ext cx="30861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3F67B6-D545-4E33-81A4-06B115D94010}"/>
              </a:ext>
            </a:extLst>
          </p:cNvPr>
          <p:cNvCxnSpPr/>
          <p:nvPr/>
        </p:nvCxnSpPr>
        <p:spPr>
          <a:xfrm flipV="1">
            <a:off x="2647950" y="2286000"/>
            <a:ext cx="283845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6A9726-B8CE-444A-8988-6698149AE53B}"/>
              </a:ext>
            </a:extLst>
          </p:cNvPr>
          <p:cNvCxnSpPr/>
          <p:nvPr/>
        </p:nvCxnSpPr>
        <p:spPr>
          <a:xfrm>
            <a:off x="2438400" y="4019490"/>
            <a:ext cx="2971800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01688E-DB13-43BC-96E7-1A0A50BA635C}"/>
              </a:ext>
            </a:extLst>
          </p:cNvPr>
          <p:cNvCxnSpPr/>
          <p:nvPr/>
        </p:nvCxnSpPr>
        <p:spPr>
          <a:xfrm flipV="1">
            <a:off x="2324100" y="4019490"/>
            <a:ext cx="3162300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5A6BD-5FFE-4EAC-877E-454837F8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8700" y="457200"/>
            <a:ext cx="11201400" cy="4877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A7ADA-987C-4E9A-8E3E-819064EF7649}"/>
              </a:ext>
            </a:extLst>
          </p:cNvPr>
          <p:cNvSpPr txBox="1"/>
          <p:nvPr/>
        </p:nvSpPr>
        <p:spPr>
          <a:xfrm>
            <a:off x="3505200" y="537033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17223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9F24-162A-4742-B2BB-90BDF8188D12}"/>
              </a:ext>
            </a:extLst>
          </p:cNvPr>
          <p:cNvSpPr txBox="1"/>
          <p:nvPr/>
        </p:nvSpPr>
        <p:spPr>
          <a:xfrm>
            <a:off x="228600" y="26670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মোঃ শহিদুল ইসলাম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শেরপুর,বগুড়া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Email:shohidulastgpss@gmail.com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47DCC-8428-4DB1-A600-F4E07435E7A7}"/>
              </a:ext>
            </a:extLst>
          </p:cNvPr>
          <p:cNvSpPr txBox="1"/>
          <p:nvPr/>
        </p:nvSpPr>
        <p:spPr>
          <a:xfrm>
            <a:off x="-228600" y="142588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শিক্ষক পরিচিত</a:t>
            </a:r>
            <a:endParaRPr kumimoji="0" lang="en-US" sz="4000" b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796C5-1953-42EC-A792-255540172ED7}"/>
              </a:ext>
            </a:extLst>
          </p:cNvPr>
          <p:cNvSpPr txBox="1"/>
          <p:nvPr/>
        </p:nvSpPr>
        <p:spPr>
          <a:xfrm>
            <a:off x="4953000" y="1318162"/>
            <a:ext cx="388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</a:t>
            </a: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EF74A-9890-4F83-B1AC-20A90590AB17}"/>
              </a:ext>
            </a:extLst>
          </p:cNvPr>
          <p:cNvSpPr txBox="1"/>
          <p:nvPr/>
        </p:nvSpPr>
        <p:spPr>
          <a:xfrm>
            <a:off x="5562600" y="2667000"/>
            <a:ext cx="3886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প্রাক-প্রাথমিক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 থেকে শব্দ শিখি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তারিখঃ </a:t>
            </a:r>
            <a:r>
              <a:rPr lang="en-US" sz="2400" noProof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06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/০3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/২০২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675E9-76D3-4F40-ADA2-375951ED0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8167" l="10000" r="90000">
                        <a14:foregroundMark x1="43917" y1="1750" x2="43917" y2="1750"/>
                        <a14:foregroundMark x1="48000" y1="98167" x2="48000" y2="98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9900" y="1066800"/>
            <a:ext cx="3276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49917-D1F2-4BDB-BB55-9FEAA9FB6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67411"/>
            <a:ext cx="5816088" cy="106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DD504-EF7B-4ED9-B6D2-2A3A65AF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043955"/>
            <a:ext cx="2280102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0B0A7-E94F-47E3-8815-DFBE153BE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38400"/>
            <a:ext cx="1646063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76E91-6179-4529-9131-A5B4DA7DC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902" y="2196368"/>
            <a:ext cx="585266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77CFE7-3518-4A37-9A79-877EBE4542A2}"/>
              </a:ext>
            </a:extLst>
          </p:cNvPr>
          <p:cNvSpPr txBox="1"/>
          <p:nvPr/>
        </p:nvSpPr>
        <p:spPr>
          <a:xfrm>
            <a:off x="1333500" y="1447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চলো ,আমরা একটি ভিডিও দেখি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AAE2A-6E07-4A15-A0D6-719E823DF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48150" y="3105150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B7E99-4DE1-47BE-9AE9-1779AEA5FC47}"/>
              </a:ext>
            </a:extLst>
          </p:cNvPr>
          <p:cNvSpPr txBox="1"/>
          <p:nvPr/>
        </p:nvSpPr>
        <p:spPr>
          <a:xfrm>
            <a:off x="1905000" y="609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Algerian" panose="04020705040A02060702" pitchFamily="82" charset="0"/>
              </a:rPr>
              <a:t>আমরা আজকে পড়ব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180D5-F58C-4FFF-A16D-10E7B3490037}"/>
              </a:ext>
            </a:extLst>
          </p:cNvPr>
          <p:cNvSpPr txBox="1"/>
          <p:nvPr/>
        </p:nvSpPr>
        <p:spPr>
          <a:xfrm>
            <a:off x="2895600" y="1318530"/>
            <a:ext cx="533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7030A0"/>
                </a:solidFill>
              </a:rPr>
              <a:t>গ</a:t>
            </a:r>
            <a:r>
              <a:rPr lang="en-US" dirty="0"/>
              <a:t>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576F8F-6760-4654-98E9-FE71C22C45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06916" y="5827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79C8B-65D3-4731-AC58-B22FEA2EB507}"/>
              </a:ext>
            </a:extLst>
          </p:cNvPr>
          <p:cNvSpPr txBox="1"/>
          <p:nvPr/>
        </p:nvSpPr>
        <p:spPr>
          <a:xfrm>
            <a:off x="1295400" y="5789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00" dirty="0">
                <a:solidFill>
                  <a:srgbClr val="7030A0"/>
                </a:solidFill>
              </a:rPr>
              <a:t>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8786C-D963-4236-8FB4-87793326D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1595437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খ এ গাছ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8C403F-F104-42DD-A7CF-359A0CEC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024291"/>
            <a:ext cx="3670110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200400" y="914400"/>
            <a:ext cx="3581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7030A0"/>
                </a:solidFill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6212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খ এ গাড়ি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15320F-09C9-462A-B1F1-A98EE9BB9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57" b="96939" l="1047" r="98140">
                        <a14:foregroundMark x1="3140" y1="9184" x2="3140" y2="9184"/>
                        <a14:foregroundMark x1="1047" y1="20408" x2="1047" y2="20408"/>
                        <a14:foregroundMark x1="98140" y1="59694" x2="98140" y2="59694"/>
                        <a14:foregroundMark x1="59070" y1="93622" x2="59070" y2="93622"/>
                        <a14:foregroundMark x1="83837" y1="96939" x2="83837" y2="96939"/>
                        <a14:foregroundMark x1="54302" y1="5357" x2="54302" y2="5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143000"/>
            <a:ext cx="6610350" cy="30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150</Words>
  <Application>Microsoft Office PowerPoint</Application>
  <PresentationFormat>On-screen Show (4:3)</PresentationFormat>
  <Paragraphs>93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Calibri</vt:lpstr>
      <vt:lpstr>NikoshBAN</vt:lpstr>
      <vt:lpstr>Times New Roman</vt:lpstr>
      <vt:lpstr>Tw Cen MT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Md. Shohidul Islam</cp:lastModifiedBy>
  <cp:revision>186</cp:revision>
  <dcterms:created xsi:type="dcterms:W3CDTF">2006-08-16T00:00:00Z</dcterms:created>
  <dcterms:modified xsi:type="dcterms:W3CDTF">2021-03-07T09:10:27Z</dcterms:modified>
</cp:coreProperties>
</file>