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42" r:id="rId1"/>
    <p:sldMasterId id="2147486687" r:id="rId2"/>
    <p:sldMasterId id="2147495599" r:id="rId3"/>
    <p:sldMasterId id="2147496646" r:id="rId4"/>
    <p:sldMasterId id="2147496658" r:id="rId5"/>
    <p:sldMasterId id="2147496688" r:id="rId6"/>
    <p:sldMasterId id="2147496718" r:id="rId7"/>
    <p:sldMasterId id="2147496730" r:id="rId8"/>
    <p:sldMasterId id="2147496742" r:id="rId9"/>
  </p:sldMasterIdLst>
  <p:notesMasterIdLst>
    <p:notesMasterId r:id="rId32"/>
  </p:notesMasterIdLst>
  <p:sldIdLst>
    <p:sldId id="360" r:id="rId10"/>
    <p:sldId id="359" r:id="rId11"/>
    <p:sldId id="389" r:id="rId12"/>
    <p:sldId id="331" r:id="rId13"/>
    <p:sldId id="335" r:id="rId14"/>
    <p:sldId id="400" r:id="rId15"/>
    <p:sldId id="388" r:id="rId16"/>
    <p:sldId id="390" r:id="rId17"/>
    <p:sldId id="387" r:id="rId18"/>
    <p:sldId id="392" r:id="rId19"/>
    <p:sldId id="394" r:id="rId20"/>
    <p:sldId id="371" r:id="rId21"/>
    <p:sldId id="396" r:id="rId22"/>
    <p:sldId id="338" r:id="rId23"/>
    <p:sldId id="401" r:id="rId24"/>
    <p:sldId id="402" r:id="rId25"/>
    <p:sldId id="397" r:id="rId26"/>
    <p:sldId id="372" r:id="rId27"/>
    <p:sldId id="337" r:id="rId28"/>
    <p:sldId id="403" r:id="rId29"/>
    <p:sldId id="399" r:id="rId30"/>
    <p:sldId id="333" r:id="rId3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E2FA"/>
    <a:srgbClr val="0000CC"/>
    <a:srgbClr val="3333CC"/>
    <a:srgbClr val="6CE1F8"/>
    <a:srgbClr val="65E9FB"/>
    <a:srgbClr val="CC0066"/>
    <a:srgbClr val="FF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6000" autoAdjust="0"/>
  </p:normalViewPr>
  <p:slideViewPr>
    <p:cSldViewPr>
      <p:cViewPr>
        <p:scale>
          <a:sx n="50" d="100"/>
          <a:sy n="50" d="100"/>
        </p:scale>
        <p:origin x="-1470" y="-5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AB19CB48-9BE7-4219-A2D9-F72AF16C5D8D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1EAFBE6-7A02-42D2-9314-BA3139688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282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/>
              <a:t>Ending slide.</a:t>
            </a: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3B25204A-35D6-4FD5-A6C3-8FD40D602125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9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4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243-2456-45DB-8B54-2A38A921ABC0}" type="datetimeFigureOut">
              <a:rPr lang="en-US"/>
              <a:pPr>
                <a:defRPr/>
              </a:pPr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40006-C9E2-4370-8757-C0A10A35E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86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3686B-CF85-46D4-A52C-65C7E4758B3E}" type="datetimeFigureOut">
              <a:rPr lang="en-US"/>
              <a:pPr>
                <a:defRPr/>
              </a:pPr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6370C-51C7-4502-A189-11030F99A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0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1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1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6682A-608A-402B-ADA2-CD94BEEA2CCC}" type="datetimeFigureOut">
              <a:rPr lang="en-US"/>
              <a:pPr>
                <a:defRPr/>
              </a:pPr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C8018-D273-48B5-89DB-A1AE7CD49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03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8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8B486-013C-45A6-ACB5-B16C04BB7F33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894B4-6DE0-4E9E-A3B9-CA4D139A4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46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95F6D-A4A3-405F-A3B2-0047901FEDD9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F7C0C-1581-4132-B117-412526345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32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6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D31B-91C5-4E9E-A6D2-6C51312F6370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F5718-68CB-468E-870C-AA35A38B9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85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451F8-FEC5-4777-9C15-5F3C4263DBA8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93529-D1B4-4C8C-9519-FF5E4BD40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1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F274-642D-439D-882F-19DBE1FCE831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100F7-AAE9-46CE-BB48-FFF60E08E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71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9C99E-F24E-411B-9E35-AEB92EE4F2FD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777BE-1F57-46D2-B4F8-42A52001B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73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5BE13-858F-4D14-BAEF-984DE4CBC1D3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0142C-B562-4E7D-911E-994B7FB34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75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1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30ED0-4578-49FB-A366-2DAECBC69659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0961F-DDF2-42A6-832D-D496092CD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9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C7FED-A1DB-443B-AFFB-77AFBE7B33E3}" type="datetimeFigureOut">
              <a:rPr lang="en-US"/>
              <a:pPr>
                <a:defRPr/>
              </a:pPr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264B3-7566-4CC2-821D-1CDD8BC86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77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F03A9-766B-4CA1-A4A9-50B5F5001812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635B4-B75D-4223-8435-16BF663E5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70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64154-4C91-4142-827F-4134BECC42D5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3E565-F544-42B2-A53A-A08D422EE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34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9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9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5846-E123-4805-B069-7CD5CDECA1DD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A5100-FFAB-45DE-8FEA-72B28B2BF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64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73A0B-0218-4499-B885-DFD6A09046DB}" type="datetime1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46B65-A0C6-41B4-90C6-21F2C29B5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789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60B1C-EFE6-43F6-AC30-2B8DB2D8D9AB}" type="datetime1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19658-BBD4-4536-B9AA-27C3A21177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680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9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62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206F3-A799-4196-8FE1-5BF381C0EC25}" type="datetime1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4C153-E5F0-4CF4-A6D3-68CDFB7B6A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508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9B72E-4E7D-4853-B77C-2BF1249787AF}" type="datetime1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137F5-464C-4094-A08B-E1C3EB5A1E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470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386F9-65F1-4819-A8D6-664DBEF9C65B}" type="datetime1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82A2A-0D29-4A25-8B1F-083E43E87C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500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BACCE-8467-4EDE-B2E2-1E2F7F996595}" type="datetime1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B57DF-A1D4-459D-BE6B-5F52B8329A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243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BC771-1259-44CB-82D4-42D04A9C47A4}" type="datetime1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411B1-A415-4D16-B495-99601FE232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01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73"/>
            <a:ext cx="103632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1pPr>
            <a:lvl2pPr marL="406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81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3pPr>
            <a:lvl4pPr marL="121921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4pPr>
            <a:lvl5pPr marL="1625620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5pPr>
            <a:lvl6pPr marL="203202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6pPr>
            <a:lvl7pPr marL="2438430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7pPr>
            <a:lvl8pPr marL="2844836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8pPr>
            <a:lvl9pPr marL="3251241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64B46-8B78-452D-BDE8-4A0B5673AE78}" type="datetimeFigureOut">
              <a:rPr lang="en-US"/>
              <a:pPr>
                <a:defRPr/>
              </a:pPr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CD756-F713-498B-8CE7-9CA8309A5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8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8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0E2AF-58BE-4919-B78D-C811BEC82810}" type="datetime1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33941-B261-41C9-9FD9-54E3D69D08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069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58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08E90-2BDF-44C6-9B91-DB69162D68E2}" type="datetime1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BB019-1864-45E9-A94F-B511AC9DC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091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AEB10-1102-4A43-B86B-5ECC73103B57}" type="datetime1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B29FD-ABBE-4A68-B5D8-8FB74B8A8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201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E1D4F-AFCE-4085-8681-D5E31517D363}" type="datetime1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8E5C6-8675-48DE-9911-2DC6356016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87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2924EEE-2B61-4FDD-A285-2D7F77EDD92D}" type="datetimeFigureOut">
              <a:rPr lang="en-US" smtClean="0"/>
              <a:pPr defTabSz="685800"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FC68E70-7E87-4A5B-859D-3A15367731FE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98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A0964A5-7858-4F68-9691-D06EA5FA2DAA}" type="datetimeFigureOut">
              <a:rPr lang="en-US" smtClean="0"/>
              <a:pPr defTabSz="685800"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3707D07-0081-488E-AD67-BF159E03D391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69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05FDFA1-05EC-4A85-8F1D-0A5E1D5E5D7A}" type="datetimeFigureOut">
              <a:rPr lang="en-US" smtClean="0"/>
              <a:pPr defTabSz="685800"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9AF88FD-A3D2-4D7E-9ACA-9A82F909D210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91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3021972-6754-4305-85FB-DE07D63F4C65}" type="datetimeFigureOut">
              <a:rPr lang="en-US" smtClean="0"/>
              <a:pPr defTabSz="685800">
                <a:defRPr/>
              </a:pPr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3A6028D2-2319-4652-8D31-7A36E580BA6A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37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DEF4C34-F4DF-433E-87F7-B07EC63F8B73}" type="datetimeFigureOut">
              <a:rPr lang="en-US" smtClean="0"/>
              <a:pPr defTabSz="685800">
                <a:defRPr/>
              </a:pPr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F6198F7-48FB-4CEF-BAD9-D0B5DD4F98B3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787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2FE79C8-3190-4D01-B89D-E5EEC1A1C598}" type="datetimeFigureOut">
              <a:rPr lang="en-US" smtClean="0"/>
              <a:pPr defTabSz="685800">
                <a:defRPr/>
              </a:pPr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0855EBE-08B6-4447-959C-0778A35C76C6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2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18B82-16DB-4897-A254-53397601F4CB}" type="datetimeFigureOut">
              <a:rPr lang="en-US"/>
              <a:pPr>
                <a:defRPr/>
              </a:pPr>
              <a:t>3/6/2021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7EC4A-D339-49B8-9A3C-BF4E52514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562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77BB6AD-8454-41F1-B94E-A9B7F45B63B6}" type="datetimeFigureOut">
              <a:rPr lang="en-US" smtClean="0"/>
              <a:pPr defTabSz="685800">
                <a:defRPr/>
              </a:pPr>
              <a:t>3/6/2021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789AF3C-B813-42B4-A0BA-D1DEA752A385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47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1B9CC1F-E6DD-4E6E-811A-8CB35BF698C9}" type="datetimeFigureOut">
              <a:rPr lang="en-US" smtClean="0"/>
              <a:pPr defTabSz="685800">
                <a:defRPr/>
              </a:pPr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6C20120-0985-4FA1-9650-B44B3AF53A90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576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9E410617-B736-4D14-A85E-E3BA734A1AF0}" type="datetimeFigureOut">
              <a:rPr lang="en-US" smtClean="0"/>
              <a:pPr defTabSz="685800">
                <a:defRPr/>
              </a:pPr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DAD19D0-D07D-4426-A0F5-938193D13702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650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9CA38AA-DBE0-498B-94DD-6B84424C4FE0}" type="datetimeFigureOut">
              <a:rPr lang="en-US" smtClean="0"/>
              <a:pPr defTabSz="685800"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62E69E3-1873-4C3B-AE1D-38D01EB4FFB2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667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727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727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24AE473-B518-45F0-ACD2-74CD6F58A110}" type="datetimeFigureOut">
              <a:rPr lang="en-US" smtClean="0"/>
              <a:pPr defTabSz="685800"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B79ECBB-C6F1-4647-98DD-63CA7588CDC6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16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4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DA83537-BF06-4706-9E30-CEBB740005D0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F3F6AFB-7B2D-4CA1-A002-A37837B5F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3580"/>
      </p:ext>
    </p:extLst>
  </p:cSld>
  <p:clrMapOvr>
    <a:masterClrMapping/>
  </p:clrMapOvr>
  <p:transition advClick="0" advTm="15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5E4F7F8-4FE6-462E-971E-CBA23F596364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2B715E6-29B2-4E08-8782-7E7AAE249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27857"/>
      </p:ext>
    </p:extLst>
  </p:cSld>
  <p:clrMapOvr>
    <a:masterClrMapping/>
  </p:clrMapOvr>
  <p:transition advClick="0" advTm="15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2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75163E3-7966-4A92-8F74-1CDD88353CD9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1C5C1E1-62E7-42CE-BBFB-729818FC0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66005"/>
      </p:ext>
    </p:extLst>
  </p:cSld>
  <p:clrMapOvr>
    <a:masterClrMapping/>
  </p:clrMapOvr>
  <p:transition advClick="0" advTm="15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12925"/>
            <a:ext cx="81280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45600" y="1812925"/>
            <a:ext cx="81280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0B67D9-A3F6-4410-B309-66ABD893C840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16908B8-BAE2-4306-92B0-2DE98A51D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50842"/>
      </p:ext>
    </p:extLst>
  </p:cSld>
  <p:clrMapOvr>
    <a:masterClrMapping/>
  </p:clrMapOvr>
  <p:transition advClick="0" advTm="15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3E421B9-31A4-4C39-8E2C-6C0932092BC9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2CB8ECF-521A-4986-8EA8-B48B39ABD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58142"/>
      </p:ext>
    </p:extLst>
  </p:cSld>
  <p:clrMapOvr>
    <a:masterClrMapping/>
  </p:clrMapOvr>
  <p:transition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2" y="1535113"/>
            <a:ext cx="5389033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2" y="2174875"/>
            <a:ext cx="5389033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14F32-F699-4C2C-84D8-0ADD46674B9F}" type="datetimeFigureOut">
              <a:rPr lang="en-US"/>
              <a:pPr>
                <a:defRPr/>
              </a:pPr>
              <a:t>3/6/2021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13D02-8D79-43C0-92EE-9BE1740CE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80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A0B8B1F-36FC-430C-B7DE-E5241B964C4B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5645BCF-AFB3-4087-ABC1-FD3DC2719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12171"/>
      </p:ext>
    </p:extLst>
  </p:cSld>
  <p:clrMapOvr>
    <a:masterClrMapping/>
  </p:clrMapOvr>
  <p:transition advClick="0" advTm="15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732B188-41A2-4EB5-A2FA-700BB23660D0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837599B-97AE-488F-9CD9-A3E1995E5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82648"/>
      </p:ext>
    </p:extLst>
  </p:cSld>
  <p:clrMapOvr>
    <a:masterClrMapping/>
  </p:clrMapOvr>
  <p:transition advClick="0" advTm="15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7059517-CB89-44B8-9131-751163A2E188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4944DE3-3AD5-4637-B206-7C65EC567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98245"/>
      </p:ext>
    </p:extLst>
  </p:cSld>
  <p:clrMapOvr>
    <a:masterClrMapping/>
  </p:clrMapOvr>
  <p:transition advClick="0" advTm="15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2" indent="0">
              <a:buNone/>
              <a:defRPr sz="2400"/>
            </a:lvl3pPr>
            <a:lvl4pPr marL="1371392" indent="0">
              <a:buNone/>
              <a:defRPr sz="2000"/>
            </a:lvl4pPr>
            <a:lvl5pPr marL="1828524" indent="0">
              <a:buNone/>
              <a:defRPr sz="2000"/>
            </a:lvl5pPr>
            <a:lvl6pPr marL="2285655" indent="0">
              <a:buNone/>
              <a:defRPr sz="2000"/>
            </a:lvl6pPr>
            <a:lvl7pPr marL="2742785" indent="0">
              <a:buNone/>
              <a:defRPr sz="2000"/>
            </a:lvl7pPr>
            <a:lvl8pPr marL="3199916" indent="0">
              <a:buNone/>
              <a:defRPr sz="2000"/>
            </a:lvl8pPr>
            <a:lvl9pPr marL="365704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59E6158-DFED-41FF-B960-A122B1D648F2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F23BB88-BB8D-4038-8F36-15AD9E307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17692"/>
      </p:ext>
    </p:extLst>
  </p:cSld>
  <p:clrMapOvr>
    <a:masterClrMapping/>
  </p:clrMapOvr>
  <p:transition advClick="0" advTm="15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368DBDC-5A46-4796-B216-448C59820A96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D7DC44A-2492-4476-8B44-6C136BC23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8799"/>
      </p:ext>
    </p:extLst>
  </p:cSld>
  <p:clrMapOvr>
    <a:masterClrMapping/>
  </p:clrMapOvr>
  <p:transition advClick="0" advTm="15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11157"/>
            <a:ext cx="4114800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11157"/>
            <a:ext cx="12141200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D61D1DB-CAA9-4C38-892A-67F233E1AA3B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5FD8A0F-AB45-4E8E-9FBA-BCF0D5166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39361"/>
      </p:ext>
    </p:extLst>
  </p:cSld>
  <p:clrMapOvr>
    <a:masterClrMapping/>
  </p:clrMapOvr>
  <p:transition advClick="0" advTm="15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2924EEE-2B61-4FDD-A285-2D7F77EDD92D}" type="datetimeFigureOut">
              <a:rPr lang="en-US" smtClean="0"/>
              <a:pPr defTabSz="685800"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FC68E70-7E87-4A5B-859D-3A15367731FE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853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A0964A5-7858-4F68-9691-D06EA5FA2DAA}" type="datetimeFigureOut">
              <a:rPr lang="en-US" smtClean="0"/>
              <a:pPr defTabSz="685800"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3707D07-0081-488E-AD67-BF159E03D391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91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05FDFA1-05EC-4A85-8F1D-0A5E1D5E5D7A}" type="datetimeFigureOut">
              <a:rPr lang="en-US" smtClean="0"/>
              <a:pPr defTabSz="685800"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9AF88FD-A3D2-4D7E-9ACA-9A82F909D210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171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3021972-6754-4305-85FB-DE07D63F4C65}" type="datetimeFigureOut">
              <a:rPr lang="en-US" smtClean="0"/>
              <a:pPr defTabSz="685800">
                <a:defRPr/>
              </a:pPr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3A6028D2-2319-4652-8D31-7A36E580BA6A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75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3766B-0331-4A90-9995-49D42F264E8B}" type="datetimeFigureOut">
              <a:rPr lang="en-US"/>
              <a:pPr>
                <a:defRPr/>
              </a:pPr>
              <a:t>3/6/2021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F2184-AF7A-401C-8562-DFEACFD9B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305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DEF4C34-F4DF-433E-87F7-B07EC63F8B73}" type="datetimeFigureOut">
              <a:rPr lang="en-US" smtClean="0"/>
              <a:pPr defTabSz="685800">
                <a:defRPr/>
              </a:pPr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F6198F7-48FB-4CEF-BAD9-D0B5DD4F98B3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361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2FE79C8-3190-4D01-B89D-E5EEC1A1C598}" type="datetimeFigureOut">
              <a:rPr lang="en-US" smtClean="0"/>
              <a:pPr defTabSz="685800">
                <a:defRPr/>
              </a:pPr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0855EBE-08B6-4447-959C-0778A35C76C6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228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77BB6AD-8454-41F1-B94E-A9B7F45B63B6}" type="datetimeFigureOut">
              <a:rPr lang="en-US" smtClean="0"/>
              <a:pPr defTabSz="685800">
                <a:defRPr/>
              </a:pPr>
              <a:t>3/6/2021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789AF3C-B813-42B4-A0BA-D1DEA752A385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709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1B9CC1F-E6DD-4E6E-811A-8CB35BF698C9}" type="datetimeFigureOut">
              <a:rPr lang="en-US" smtClean="0"/>
              <a:pPr defTabSz="685800">
                <a:defRPr/>
              </a:pPr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6C20120-0985-4FA1-9650-B44B3AF53A90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240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9E410617-B736-4D14-A85E-E3BA734A1AF0}" type="datetimeFigureOut">
              <a:rPr lang="en-US" smtClean="0"/>
              <a:pPr defTabSz="685800">
                <a:defRPr/>
              </a:pPr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DAD19D0-D07D-4426-A0F5-938193D13702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515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9CA38AA-DBE0-498B-94DD-6B84424C4FE0}" type="datetimeFigureOut">
              <a:rPr lang="en-US" smtClean="0"/>
              <a:pPr defTabSz="685800"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62E69E3-1873-4C3B-AE1D-38D01EB4FFB2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985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9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9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24AE473-B518-45F0-ACD2-74CD6F58A110}" type="datetimeFigureOut">
              <a:rPr lang="en-US" smtClean="0"/>
              <a:pPr defTabSz="685800"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B79ECBB-C6F1-4647-98DD-63CA7588CDC6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404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2924EEE-2B61-4FDD-A285-2D7F77EDD92D}" type="datetimeFigureOut">
              <a:rPr lang="en-US" smtClean="0"/>
              <a:pPr defTabSz="685800"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FC68E70-7E87-4A5B-859D-3A15367731FE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853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A0964A5-7858-4F68-9691-D06EA5FA2DAA}" type="datetimeFigureOut">
              <a:rPr lang="en-US" smtClean="0"/>
              <a:pPr defTabSz="685800"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3707D07-0081-488E-AD67-BF159E03D391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91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05FDFA1-05EC-4A85-8F1D-0A5E1D5E5D7A}" type="datetimeFigureOut">
              <a:rPr lang="en-US" smtClean="0"/>
              <a:pPr defTabSz="685800"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9AF88FD-A3D2-4D7E-9ACA-9A82F909D210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1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83A66-7E17-4B4B-85BB-CE929622D84B}" type="datetimeFigureOut">
              <a:rPr lang="en-US"/>
              <a:pPr>
                <a:defRPr/>
              </a:pPr>
              <a:t>3/6/2021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C619E-664F-41B9-90C7-DF03F3871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280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3021972-6754-4305-85FB-DE07D63F4C65}" type="datetimeFigureOut">
              <a:rPr lang="en-US" smtClean="0"/>
              <a:pPr defTabSz="685800">
                <a:defRPr/>
              </a:pPr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3A6028D2-2319-4652-8D31-7A36E580BA6A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757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DEF4C34-F4DF-433E-87F7-B07EC63F8B73}" type="datetimeFigureOut">
              <a:rPr lang="en-US" smtClean="0"/>
              <a:pPr defTabSz="685800">
                <a:defRPr/>
              </a:pPr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F6198F7-48FB-4CEF-BAD9-D0B5DD4F98B3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361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2FE79C8-3190-4D01-B89D-E5EEC1A1C598}" type="datetimeFigureOut">
              <a:rPr lang="en-US" smtClean="0"/>
              <a:pPr defTabSz="685800">
                <a:defRPr/>
              </a:pPr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0855EBE-08B6-4447-959C-0778A35C76C6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228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77BB6AD-8454-41F1-B94E-A9B7F45B63B6}" type="datetimeFigureOut">
              <a:rPr lang="en-US" smtClean="0"/>
              <a:pPr defTabSz="685800">
                <a:defRPr/>
              </a:pPr>
              <a:t>3/6/2021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789AF3C-B813-42B4-A0BA-D1DEA752A385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709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1B9CC1F-E6DD-4E6E-811A-8CB35BF698C9}" type="datetimeFigureOut">
              <a:rPr lang="en-US" smtClean="0"/>
              <a:pPr defTabSz="685800">
                <a:defRPr/>
              </a:pPr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6C20120-0985-4FA1-9650-B44B3AF53A90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240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9E410617-B736-4D14-A85E-E3BA734A1AF0}" type="datetimeFigureOut">
              <a:rPr lang="en-US" smtClean="0"/>
              <a:pPr defTabSz="685800">
                <a:defRPr/>
              </a:pPr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DAD19D0-D07D-4426-A0F5-938193D13702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515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9CA38AA-DBE0-498B-94DD-6B84424C4FE0}" type="datetimeFigureOut">
              <a:rPr lang="en-US" smtClean="0"/>
              <a:pPr defTabSz="685800"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62E69E3-1873-4C3B-AE1D-38D01EB4FFB2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985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79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79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24AE473-B518-45F0-ACD2-74CD6F58A110}" type="datetimeFigureOut">
              <a:rPr lang="en-US" smtClean="0"/>
              <a:pPr defTabSz="685800"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B79ECBB-C6F1-4647-98DD-63CA7588CDC6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404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DAD3BF-1C92-4284-81B4-6F8236BCA99D}" type="datetimeFigureOut">
              <a:rPr lang="en-US" smtClean="0"/>
              <a:pPr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46E21-8370-48AD-B90F-727E813F4C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97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370997-9D64-493C-A8F8-818DA7C9DEAA}" type="datetimeFigureOut">
              <a:rPr lang="en-US" smtClean="0"/>
              <a:pPr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297FF-09D1-457A-9856-0C8D06FFAE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1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23"/>
            <a:ext cx="6815667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1EFC-2927-4B30-9269-F73D03D6CC66}" type="datetimeFigureOut">
              <a:rPr lang="en-US"/>
              <a:pPr>
                <a:defRPr/>
              </a:pPr>
              <a:t>3/6/2021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63E0-CBC9-41BD-A7DA-4294F2490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93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248687-0AEB-41C8-88E9-CB807D1ED9CF}" type="datetimeFigureOut">
              <a:rPr lang="en-US" smtClean="0"/>
              <a:pPr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9FD70-176E-4F91-9F80-E4243255AF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26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8290F-4424-4E6A-913F-2999DFEDDECB}" type="datetimeFigureOut">
              <a:rPr lang="en-US" smtClean="0"/>
              <a:pPr>
                <a:defRPr/>
              </a:pPr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9D8A1-AD1E-4F0E-80D2-B1763A9F87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84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E4A09-5C58-4048-BAA1-1654EF07B547}" type="datetimeFigureOut">
              <a:rPr lang="en-US" smtClean="0"/>
              <a:pPr>
                <a:defRPr/>
              </a:pPr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97E34-F593-4F8D-9EE2-6F1D255A1B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15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629EE3-2C46-42C7-9B83-733902E11B02}" type="datetimeFigureOut">
              <a:rPr lang="en-US" smtClean="0"/>
              <a:pPr>
                <a:defRPr/>
              </a:pPr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3E091-2D04-4D3B-84EA-5AAB450DB8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417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C7679D-C27F-486F-AA4E-E9E45D73E1D1}" type="datetimeFigureOut">
              <a:rPr lang="en-US" smtClean="0"/>
              <a:pPr>
                <a:defRPr/>
              </a:pPr>
              <a:t>3/6/2021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E84FA-D44D-4210-90E2-DB214788F7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476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C79270-C04D-462E-96C3-5FF1F11E8F75}" type="datetimeFigureOut">
              <a:rPr lang="en-US" smtClean="0"/>
              <a:pPr>
                <a:defRPr/>
              </a:pPr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3FBBF-6D48-4EBA-9E50-E3869A42AB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72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96FB70-4377-4D23-96A6-A6FA65398348}" type="datetimeFigureOut">
              <a:rPr lang="en-US" smtClean="0"/>
              <a:pPr>
                <a:defRPr/>
              </a:pPr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43D95-D039-4379-81A0-74846C5FCC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20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C8FEA9-1E45-4F66-B497-D8931356B6FD}" type="datetimeFigureOut">
              <a:rPr lang="en-US" smtClean="0"/>
              <a:pPr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6C184-A5A5-4A17-9C56-C49A4FA6A0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97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9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9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181AA3-9302-458F-94CC-664DB92BB7B0}" type="datetimeFigureOut">
              <a:rPr lang="en-US" smtClean="0"/>
              <a:pPr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C60BD-6CC5-4519-BC57-2DA024A9F9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40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1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D36AA-72DE-4084-B212-F10C97E5BDEC}" type="datetimeFigureOut">
              <a:rPr lang="en-US"/>
              <a:pPr>
                <a:defRPr/>
              </a:pPr>
              <a:t>3/6/2021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BBBEB-3A9F-4AF2-B474-389BADC62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26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7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9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1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8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3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1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8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8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9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6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812810" eaLnBrk="1" fontAlgn="auto" hangingPunct="1">
              <a:spcBef>
                <a:spcPts val="0"/>
              </a:spcBef>
              <a:spcAft>
                <a:spcPts val="0"/>
              </a:spcAft>
              <a:defRPr sz="1067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686A475-AB5C-4248-AC5A-36CA45317E8D}" type="datetimeFigureOut">
              <a:rPr lang="en-US"/>
              <a:pPr>
                <a:defRPr/>
              </a:pPr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6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12810" eaLnBrk="1" fontAlgn="auto" hangingPunct="1">
              <a:spcBef>
                <a:spcPts val="0"/>
              </a:spcBef>
              <a:spcAft>
                <a:spcPts val="0"/>
              </a:spcAft>
              <a:defRPr sz="1067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12800" eaLnBrk="1" hangingPunct="1">
              <a:defRPr sz="10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EA7C64A-7107-4848-8959-15F143DB4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458" r:id="rId1"/>
    <p:sldLayoutId id="2147496459" r:id="rId2"/>
    <p:sldLayoutId id="2147496460" r:id="rId3"/>
    <p:sldLayoutId id="2147496461" r:id="rId4"/>
    <p:sldLayoutId id="2147496462" r:id="rId5"/>
    <p:sldLayoutId id="2147496463" r:id="rId6"/>
    <p:sldLayoutId id="2147496464" r:id="rId7"/>
    <p:sldLayoutId id="2147496465" r:id="rId8"/>
    <p:sldLayoutId id="2147496466" r:id="rId9"/>
    <p:sldLayoutId id="2147496467" r:id="rId10"/>
    <p:sldLayoutId id="2147496468" r:id="rId11"/>
  </p:sldLayoutIdLst>
  <p:txStyles>
    <p:titleStyle>
      <a:lvl1pPr algn="ctr" defTabSz="81280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1280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2pPr>
      <a:lvl3pPr algn="ctr" defTabSz="81280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3pPr>
      <a:lvl4pPr algn="ctr" defTabSz="81280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4pPr>
      <a:lvl5pPr algn="ctr" defTabSz="81280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812800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812800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812800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812800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04800" indent="-304800" algn="l" defTabSz="812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0400" indent="-254000" algn="l" defTabSz="812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00" indent="-203200" algn="l" defTabSz="812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2400" indent="-203200" algn="l" defTabSz="812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03200" algn="l" defTabSz="812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28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641633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048038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454443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6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862430E-D8EC-4105-9578-872A131ACC03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6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3D4271C-D97E-4657-8CDF-82C289395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480" r:id="rId1"/>
    <p:sldLayoutId id="2147496481" r:id="rId2"/>
    <p:sldLayoutId id="2147496482" r:id="rId3"/>
    <p:sldLayoutId id="2147496483" r:id="rId4"/>
    <p:sldLayoutId id="2147496484" r:id="rId5"/>
    <p:sldLayoutId id="2147496485" r:id="rId6"/>
    <p:sldLayoutId id="2147496486" r:id="rId7"/>
    <p:sldLayoutId id="2147496487" r:id="rId8"/>
    <p:sldLayoutId id="2147496488" r:id="rId9"/>
    <p:sldLayoutId id="2147496489" r:id="rId10"/>
    <p:sldLayoutId id="21474964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6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401072-E937-4C2D-A157-78CC7341C0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557" r:id="rId1"/>
    <p:sldLayoutId id="2147496558" r:id="rId2"/>
    <p:sldLayoutId id="2147496559" r:id="rId3"/>
    <p:sldLayoutId id="2147496560" r:id="rId4"/>
    <p:sldLayoutId id="2147496561" r:id="rId5"/>
    <p:sldLayoutId id="2147496562" r:id="rId6"/>
    <p:sldLayoutId id="2147496563" r:id="rId7"/>
    <p:sldLayoutId id="2147496564" r:id="rId8"/>
    <p:sldLayoutId id="2147496565" r:id="rId9"/>
    <p:sldLayoutId id="2147496566" r:id="rId10"/>
    <p:sldLayoutId id="21474965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86A475-AB5C-4248-AC5A-36CA45317E8D}" type="datetimeFigureOut">
              <a:rPr lang="en-US" smtClean="0"/>
              <a:pPr>
                <a:defRPr/>
              </a:pPr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3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A7C64A-7107-4848-8959-15F143DB4F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543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647" r:id="rId1"/>
    <p:sldLayoutId id="2147496648" r:id="rId2"/>
    <p:sldLayoutId id="2147496649" r:id="rId3"/>
    <p:sldLayoutId id="2147496650" r:id="rId4"/>
    <p:sldLayoutId id="2147496651" r:id="rId5"/>
    <p:sldLayoutId id="2147496652" r:id="rId6"/>
    <p:sldLayoutId id="2147496653" r:id="rId7"/>
    <p:sldLayoutId id="2147496654" r:id="rId8"/>
    <p:sldLayoutId id="2147496655" r:id="rId9"/>
    <p:sldLayoutId id="2147496656" r:id="rId10"/>
    <p:sldLayoutId id="21474966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36"/>
            <a:ext cx="28448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 defTabSz="914262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E004848-815A-4FA5-B13B-F2596807BC16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36"/>
            <a:ext cx="38608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 defTabSz="914262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36"/>
            <a:ext cx="28448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defTabSz="914262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270EFBA-9DC9-4A35-8422-84A126D15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2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659" r:id="rId1"/>
    <p:sldLayoutId id="2147496660" r:id="rId2"/>
    <p:sldLayoutId id="2147496661" r:id="rId3"/>
    <p:sldLayoutId id="2147496662" r:id="rId4"/>
    <p:sldLayoutId id="2147496663" r:id="rId5"/>
    <p:sldLayoutId id="2147496664" r:id="rId6"/>
    <p:sldLayoutId id="2147496665" r:id="rId7"/>
    <p:sldLayoutId id="2147496666" r:id="rId8"/>
    <p:sldLayoutId id="2147496667" r:id="rId9"/>
    <p:sldLayoutId id="2147496668" r:id="rId10"/>
    <p:sldLayoutId id="2147496669" r:id="rId11"/>
  </p:sldLayoutIdLst>
  <p:transition advClick="0" advTm="1500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0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1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7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86A475-AB5C-4248-AC5A-36CA45317E8D}" type="datetimeFigureOut">
              <a:rPr lang="en-US" smtClean="0"/>
              <a:pPr>
                <a:defRPr/>
              </a:pPr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0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A7C64A-7107-4848-8959-15F143DB4F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3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689" r:id="rId1"/>
    <p:sldLayoutId id="2147496690" r:id="rId2"/>
    <p:sldLayoutId id="2147496691" r:id="rId3"/>
    <p:sldLayoutId id="2147496692" r:id="rId4"/>
    <p:sldLayoutId id="2147496693" r:id="rId5"/>
    <p:sldLayoutId id="2147496694" r:id="rId6"/>
    <p:sldLayoutId id="2147496695" r:id="rId7"/>
    <p:sldLayoutId id="2147496696" r:id="rId8"/>
    <p:sldLayoutId id="2147496697" r:id="rId9"/>
    <p:sldLayoutId id="2147496698" r:id="rId10"/>
    <p:sldLayoutId id="2147496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86A475-AB5C-4248-AC5A-36CA45317E8D}" type="datetimeFigureOut">
              <a:rPr lang="en-US" smtClean="0"/>
              <a:pPr>
                <a:defRPr/>
              </a:pPr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A7C64A-7107-4848-8959-15F143DB4F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3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719" r:id="rId1"/>
    <p:sldLayoutId id="2147496720" r:id="rId2"/>
    <p:sldLayoutId id="2147496721" r:id="rId3"/>
    <p:sldLayoutId id="2147496722" r:id="rId4"/>
    <p:sldLayoutId id="2147496723" r:id="rId5"/>
    <p:sldLayoutId id="2147496724" r:id="rId6"/>
    <p:sldLayoutId id="2147496725" r:id="rId7"/>
    <p:sldLayoutId id="2147496726" r:id="rId8"/>
    <p:sldLayoutId id="2147496727" r:id="rId9"/>
    <p:sldLayoutId id="2147496728" r:id="rId10"/>
    <p:sldLayoutId id="21474967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86A475-AB5C-4248-AC5A-36CA45317E8D}" type="datetimeFigureOut">
              <a:rPr lang="en-US" smtClean="0"/>
              <a:pPr>
                <a:defRPr/>
              </a:pPr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A7C64A-7107-4848-8959-15F143DB4F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3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731" r:id="rId1"/>
    <p:sldLayoutId id="2147496732" r:id="rId2"/>
    <p:sldLayoutId id="2147496733" r:id="rId3"/>
    <p:sldLayoutId id="2147496734" r:id="rId4"/>
    <p:sldLayoutId id="2147496735" r:id="rId5"/>
    <p:sldLayoutId id="2147496736" r:id="rId6"/>
    <p:sldLayoutId id="2147496737" r:id="rId7"/>
    <p:sldLayoutId id="2147496738" r:id="rId8"/>
    <p:sldLayoutId id="2147496739" r:id="rId9"/>
    <p:sldLayoutId id="2147496740" r:id="rId10"/>
    <p:sldLayoutId id="21474967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3/6/2021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93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743" r:id="rId1"/>
    <p:sldLayoutId id="2147496744" r:id="rId2"/>
    <p:sldLayoutId id="2147496745" r:id="rId3"/>
    <p:sldLayoutId id="2147496746" r:id="rId4"/>
    <p:sldLayoutId id="2147496747" r:id="rId5"/>
    <p:sldLayoutId id="2147496748" r:id="rId6"/>
    <p:sldLayoutId id="2147496749" r:id="rId7"/>
    <p:sldLayoutId id="2147496750" r:id="rId8"/>
    <p:sldLayoutId id="2147496751" r:id="rId9"/>
    <p:sldLayoutId id="2147496752" r:id="rId10"/>
    <p:sldLayoutId id="214749675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2.xml"/><Relationship Id="rId5" Type="http://schemas.openxmlformats.org/officeDocument/2006/relationships/slide" Target="slide14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9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8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10.xml"/><Relationship Id="rId6" Type="http://schemas.openxmlformats.org/officeDocument/2006/relationships/image" Target="../media/image10.png"/><Relationship Id="rId5" Type="http://schemas.openxmlformats.org/officeDocument/2006/relationships/image" Target="../media/image35.jpeg"/><Relationship Id="rId4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.xml"/><Relationship Id="rId6" Type="http://schemas.openxmlformats.org/officeDocument/2006/relationships/slide" Target="slide14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4.xml"/><Relationship Id="rId6" Type="http://schemas.openxmlformats.org/officeDocument/2006/relationships/slide" Target="slide14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5.xml"/><Relationship Id="rId6" Type="http://schemas.openxmlformats.org/officeDocument/2006/relationships/slide" Target="slide1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3.jpg"/><Relationship Id="rId4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0" y="2743311"/>
            <a:ext cx="5995872" cy="1333293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b="1" dirty="0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স্বাগতম</a:t>
            </a:r>
            <a:endParaRPr lang="en-US" b="1" dirty="0">
              <a:ln w="1143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983" y="357475"/>
            <a:ext cx="11379200" cy="1447800"/>
          </a:xfrm>
          <a:prstGeom prst="rect">
            <a:avLst/>
          </a:prstGeom>
          <a:noFill/>
        </p:spPr>
        <p:txBody>
          <a:bodyPr>
            <a:prstTxWarp prst="textCanUp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পদার্থবিজ্ঞান বিভাগ এর পক্ষথেকে 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0"/>
            <a:ext cx="5980112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98" y="0"/>
            <a:ext cx="6453188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1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6871">
        <p:split orient="vert"/>
      </p:transition>
    </mc:Choice>
    <mc:Fallback xmlns="">
      <p:transition spd="slow" advTm="1687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jpg"/>
          <p:cNvPicPr>
            <a:picLocks noChangeAspect="1"/>
          </p:cNvPicPr>
          <p:nvPr/>
        </p:nvPicPr>
        <p:blipFill rotWithShape="1">
          <a:blip r:embed="rId2" cstate="print"/>
          <a:srcRect t="6617" b="6619"/>
          <a:stretch/>
        </p:blipFill>
        <p:spPr>
          <a:xfrm>
            <a:off x="8850780" y="1184987"/>
            <a:ext cx="1090060" cy="275197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879090" y="1880191"/>
            <a:ext cx="4673600" cy="776109"/>
            <a:chOff x="-247690" y="2946315"/>
            <a:chExt cx="8382000" cy="731083"/>
          </a:xfrm>
        </p:grpSpPr>
        <p:grpSp>
          <p:nvGrpSpPr>
            <p:cNvPr id="13" name="Group 12"/>
            <p:cNvGrpSpPr/>
            <p:nvPr/>
          </p:nvGrpSpPr>
          <p:grpSpPr>
            <a:xfrm>
              <a:off x="-247690" y="3512598"/>
              <a:ext cx="8382000" cy="164800"/>
              <a:chOff x="-323890" y="3880512"/>
              <a:chExt cx="8382000" cy="164800"/>
            </a:xfrm>
          </p:grpSpPr>
          <p:sp>
            <p:nvSpPr>
              <p:cNvPr id="15" name="Isosceles Triangle 14"/>
              <p:cNvSpPr/>
              <p:nvPr/>
            </p:nvSpPr>
            <p:spPr>
              <a:xfrm rot="5552211">
                <a:off x="2839371" y="3916882"/>
                <a:ext cx="129041" cy="127527"/>
              </a:xfrm>
              <a:prstGeom prst="triangl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39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-323890" y="3880512"/>
                <a:ext cx="8382000" cy="164800"/>
                <a:chOff x="-323890" y="3475642"/>
                <a:chExt cx="8382000" cy="164800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-323890" y="3537408"/>
                  <a:ext cx="8382000" cy="38323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8" name="Isosceles Triangle 17"/>
                <p:cNvSpPr/>
                <p:nvPr/>
              </p:nvSpPr>
              <p:spPr>
                <a:xfrm rot="5552211">
                  <a:off x="5183181" y="3486178"/>
                  <a:ext cx="164800" cy="143727"/>
                </a:xfrm>
                <a:prstGeom prst="triangl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39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" name="TextBox 11"/>
            <p:cNvSpPr txBox="1"/>
            <p:nvPr/>
          </p:nvSpPr>
          <p:spPr>
            <a:xfrm>
              <a:off x="6794892" y="2946315"/>
              <a:ext cx="753361" cy="492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</a:t>
              </a:r>
              <a:endPara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98141" y="2856151"/>
            <a:ext cx="2456524" cy="117521"/>
            <a:chOff x="2297150" y="5420882"/>
            <a:chExt cx="5773492" cy="16099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297150" y="5502243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Isosceles Triangle 20"/>
            <p:cNvSpPr/>
            <p:nvPr/>
          </p:nvSpPr>
          <p:spPr>
            <a:xfrm rot="5400000">
              <a:off x="6242423" y="5399158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919995" y="1709607"/>
            <a:ext cx="2456524" cy="117521"/>
            <a:chOff x="2297150" y="5186003"/>
            <a:chExt cx="5773492" cy="16099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297150" y="5267364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Isosceles Triangle 23"/>
            <p:cNvSpPr/>
            <p:nvPr/>
          </p:nvSpPr>
          <p:spPr>
            <a:xfrm rot="5400000">
              <a:off x="6242423" y="5164279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898141" y="2104299"/>
            <a:ext cx="2456524" cy="117521"/>
            <a:chOff x="2297150" y="5264296"/>
            <a:chExt cx="5773492" cy="160998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2297150" y="5319560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Isosceles Triangle 26"/>
            <p:cNvSpPr/>
            <p:nvPr/>
          </p:nvSpPr>
          <p:spPr>
            <a:xfrm rot="5400000">
              <a:off x="6242423" y="5242572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79091" y="3258933"/>
            <a:ext cx="2456524" cy="117521"/>
            <a:chOff x="2252377" y="5525271"/>
            <a:chExt cx="5773492" cy="160998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252377" y="5606634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Isosceles Triangle 29"/>
            <p:cNvSpPr/>
            <p:nvPr/>
          </p:nvSpPr>
          <p:spPr>
            <a:xfrm rot="5400000">
              <a:off x="6242423" y="5503547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 rot="1491475">
            <a:off x="9232289" y="2190172"/>
            <a:ext cx="2282405" cy="151962"/>
            <a:chOff x="2252377" y="5352747"/>
            <a:chExt cx="5773492" cy="160998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2" name="Isosceles Triangle 41"/>
            <p:cNvSpPr/>
            <p:nvPr/>
          </p:nvSpPr>
          <p:spPr>
            <a:xfrm rot="5400000">
              <a:off x="4222949" y="5331024"/>
              <a:ext cx="160998" cy="204444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 rot="772177">
            <a:off x="9289318" y="2365178"/>
            <a:ext cx="2282405" cy="151962"/>
            <a:chOff x="2252377" y="5370633"/>
            <a:chExt cx="5773492" cy="160998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5" name="Isosceles Triangle 44"/>
            <p:cNvSpPr/>
            <p:nvPr/>
          </p:nvSpPr>
          <p:spPr>
            <a:xfrm rot="5400000">
              <a:off x="3973737" y="5348910"/>
              <a:ext cx="160998" cy="204443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rot="20164340">
            <a:off x="9231357" y="2784202"/>
            <a:ext cx="2282405" cy="151962"/>
            <a:chOff x="2252377" y="5352747"/>
            <a:chExt cx="5773492" cy="160998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Isosceles Triangle 47"/>
            <p:cNvSpPr/>
            <p:nvPr/>
          </p:nvSpPr>
          <p:spPr>
            <a:xfrm rot="5400000">
              <a:off x="4222949" y="5331024"/>
              <a:ext cx="160998" cy="204444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rot="20869824">
            <a:off x="9293271" y="2611460"/>
            <a:ext cx="2282405" cy="151962"/>
            <a:chOff x="2252377" y="5335179"/>
            <a:chExt cx="5773492" cy="160998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1" name="Isosceles Triangle 50"/>
            <p:cNvSpPr/>
            <p:nvPr/>
          </p:nvSpPr>
          <p:spPr>
            <a:xfrm rot="5400000">
              <a:off x="3963595" y="5313456"/>
              <a:ext cx="160998" cy="204443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771887" y="3936966"/>
            <a:ext cx="2117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উভোত্তল লেন্স</a:t>
            </a:r>
            <a:endParaRPr lang="en-US" dirty="0"/>
          </a:p>
        </p:txBody>
      </p:sp>
      <p:sp>
        <p:nvSpPr>
          <p:cNvPr id="88" name="Down Ribbon 87">
            <a:hlinkClick r:id="rId3" action="ppaction://hlinksldjump"/>
          </p:cNvPr>
          <p:cNvSpPr/>
          <p:nvPr/>
        </p:nvSpPr>
        <p:spPr>
          <a:xfrm>
            <a:off x="4207567" y="304800"/>
            <a:ext cx="3392852" cy="708212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উত্তল লেন্স  </a:t>
            </a:r>
            <a:r>
              <a:rPr lang="en-US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6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2800" b="1" i="0" u="none" strike="noStrike" kern="0" cap="none" spc="0" normalizeH="0" baseline="0" noProof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89" name="Picture 88" descr="21.jpg"/>
          <p:cNvPicPr>
            <a:picLocks noChangeAspect="1"/>
          </p:cNvPicPr>
          <p:nvPr/>
        </p:nvPicPr>
        <p:blipFill rotWithShape="1">
          <a:blip r:embed="rId2" cstate="print"/>
          <a:srcRect t="6617" b="6619"/>
          <a:stretch/>
        </p:blipFill>
        <p:spPr>
          <a:xfrm>
            <a:off x="2354730" y="1184988"/>
            <a:ext cx="1090060" cy="2751978"/>
          </a:xfrm>
          <a:prstGeom prst="rect">
            <a:avLst/>
          </a:prstGeom>
        </p:spPr>
      </p:pic>
      <p:sp>
        <p:nvSpPr>
          <p:cNvPr id="90" name="Rectangle 89"/>
          <p:cNvSpPr/>
          <p:nvPr/>
        </p:nvSpPr>
        <p:spPr>
          <a:xfrm>
            <a:off x="8303700" y="3936966"/>
            <a:ext cx="2188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অভিসারী লেন্স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1546" y="4691212"/>
            <a:ext cx="1158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 লেন্সের মধ্যভাগ মোটা এবং প্রান্তভাগ সরু তাকে উত্তল বা দ্বি উত্তল বা উভোত্তল লেন্স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0982" y="5275987"/>
            <a:ext cx="112439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আর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একগুচ্ছ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সমান্তরাল আলোক রশ্মিকে অভিসারী গুচ্ছে পরিনত করে বলে একে অভিসারী লেন্স বলে।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3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88" grpId="0" animBg="1"/>
      <p:bldP spid="90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1.jpg"/>
          <p:cNvPicPr>
            <a:picLocks noChangeAspect="1"/>
          </p:cNvPicPr>
          <p:nvPr/>
        </p:nvPicPr>
        <p:blipFill rotWithShape="1">
          <a:blip r:embed="rId2" cstate="print"/>
          <a:srcRect l="13441" r="12635" b="11218"/>
          <a:stretch/>
        </p:blipFill>
        <p:spPr>
          <a:xfrm>
            <a:off x="8686801" y="1146887"/>
            <a:ext cx="1007815" cy="2570797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6400181" y="2145004"/>
            <a:ext cx="4999937" cy="523220"/>
            <a:chOff x="-832969" y="3239476"/>
            <a:chExt cx="8967279" cy="492865"/>
          </a:xfrm>
        </p:grpSpPr>
        <p:grpSp>
          <p:nvGrpSpPr>
            <p:cNvPr id="60" name="Group 59"/>
            <p:cNvGrpSpPr/>
            <p:nvPr/>
          </p:nvGrpSpPr>
          <p:grpSpPr>
            <a:xfrm>
              <a:off x="-247690" y="3512598"/>
              <a:ext cx="8382000" cy="164800"/>
              <a:chOff x="-323890" y="3880512"/>
              <a:chExt cx="8382000" cy="164800"/>
            </a:xfrm>
          </p:grpSpPr>
          <p:sp>
            <p:nvSpPr>
              <p:cNvPr id="62" name="Isosceles Triangle 61"/>
              <p:cNvSpPr/>
              <p:nvPr/>
            </p:nvSpPr>
            <p:spPr>
              <a:xfrm rot="5552211">
                <a:off x="2839371" y="3916882"/>
                <a:ext cx="129041" cy="127527"/>
              </a:xfrm>
              <a:prstGeom prst="triangl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39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-323890" y="3880512"/>
                <a:ext cx="8382000" cy="164800"/>
                <a:chOff x="-323890" y="3475642"/>
                <a:chExt cx="8382000" cy="164800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-323890" y="3537408"/>
                  <a:ext cx="8382000" cy="38323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65" name="Isosceles Triangle 64"/>
                <p:cNvSpPr/>
                <p:nvPr/>
              </p:nvSpPr>
              <p:spPr>
                <a:xfrm rot="5552211">
                  <a:off x="6925636" y="3486178"/>
                  <a:ext cx="164800" cy="143728"/>
                </a:xfrm>
                <a:prstGeom prst="triangl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39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61" name="TextBox 60"/>
            <p:cNvSpPr txBox="1"/>
            <p:nvPr/>
          </p:nvSpPr>
          <p:spPr>
            <a:xfrm>
              <a:off x="-832969" y="3239476"/>
              <a:ext cx="753361" cy="492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</a:t>
              </a:r>
              <a:endPara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726518" y="2771645"/>
            <a:ext cx="2456524" cy="117521"/>
            <a:chOff x="2252377" y="5368689"/>
            <a:chExt cx="5773492" cy="160998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8" name="Isosceles Triangle 67"/>
            <p:cNvSpPr/>
            <p:nvPr/>
          </p:nvSpPr>
          <p:spPr>
            <a:xfrm rot="5400000">
              <a:off x="6242423" y="5346965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748373" y="1796553"/>
            <a:ext cx="2456524" cy="117521"/>
            <a:chOff x="2252377" y="5368689"/>
            <a:chExt cx="5773492" cy="160998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1" name="Isosceles Triangle 70"/>
            <p:cNvSpPr/>
            <p:nvPr/>
          </p:nvSpPr>
          <p:spPr>
            <a:xfrm rot="5400000">
              <a:off x="6242423" y="5346965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726518" y="2134094"/>
            <a:ext cx="2456524" cy="117521"/>
            <a:chOff x="2252377" y="5368689"/>
            <a:chExt cx="5773492" cy="160998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4" name="Isosceles Triangle 73"/>
            <p:cNvSpPr/>
            <p:nvPr/>
          </p:nvSpPr>
          <p:spPr>
            <a:xfrm rot="5400000">
              <a:off x="6242423" y="5346965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726518" y="3098228"/>
            <a:ext cx="2456524" cy="117521"/>
            <a:chOff x="2252377" y="5368689"/>
            <a:chExt cx="5773492" cy="160998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7" name="Isosceles Triangle 76"/>
            <p:cNvSpPr/>
            <p:nvPr/>
          </p:nvSpPr>
          <p:spPr>
            <a:xfrm rot="5400000">
              <a:off x="6242423" y="5346965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 rot="1134829">
            <a:off x="9110643" y="3497656"/>
            <a:ext cx="2456524" cy="117522"/>
            <a:chOff x="2339454" y="5492131"/>
            <a:chExt cx="5773492" cy="160999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2339454" y="557208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7" name="Isosceles Triangle 86"/>
            <p:cNvSpPr/>
            <p:nvPr/>
          </p:nvSpPr>
          <p:spPr>
            <a:xfrm rot="5400000">
              <a:off x="6314990" y="5470408"/>
              <a:ext cx="160999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rot="20328253">
            <a:off x="9115789" y="1320650"/>
            <a:ext cx="2456524" cy="142202"/>
            <a:chOff x="2407432" y="5212331"/>
            <a:chExt cx="5773492" cy="160998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2407432" y="5290984"/>
              <a:ext cx="5773492" cy="14246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5" name="Isosceles Triangle 84"/>
            <p:cNvSpPr/>
            <p:nvPr/>
          </p:nvSpPr>
          <p:spPr>
            <a:xfrm rot="5400000">
              <a:off x="6272249" y="5190607"/>
              <a:ext cx="160998" cy="204445"/>
            </a:xfrm>
            <a:prstGeom prst="triangle">
              <a:avLst/>
            </a:prstGeom>
            <a:ln w="38100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 rot="20663670">
            <a:off x="9094566" y="1806412"/>
            <a:ext cx="2456524" cy="117522"/>
            <a:chOff x="2300554" y="5243012"/>
            <a:chExt cx="5773492" cy="160998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2300554" y="5323408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3" name="Isosceles Triangle 82"/>
            <p:cNvSpPr/>
            <p:nvPr/>
          </p:nvSpPr>
          <p:spPr>
            <a:xfrm rot="5400000">
              <a:off x="6302647" y="5221288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 rot="553354">
            <a:off x="9118957" y="2953037"/>
            <a:ext cx="2456524" cy="156421"/>
            <a:chOff x="2273903" y="5407396"/>
            <a:chExt cx="5773492" cy="160998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2273903" y="5482012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1" name="Isosceles Triangle 80"/>
            <p:cNvSpPr/>
            <p:nvPr/>
          </p:nvSpPr>
          <p:spPr>
            <a:xfrm rot="5400000">
              <a:off x="6256776" y="5385672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 flipH="1">
            <a:off x="6819584" y="1850172"/>
            <a:ext cx="2385313" cy="704425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925287" y="2187729"/>
            <a:ext cx="2216355" cy="353469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6878453" y="2561058"/>
            <a:ext cx="2259720" cy="28086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6925288" y="2561058"/>
            <a:ext cx="2279609" cy="585815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8065092" y="3647997"/>
            <a:ext cx="2069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অপসারী লেন্স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804297" y="3731761"/>
            <a:ext cx="2207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উভাবতল লেন্স</a:t>
            </a:r>
            <a:endParaRPr lang="en-US" dirty="0"/>
          </a:p>
        </p:txBody>
      </p:sp>
      <p:sp>
        <p:nvSpPr>
          <p:cNvPr id="88" name="Down Ribbon 87">
            <a:hlinkClick r:id="rId3" action="ppaction://hlinksldjump"/>
          </p:cNvPr>
          <p:cNvSpPr/>
          <p:nvPr/>
        </p:nvSpPr>
        <p:spPr>
          <a:xfrm>
            <a:off x="4258892" y="237933"/>
            <a:ext cx="3140814" cy="708212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অবতল লেন্স  </a:t>
            </a:r>
            <a:r>
              <a:rPr lang="en-US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6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2800" b="1" i="0" u="none" strike="noStrike" kern="0" cap="none" spc="0" normalizeH="0" baseline="0" noProof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0" y="4596825"/>
            <a:ext cx="1207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যে লেন্সের মধ্যভাগ সরু এবং প্রান্তভাগ মোটা তাকে অবতল বা দ্বি অবতল বা উভাবতল লেন্স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0" name="Picture 89" descr="1.1.jpg"/>
          <p:cNvPicPr>
            <a:picLocks noChangeAspect="1"/>
          </p:cNvPicPr>
          <p:nvPr/>
        </p:nvPicPr>
        <p:blipFill rotWithShape="1">
          <a:blip r:embed="rId2" cstate="print"/>
          <a:srcRect l="13441" r="12635" b="11218"/>
          <a:stretch/>
        </p:blipFill>
        <p:spPr>
          <a:xfrm>
            <a:off x="2473147" y="1146887"/>
            <a:ext cx="1007815" cy="2570797"/>
          </a:xfrm>
          <a:prstGeom prst="rect">
            <a:avLst/>
          </a:prstGeom>
        </p:spPr>
      </p:pic>
      <p:sp>
        <p:nvSpPr>
          <p:cNvPr id="91" name="Rectangle 90"/>
          <p:cNvSpPr/>
          <p:nvPr/>
        </p:nvSpPr>
        <p:spPr>
          <a:xfrm>
            <a:off x="0" y="5181600"/>
            <a:ext cx="12077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আর একগুচ্ছ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সমান্তরাল আলোক রশ্মিকে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অপসারী গুচ্ছে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পরিনত করে বলে একে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অপসারী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লেন্স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বলে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6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88" grpId="0" animBg="1"/>
      <p:bldP spid="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8" y="266700"/>
            <a:ext cx="11379201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15869" r="13860" b="31156"/>
          <a:stretch/>
        </p:blipFill>
        <p:spPr bwMode="auto">
          <a:xfrm>
            <a:off x="609601" y="570611"/>
            <a:ext cx="3810035" cy="81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13949" r="7172" b="34456"/>
          <a:stretch/>
        </p:blipFill>
        <p:spPr bwMode="auto">
          <a:xfrm>
            <a:off x="6070647" y="351478"/>
            <a:ext cx="3911599" cy="73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54597" y="1110876"/>
            <a:ext cx="3708403" cy="49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Char char=""/>
              <a:defRPr/>
            </a:pPr>
            <a:r>
              <a:rPr lang="bn-IN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লেন্স কাকে বলে </a:t>
            </a:r>
            <a:r>
              <a:rPr lang="bn-BD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2354" y="1532965"/>
            <a:ext cx="4141646" cy="49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Char char=""/>
              <a:defRPr/>
            </a:pPr>
            <a:r>
              <a:rPr lang="bn-IN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লেন্স কত প্রকার ও কি কি </a:t>
            </a:r>
            <a:r>
              <a:rPr lang="bn-BD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4597" y="1981225"/>
            <a:ext cx="5156203" cy="49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Char char=""/>
              <a:defRPr/>
            </a:pPr>
            <a:r>
              <a:rPr lang="bn-IN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অভিসারী লেন্স বলতে কী বুঝায় ?  </a:t>
            </a:r>
            <a:endParaRPr lang="en-US" sz="2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54597" y="2381250"/>
            <a:ext cx="4927649" cy="49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Char char=""/>
              <a:defRPr/>
            </a:pPr>
            <a:r>
              <a:rPr lang="bn-IN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অপসারী লেন্স বলতে কী বুঝায়  ?  </a:t>
            </a:r>
            <a:endParaRPr lang="en-US" sz="2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39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7195">
        <p14:flip dir="r"/>
      </p:transition>
    </mc:Choice>
    <mc:Fallback xmlns="">
      <p:transition spd="slow" advTm="271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28600" y="3200400"/>
            <a:ext cx="11734800" cy="3353594"/>
            <a:chOff x="381000" y="3657600"/>
            <a:chExt cx="8382000" cy="2896394"/>
          </a:xfrm>
        </p:grpSpPr>
        <p:sp>
          <p:nvSpPr>
            <p:cNvPr id="9" name="Rectangle 8"/>
            <p:cNvSpPr/>
            <p:nvPr/>
          </p:nvSpPr>
          <p:spPr>
            <a:xfrm>
              <a:off x="381000" y="3657600"/>
              <a:ext cx="8382000" cy="28956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/>
            <p:cNvCxnSpPr>
              <a:stCxn id="9" idx="0"/>
              <a:endCxn id="9" idx="2"/>
            </p:cNvCxnSpPr>
            <p:nvPr/>
          </p:nvCxnSpPr>
          <p:spPr>
            <a:xfrm rot="16200000" flipH="1">
              <a:off x="3124200" y="5105400"/>
              <a:ext cx="2895600" cy="1588"/>
            </a:xfrm>
            <a:prstGeom prst="lin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78997" y="560653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সমতলোত্তল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লেন্স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554349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দ্বি-অবতল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লেন্স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6000" y="3767436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দ্বি-উত্তল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লেন্স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78997" y="3820348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অবলোত্তল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লেন্স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200px-Lens_types.svg.png"/>
          <p:cNvPicPr>
            <a:picLocks noChangeAspect="1"/>
          </p:cNvPicPr>
          <p:nvPr/>
        </p:nvPicPr>
        <p:blipFill>
          <a:blip r:embed="rId2"/>
          <a:srcRect l="10000" t="14085" r="50000" b="8451"/>
          <a:stretch>
            <a:fillRect/>
          </a:stretch>
        </p:blipFill>
        <p:spPr>
          <a:xfrm>
            <a:off x="6604000" y="3505200"/>
            <a:ext cx="812800" cy="1371600"/>
          </a:xfrm>
          <a:prstGeom prst="rect">
            <a:avLst/>
          </a:prstGeom>
        </p:spPr>
      </p:pic>
      <p:pic>
        <p:nvPicPr>
          <p:cNvPr id="27" name="Picture 26" descr="200px-Lens_types.svg.png"/>
          <p:cNvPicPr>
            <a:picLocks noChangeAspect="1"/>
          </p:cNvPicPr>
          <p:nvPr/>
        </p:nvPicPr>
        <p:blipFill>
          <a:blip r:embed="rId2"/>
          <a:srcRect l="53977" t="11696" r="12807" b="12281"/>
          <a:stretch>
            <a:fillRect/>
          </a:stretch>
        </p:blipFill>
        <p:spPr>
          <a:xfrm>
            <a:off x="10566400" y="3505200"/>
            <a:ext cx="1016000" cy="1219200"/>
          </a:xfrm>
          <a:prstGeom prst="rect">
            <a:avLst/>
          </a:prstGeom>
        </p:spPr>
      </p:pic>
      <p:pic>
        <p:nvPicPr>
          <p:cNvPr id="29" name="Picture 28" descr="image s.jpg"/>
          <p:cNvPicPr>
            <a:picLocks noChangeAspect="1"/>
          </p:cNvPicPr>
          <p:nvPr/>
        </p:nvPicPr>
        <p:blipFill>
          <a:blip r:embed="rId3"/>
          <a:srcRect l="85714" t="16000" b="14667"/>
          <a:stretch>
            <a:fillRect/>
          </a:stretch>
        </p:blipFill>
        <p:spPr>
          <a:xfrm>
            <a:off x="6502400" y="5105400"/>
            <a:ext cx="812800" cy="1320800"/>
          </a:xfrm>
          <a:prstGeom prst="rect">
            <a:avLst/>
          </a:prstGeom>
        </p:spPr>
      </p:pic>
      <p:pic>
        <p:nvPicPr>
          <p:cNvPr id="30" name="Picture 29" descr="lens-shapes.jpg"/>
          <p:cNvPicPr>
            <a:picLocks noChangeAspect="1"/>
          </p:cNvPicPr>
          <p:nvPr/>
        </p:nvPicPr>
        <p:blipFill>
          <a:blip r:embed="rId4"/>
          <a:srcRect l="66000" r="20000" b="23913"/>
          <a:stretch>
            <a:fillRect/>
          </a:stretch>
        </p:blipFill>
        <p:spPr>
          <a:xfrm rot="10800000">
            <a:off x="10464800" y="5105400"/>
            <a:ext cx="1016000" cy="1295400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3269397" y="5671066"/>
            <a:ext cx="6096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502400" y="5638800"/>
            <a:ext cx="609600" cy="30480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58800" y="3868003"/>
            <a:ext cx="5080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269397" y="3868656"/>
            <a:ext cx="609600" cy="304800"/>
          </a:xfrm>
          <a:prstGeom prst="ellipse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0852150" y="5562600"/>
            <a:ext cx="609600" cy="304800"/>
          </a:xfrm>
          <a:prstGeom prst="ellipse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635845" y="3962400"/>
            <a:ext cx="6096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0668000" y="3962400"/>
            <a:ext cx="609600" cy="304800"/>
          </a:xfrm>
          <a:prstGeom prst="ellipse">
            <a:avLst/>
          </a:prstGeom>
          <a:solidFill>
            <a:srgbClr val="2F09D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83737" y="5591145"/>
            <a:ext cx="609600" cy="304800"/>
          </a:xfrm>
          <a:prstGeom prst="ellipse">
            <a:avLst/>
          </a:prstGeom>
          <a:solidFill>
            <a:srgbClr val="2F09D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32088" y="1905000"/>
            <a:ext cx="6555475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লেন্স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2" name="Down Ribbon 21">
            <a:hlinkClick r:id="rId5" action="ppaction://hlinksldjump"/>
          </p:cNvPr>
          <p:cNvSpPr/>
          <p:nvPr/>
        </p:nvSpPr>
        <p:spPr>
          <a:xfrm>
            <a:off x="4033789" y="462796"/>
            <a:ext cx="3552075" cy="708212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kern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6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2800" b="1" i="0" u="none" strike="noStrike" kern="0" cap="none" spc="0" normalizeH="0" baseline="0" noProof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68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1" grpId="0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2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4-Point Star 7"/>
          <p:cNvSpPr/>
          <p:nvPr/>
        </p:nvSpPr>
        <p:spPr>
          <a:xfrm>
            <a:off x="2608265" y="511176"/>
            <a:ext cx="6543675" cy="938213"/>
          </a:xfrm>
          <a:prstGeom prst="star24">
            <a:avLst/>
          </a:prstGeom>
          <a:solidFill>
            <a:srgbClr val="5D739A">
              <a:lumMod val="40000"/>
              <a:lumOff val="60000"/>
            </a:srgbClr>
          </a:solidFill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5300" y="564451"/>
            <a:ext cx="3149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316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rgbClr val="803348">
                        <a:shade val="20000"/>
                        <a:satMod val="200000"/>
                      </a:srgbClr>
                    </a:gs>
                    <a:gs pos="78000">
                      <a:srgbClr val="803348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3348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>
                <a:ln w="1905"/>
                <a:gradFill>
                  <a:gsLst>
                    <a:gs pos="0">
                      <a:srgbClr val="803348">
                        <a:shade val="20000"/>
                        <a:satMod val="200000"/>
                      </a:srgbClr>
                    </a:gs>
                    <a:gs pos="78000">
                      <a:srgbClr val="803348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3348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rgbClr val="803348">
                        <a:shade val="20000"/>
                        <a:satMod val="200000"/>
                      </a:srgbClr>
                    </a:gs>
                    <a:gs pos="78000">
                      <a:srgbClr val="803348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3348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ln w="1905"/>
                <a:gradFill>
                  <a:gsLst>
                    <a:gs pos="0">
                      <a:srgbClr val="803348">
                        <a:shade val="20000"/>
                        <a:satMod val="200000"/>
                      </a:srgbClr>
                    </a:gs>
                    <a:gs pos="78000">
                      <a:srgbClr val="803348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3348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1905"/>
                <a:gradFill>
                  <a:gsLst>
                    <a:gs pos="0">
                      <a:srgbClr val="803348">
                        <a:shade val="20000"/>
                        <a:satMod val="200000"/>
                      </a:srgbClr>
                    </a:gs>
                    <a:gs pos="78000">
                      <a:srgbClr val="803348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3348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905"/>
              <a:gradFill>
                <a:gsLst>
                  <a:gs pos="0">
                    <a:srgbClr val="803348">
                      <a:shade val="20000"/>
                      <a:satMod val="200000"/>
                    </a:srgbClr>
                  </a:gs>
                  <a:gs pos="78000">
                    <a:srgbClr val="803348">
                      <a:tint val="90000"/>
                      <a:shade val="89000"/>
                      <a:satMod val="220000"/>
                    </a:srgbClr>
                  </a:gs>
                  <a:gs pos="100000">
                    <a:srgbClr val="803348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6741460" y="1963271"/>
            <a:ext cx="4799053" cy="1166972"/>
          </a:xfrm>
          <a:prstGeom prst="ribbon">
            <a:avLst>
              <a:gd name="adj1" fmla="val 16667"/>
              <a:gd name="adj2" fmla="val 6952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u="sng" dirty="0">
                <a:ln>
                  <a:solidFill>
                    <a:srgbClr val="00FFFF"/>
                  </a:solidFill>
                </a:ln>
                <a:solidFill>
                  <a:srgbClr val="DD8C3C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" action="ppaction://noaction"/>
              </a:rPr>
              <a:t>না পারলে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u="sng" dirty="0">
                <a:ln>
                  <a:solidFill>
                    <a:srgbClr val="00FFFF"/>
                  </a:solidFill>
                </a:ln>
                <a:solidFill>
                  <a:srgbClr val="DD8C3C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" action="ppaction://noaction"/>
              </a:rPr>
              <a:t>এখানে ক্লিক কর </a:t>
            </a:r>
            <a:endParaRPr lang="en-US" sz="2800" b="1" u="sng" dirty="0">
              <a:ln>
                <a:solidFill>
                  <a:srgbClr val="00FFFF"/>
                </a:solidFill>
              </a:ln>
              <a:solidFill>
                <a:srgbClr val="DD8C3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4824413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01114" y="5356086"/>
            <a:ext cx="104393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Arial" charset="0"/>
              </a:rPr>
              <a:t>cÖkœ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Arial" charset="0"/>
              </a:rPr>
              <a:t>-t </a:t>
            </a:r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উত্তল লেন্সকে কখন অভিসারী লেন্স বলে চিত্রসহ বর্ণনা কর ।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8995">
        <p14:gallery dir="l"/>
      </p:transition>
    </mc:Choice>
    <mc:Fallback xmlns="">
      <p:transition spd="slow" advTm="289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jpg"/>
          <p:cNvPicPr>
            <a:picLocks noChangeAspect="1"/>
          </p:cNvPicPr>
          <p:nvPr/>
        </p:nvPicPr>
        <p:blipFill rotWithShape="1">
          <a:blip r:embed="rId2" cstate="print"/>
          <a:srcRect t="6617" b="6619"/>
          <a:stretch/>
        </p:blipFill>
        <p:spPr>
          <a:xfrm>
            <a:off x="8850780" y="1184987"/>
            <a:ext cx="1090060" cy="275197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879090" y="1880191"/>
            <a:ext cx="4673600" cy="776109"/>
            <a:chOff x="-247690" y="2946315"/>
            <a:chExt cx="8382000" cy="731083"/>
          </a:xfrm>
        </p:grpSpPr>
        <p:grpSp>
          <p:nvGrpSpPr>
            <p:cNvPr id="13" name="Group 12"/>
            <p:cNvGrpSpPr/>
            <p:nvPr/>
          </p:nvGrpSpPr>
          <p:grpSpPr>
            <a:xfrm>
              <a:off x="-247690" y="3512598"/>
              <a:ext cx="8382000" cy="164800"/>
              <a:chOff x="-323890" y="3880512"/>
              <a:chExt cx="8382000" cy="164800"/>
            </a:xfrm>
          </p:grpSpPr>
          <p:sp>
            <p:nvSpPr>
              <p:cNvPr id="15" name="Isosceles Triangle 14"/>
              <p:cNvSpPr/>
              <p:nvPr/>
            </p:nvSpPr>
            <p:spPr>
              <a:xfrm rot="5552211">
                <a:off x="2839371" y="3916882"/>
                <a:ext cx="129041" cy="127527"/>
              </a:xfrm>
              <a:prstGeom prst="triangl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39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-323890" y="3880512"/>
                <a:ext cx="8382000" cy="164800"/>
                <a:chOff x="-323890" y="3475642"/>
                <a:chExt cx="8382000" cy="164800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-323890" y="3537408"/>
                  <a:ext cx="8382000" cy="38323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8" name="Isosceles Triangle 17"/>
                <p:cNvSpPr/>
                <p:nvPr/>
              </p:nvSpPr>
              <p:spPr>
                <a:xfrm rot="5552211">
                  <a:off x="5183181" y="3486178"/>
                  <a:ext cx="164800" cy="143727"/>
                </a:xfrm>
                <a:prstGeom prst="triangl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39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" name="TextBox 11"/>
            <p:cNvSpPr txBox="1"/>
            <p:nvPr/>
          </p:nvSpPr>
          <p:spPr>
            <a:xfrm>
              <a:off x="6794892" y="2946315"/>
              <a:ext cx="753361" cy="492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</a:t>
              </a:r>
              <a:endPara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98141" y="2856151"/>
            <a:ext cx="2456524" cy="117521"/>
            <a:chOff x="2297150" y="5420882"/>
            <a:chExt cx="5773492" cy="16099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297150" y="5502243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Isosceles Triangle 20"/>
            <p:cNvSpPr/>
            <p:nvPr/>
          </p:nvSpPr>
          <p:spPr>
            <a:xfrm rot="5400000">
              <a:off x="6242423" y="5399158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919995" y="1709607"/>
            <a:ext cx="2456524" cy="117521"/>
            <a:chOff x="2297150" y="5186003"/>
            <a:chExt cx="5773492" cy="16099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297150" y="5267364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Isosceles Triangle 23"/>
            <p:cNvSpPr/>
            <p:nvPr/>
          </p:nvSpPr>
          <p:spPr>
            <a:xfrm rot="5400000">
              <a:off x="6242423" y="5164279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898141" y="2104299"/>
            <a:ext cx="2456524" cy="117521"/>
            <a:chOff x="2297150" y="5264296"/>
            <a:chExt cx="5773492" cy="160998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2297150" y="5319560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Isosceles Triangle 26"/>
            <p:cNvSpPr/>
            <p:nvPr/>
          </p:nvSpPr>
          <p:spPr>
            <a:xfrm rot="5400000">
              <a:off x="6242423" y="5242572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79091" y="3258933"/>
            <a:ext cx="2456524" cy="117521"/>
            <a:chOff x="2252377" y="5525271"/>
            <a:chExt cx="5773492" cy="160998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252377" y="5606634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Isosceles Triangle 29"/>
            <p:cNvSpPr/>
            <p:nvPr/>
          </p:nvSpPr>
          <p:spPr>
            <a:xfrm rot="5400000">
              <a:off x="6242423" y="5503547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 rot="1491475">
            <a:off x="9232289" y="2190172"/>
            <a:ext cx="2282405" cy="151962"/>
            <a:chOff x="2252377" y="5352747"/>
            <a:chExt cx="5773492" cy="160998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2" name="Isosceles Triangle 41"/>
            <p:cNvSpPr/>
            <p:nvPr/>
          </p:nvSpPr>
          <p:spPr>
            <a:xfrm rot="5400000">
              <a:off x="4222949" y="5331024"/>
              <a:ext cx="160998" cy="204444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 rot="772177">
            <a:off x="9289318" y="2365178"/>
            <a:ext cx="2282405" cy="151962"/>
            <a:chOff x="2252377" y="5370633"/>
            <a:chExt cx="5773492" cy="160998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5" name="Isosceles Triangle 44"/>
            <p:cNvSpPr/>
            <p:nvPr/>
          </p:nvSpPr>
          <p:spPr>
            <a:xfrm rot="5400000">
              <a:off x="3973737" y="5348910"/>
              <a:ext cx="160998" cy="204443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rot="20164340">
            <a:off x="9231357" y="2784202"/>
            <a:ext cx="2282405" cy="151962"/>
            <a:chOff x="2252377" y="5352747"/>
            <a:chExt cx="5773492" cy="160998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Isosceles Triangle 47"/>
            <p:cNvSpPr/>
            <p:nvPr/>
          </p:nvSpPr>
          <p:spPr>
            <a:xfrm rot="5400000">
              <a:off x="4222949" y="5331024"/>
              <a:ext cx="160998" cy="204444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rot="20869824">
            <a:off x="9293271" y="2611460"/>
            <a:ext cx="2282405" cy="151962"/>
            <a:chOff x="2252377" y="5335179"/>
            <a:chExt cx="5773492" cy="160998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1" name="Isosceles Triangle 50"/>
            <p:cNvSpPr/>
            <p:nvPr/>
          </p:nvSpPr>
          <p:spPr>
            <a:xfrm rot="5400000">
              <a:off x="3963595" y="5313456"/>
              <a:ext cx="160998" cy="204443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771887" y="3936966"/>
            <a:ext cx="2117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উভোত্তল লেন্স</a:t>
            </a:r>
            <a:endParaRPr lang="en-US" dirty="0"/>
          </a:p>
        </p:txBody>
      </p:sp>
      <p:sp>
        <p:nvSpPr>
          <p:cNvPr id="88" name="Down Ribbon 87">
            <a:hlinkClick r:id="rId3" action="ppaction://hlinksldjump"/>
          </p:cNvPr>
          <p:cNvSpPr/>
          <p:nvPr/>
        </p:nvSpPr>
        <p:spPr>
          <a:xfrm>
            <a:off x="4207567" y="304800"/>
            <a:ext cx="3392852" cy="708212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উত্তল লেন্স  </a:t>
            </a:r>
            <a:r>
              <a:rPr lang="en-US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6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2800" b="1" i="0" u="none" strike="noStrike" kern="0" cap="none" spc="0" normalizeH="0" baseline="0" noProof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89" name="Picture 88" descr="21.jpg"/>
          <p:cNvPicPr>
            <a:picLocks noChangeAspect="1"/>
          </p:cNvPicPr>
          <p:nvPr/>
        </p:nvPicPr>
        <p:blipFill rotWithShape="1">
          <a:blip r:embed="rId2" cstate="print"/>
          <a:srcRect t="6617" b="6619"/>
          <a:stretch/>
        </p:blipFill>
        <p:spPr>
          <a:xfrm>
            <a:off x="2354730" y="1184988"/>
            <a:ext cx="1090060" cy="2751978"/>
          </a:xfrm>
          <a:prstGeom prst="rect">
            <a:avLst/>
          </a:prstGeom>
        </p:spPr>
      </p:pic>
      <p:sp>
        <p:nvSpPr>
          <p:cNvPr id="90" name="Rectangle 89"/>
          <p:cNvSpPr/>
          <p:nvPr/>
        </p:nvSpPr>
        <p:spPr>
          <a:xfrm>
            <a:off x="8303700" y="3936966"/>
            <a:ext cx="2188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অভিসারী লেন্স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1546" y="4691212"/>
            <a:ext cx="1158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 লেন্সের মধ্যভাগ মোটা এবং প্রান্তভাগ সরু তাকে উত্তল বা দ্বি উত্তল বা উভোত্তল লেন্স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0982" y="5275987"/>
            <a:ext cx="112439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আর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একগুচ্ছ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সমান্তরাল আলোক রশ্মিকে অভিসারী গুচ্ছে পরিনত করে বলে একে অভিসারী লেন্স বলে।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9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88" grpId="0" animBg="1"/>
      <p:bldP spid="90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5029200"/>
            <a:ext cx="10828442" cy="8382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6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40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রশ্মিচিত্র অঙ্কন করে অভিসারী ও অপসারী লেন্সের বাখ্যা দাও।</a:t>
            </a:r>
            <a:r>
              <a:rPr kumimoji="0" lang="en-US" sz="40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24-Point Star 4"/>
          <p:cNvSpPr/>
          <p:nvPr/>
        </p:nvSpPr>
        <p:spPr>
          <a:xfrm>
            <a:off x="3048000" y="491576"/>
            <a:ext cx="5994400" cy="1413424"/>
          </a:xfrm>
          <a:prstGeom prst="star24">
            <a:avLst/>
          </a:prstGeom>
          <a:blipFill>
            <a:blip r:embed="rId2"/>
            <a:tile tx="0" ty="0" sx="100000" sy="100000" flip="none" algn="tl"/>
          </a:blipFill>
          <a:ln w="5715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0" y="2057400"/>
            <a:ext cx="5285109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own Ribbon 6"/>
          <p:cNvSpPr/>
          <p:nvPr/>
        </p:nvSpPr>
        <p:spPr>
          <a:xfrm>
            <a:off x="6623051" y="2275575"/>
            <a:ext cx="4852841" cy="1001025"/>
          </a:xfrm>
          <a:prstGeom prst="ribbon">
            <a:avLst>
              <a:gd name="adj1" fmla="val 16667"/>
              <a:gd name="adj2" fmla="val 6952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" action="ppaction://noaction"/>
              </a:rPr>
              <a:t>না পারলে </a:t>
            </a:r>
          </a:p>
          <a:p>
            <a:pPr algn="ctr"/>
            <a:r>
              <a:rPr lang="bn-IN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" action="ppaction://noaction"/>
              </a:rPr>
              <a:t>এখানে ক্লিক কর </a:t>
            </a: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4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532">
        <p14:gallery dir="l"/>
      </p:transition>
    </mc:Choice>
    <mc:Fallback xmlns="">
      <p:transition spd="slow" advTm="255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8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8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8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800"/>
                            </p:stCondLst>
                            <p:childTnLst>
                              <p:par>
                                <p:cTn id="31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jpg"/>
          <p:cNvPicPr>
            <a:picLocks noChangeAspect="1"/>
          </p:cNvPicPr>
          <p:nvPr/>
        </p:nvPicPr>
        <p:blipFill rotWithShape="1">
          <a:blip r:embed="rId2" cstate="print"/>
          <a:srcRect t="6617" b="6619"/>
          <a:stretch/>
        </p:blipFill>
        <p:spPr>
          <a:xfrm>
            <a:off x="2507130" y="2613737"/>
            <a:ext cx="1090060" cy="2751978"/>
          </a:xfrm>
          <a:prstGeom prst="rect">
            <a:avLst/>
          </a:prstGeom>
        </p:spPr>
      </p:pic>
      <p:pic>
        <p:nvPicPr>
          <p:cNvPr id="5" name="Picture 4" descr="1.1.jpg"/>
          <p:cNvPicPr>
            <a:picLocks noChangeAspect="1"/>
          </p:cNvPicPr>
          <p:nvPr/>
        </p:nvPicPr>
        <p:blipFill rotWithShape="1">
          <a:blip r:embed="rId3" cstate="print"/>
          <a:srcRect l="13441" r="12635" b="11218"/>
          <a:stretch/>
        </p:blipFill>
        <p:spPr>
          <a:xfrm>
            <a:off x="8686801" y="2613737"/>
            <a:ext cx="1007815" cy="25707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35440" y="3308941"/>
            <a:ext cx="4673600" cy="776109"/>
            <a:chOff x="-247690" y="2946315"/>
            <a:chExt cx="8382000" cy="731083"/>
          </a:xfrm>
        </p:grpSpPr>
        <p:grpSp>
          <p:nvGrpSpPr>
            <p:cNvPr id="13" name="Group 12"/>
            <p:cNvGrpSpPr/>
            <p:nvPr/>
          </p:nvGrpSpPr>
          <p:grpSpPr>
            <a:xfrm>
              <a:off x="-247690" y="3512598"/>
              <a:ext cx="8382000" cy="164800"/>
              <a:chOff x="-323890" y="3880512"/>
              <a:chExt cx="8382000" cy="164800"/>
            </a:xfrm>
          </p:grpSpPr>
          <p:sp>
            <p:nvSpPr>
              <p:cNvPr id="15" name="Isosceles Triangle 14"/>
              <p:cNvSpPr/>
              <p:nvPr/>
            </p:nvSpPr>
            <p:spPr>
              <a:xfrm rot="5552211">
                <a:off x="2839371" y="3916882"/>
                <a:ext cx="129041" cy="127527"/>
              </a:xfrm>
              <a:prstGeom prst="triangl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39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-323890" y="3880512"/>
                <a:ext cx="8382000" cy="164800"/>
                <a:chOff x="-323890" y="3475642"/>
                <a:chExt cx="8382000" cy="164800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-323890" y="3537408"/>
                  <a:ext cx="8382000" cy="38323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8" name="Isosceles Triangle 17"/>
                <p:cNvSpPr/>
                <p:nvPr/>
              </p:nvSpPr>
              <p:spPr>
                <a:xfrm rot="5552211">
                  <a:off x="5183181" y="3486178"/>
                  <a:ext cx="164800" cy="143727"/>
                </a:xfrm>
                <a:prstGeom prst="triangl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39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" name="TextBox 11"/>
            <p:cNvSpPr txBox="1"/>
            <p:nvPr/>
          </p:nvSpPr>
          <p:spPr>
            <a:xfrm>
              <a:off x="6794892" y="2946315"/>
              <a:ext cx="753361" cy="492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</a:t>
              </a:r>
              <a:endPara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4491" y="4284901"/>
            <a:ext cx="2456524" cy="117521"/>
            <a:chOff x="2297150" y="5420882"/>
            <a:chExt cx="5773492" cy="16099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297150" y="5502243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Isosceles Triangle 20"/>
            <p:cNvSpPr/>
            <p:nvPr/>
          </p:nvSpPr>
          <p:spPr>
            <a:xfrm rot="5400000">
              <a:off x="6242423" y="5399158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76345" y="3138357"/>
            <a:ext cx="2456524" cy="117521"/>
            <a:chOff x="2297150" y="5186003"/>
            <a:chExt cx="5773492" cy="16099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297150" y="5267364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Isosceles Triangle 23"/>
            <p:cNvSpPr/>
            <p:nvPr/>
          </p:nvSpPr>
          <p:spPr>
            <a:xfrm rot="5400000">
              <a:off x="6242423" y="5164279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4491" y="3533049"/>
            <a:ext cx="2456524" cy="117521"/>
            <a:chOff x="2297150" y="5264296"/>
            <a:chExt cx="5773492" cy="160998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2297150" y="5319560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Isosceles Triangle 26"/>
            <p:cNvSpPr/>
            <p:nvPr/>
          </p:nvSpPr>
          <p:spPr>
            <a:xfrm rot="5400000">
              <a:off x="6242423" y="5242572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35441" y="4687683"/>
            <a:ext cx="2456524" cy="117521"/>
            <a:chOff x="2252377" y="5525271"/>
            <a:chExt cx="5773492" cy="160998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252377" y="5606634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Isosceles Triangle 29"/>
            <p:cNvSpPr/>
            <p:nvPr/>
          </p:nvSpPr>
          <p:spPr>
            <a:xfrm rot="5400000">
              <a:off x="6242423" y="5503547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 rot="1491475">
            <a:off x="2888639" y="3618922"/>
            <a:ext cx="2282405" cy="151962"/>
            <a:chOff x="2252377" y="5352747"/>
            <a:chExt cx="5773492" cy="160998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2" name="Isosceles Triangle 41"/>
            <p:cNvSpPr/>
            <p:nvPr/>
          </p:nvSpPr>
          <p:spPr>
            <a:xfrm rot="5400000">
              <a:off x="4222949" y="5331024"/>
              <a:ext cx="160998" cy="204444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 rot="772177">
            <a:off x="2945668" y="3793928"/>
            <a:ext cx="2282405" cy="151962"/>
            <a:chOff x="2252377" y="5370633"/>
            <a:chExt cx="5773492" cy="160998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5" name="Isosceles Triangle 44"/>
            <p:cNvSpPr/>
            <p:nvPr/>
          </p:nvSpPr>
          <p:spPr>
            <a:xfrm rot="5400000">
              <a:off x="3973737" y="5348910"/>
              <a:ext cx="160998" cy="204443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rot="20164340">
            <a:off x="2887707" y="4212952"/>
            <a:ext cx="2282405" cy="151962"/>
            <a:chOff x="2252377" y="5352747"/>
            <a:chExt cx="5773492" cy="160998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Isosceles Triangle 47"/>
            <p:cNvSpPr/>
            <p:nvPr/>
          </p:nvSpPr>
          <p:spPr>
            <a:xfrm rot="5400000">
              <a:off x="4222949" y="5331024"/>
              <a:ext cx="160998" cy="204444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rot="20869824">
            <a:off x="2949621" y="4040210"/>
            <a:ext cx="2282405" cy="151962"/>
            <a:chOff x="2252377" y="5335179"/>
            <a:chExt cx="5773492" cy="160998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1" name="Isosceles Triangle 50"/>
            <p:cNvSpPr/>
            <p:nvPr/>
          </p:nvSpPr>
          <p:spPr>
            <a:xfrm rot="5400000">
              <a:off x="3963595" y="5313456"/>
              <a:ext cx="160998" cy="204443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400181" y="3611854"/>
            <a:ext cx="4999937" cy="523220"/>
            <a:chOff x="-832969" y="3239476"/>
            <a:chExt cx="8967279" cy="492865"/>
          </a:xfrm>
        </p:grpSpPr>
        <p:grpSp>
          <p:nvGrpSpPr>
            <p:cNvPr id="60" name="Group 59"/>
            <p:cNvGrpSpPr/>
            <p:nvPr/>
          </p:nvGrpSpPr>
          <p:grpSpPr>
            <a:xfrm>
              <a:off x="-247690" y="3512598"/>
              <a:ext cx="8382000" cy="164800"/>
              <a:chOff x="-323890" y="3880512"/>
              <a:chExt cx="8382000" cy="164800"/>
            </a:xfrm>
          </p:grpSpPr>
          <p:sp>
            <p:nvSpPr>
              <p:cNvPr id="62" name="Isosceles Triangle 61"/>
              <p:cNvSpPr/>
              <p:nvPr/>
            </p:nvSpPr>
            <p:spPr>
              <a:xfrm rot="5552211">
                <a:off x="2839371" y="3916882"/>
                <a:ext cx="129041" cy="127527"/>
              </a:xfrm>
              <a:prstGeom prst="triangl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39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-323890" y="3880512"/>
                <a:ext cx="8382000" cy="164800"/>
                <a:chOff x="-323890" y="3475642"/>
                <a:chExt cx="8382000" cy="164800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-323890" y="3537408"/>
                  <a:ext cx="8382000" cy="38323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65" name="Isosceles Triangle 64"/>
                <p:cNvSpPr/>
                <p:nvPr/>
              </p:nvSpPr>
              <p:spPr>
                <a:xfrm rot="5552211">
                  <a:off x="6925636" y="3486178"/>
                  <a:ext cx="164800" cy="143728"/>
                </a:xfrm>
                <a:prstGeom prst="triangl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39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61" name="TextBox 60"/>
            <p:cNvSpPr txBox="1"/>
            <p:nvPr/>
          </p:nvSpPr>
          <p:spPr>
            <a:xfrm>
              <a:off x="-832969" y="3239476"/>
              <a:ext cx="753361" cy="492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</a:t>
              </a:r>
              <a:endPara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726518" y="4238495"/>
            <a:ext cx="2456524" cy="117521"/>
            <a:chOff x="2252377" y="5368689"/>
            <a:chExt cx="5773492" cy="160998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8" name="Isosceles Triangle 67"/>
            <p:cNvSpPr/>
            <p:nvPr/>
          </p:nvSpPr>
          <p:spPr>
            <a:xfrm rot="5400000">
              <a:off x="6242423" y="5346965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748373" y="3263403"/>
            <a:ext cx="2456524" cy="117521"/>
            <a:chOff x="2252377" y="5368689"/>
            <a:chExt cx="5773492" cy="160998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1" name="Isosceles Triangle 70"/>
            <p:cNvSpPr/>
            <p:nvPr/>
          </p:nvSpPr>
          <p:spPr>
            <a:xfrm rot="5400000">
              <a:off x="6242423" y="5346965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726518" y="3600944"/>
            <a:ext cx="2456524" cy="117521"/>
            <a:chOff x="2252377" y="5368689"/>
            <a:chExt cx="5773492" cy="160998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4" name="Isosceles Triangle 73"/>
            <p:cNvSpPr/>
            <p:nvPr/>
          </p:nvSpPr>
          <p:spPr>
            <a:xfrm rot="5400000">
              <a:off x="6242423" y="5346965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726518" y="4565078"/>
            <a:ext cx="2456524" cy="117521"/>
            <a:chOff x="2252377" y="5368689"/>
            <a:chExt cx="5773492" cy="160998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7" name="Isosceles Triangle 76"/>
            <p:cNvSpPr/>
            <p:nvPr/>
          </p:nvSpPr>
          <p:spPr>
            <a:xfrm rot="5400000">
              <a:off x="6242423" y="5346965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 rot="1134829">
            <a:off x="9110643" y="4964506"/>
            <a:ext cx="2456524" cy="117522"/>
            <a:chOff x="2339454" y="5492131"/>
            <a:chExt cx="5773492" cy="160999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2339454" y="557208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7" name="Isosceles Triangle 86"/>
            <p:cNvSpPr/>
            <p:nvPr/>
          </p:nvSpPr>
          <p:spPr>
            <a:xfrm rot="5400000">
              <a:off x="6314990" y="5470408"/>
              <a:ext cx="160999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rot="20328253">
            <a:off x="9115789" y="2787500"/>
            <a:ext cx="2456524" cy="142202"/>
            <a:chOff x="2407432" y="5212331"/>
            <a:chExt cx="5773492" cy="160998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2407432" y="5290984"/>
              <a:ext cx="5773492" cy="14246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5" name="Isosceles Triangle 84"/>
            <p:cNvSpPr/>
            <p:nvPr/>
          </p:nvSpPr>
          <p:spPr>
            <a:xfrm rot="5400000">
              <a:off x="6272249" y="5190607"/>
              <a:ext cx="160998" cy="204445"/>
            </a:xfrm>
            <a:prstGeom prst="triangle">
              <a:avLst/>
            </a:prstGeom>
            <a:ln w="38100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 rot="20663670">
            <a:off x="9094566" y="3273262"/>
            <a:ext cx="2456524" cy="117522"/>
            <a:chOff x="2300554" y="5243012"/>
            <a:chExt cx="5773492" cy="160998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2300554" y="5323408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3" name="Isosceles Triangle 82"/>
            <p:cNvSpPr/>
            <p:nvPr/>
          </p:nvSpPr>
          <p:spPr>
            <a:xfrm rot="5400000">
              <a:off x="6302647" y="5221288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 rot="553354">
            <a:off x="9118957" y="4419887"/>
            <a:ext cx="2456524" cy="156421"/>
            <a:chOff x="2273903" y="5407396"/>
            <a:chExt cx="5773492" cy="160998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2273903" y="5482012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1" name="Isosceles Triangle 80"/>
            <p:cNvSpPr/>
            <p:nvPr/>
          </p:nvSpPr>
          <p:spPr>
            <a:xfrm rot="5400000">
              <a:off x="6256776" y="5385672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 flipH="1">
            <a:off x="6819584" y="3317022"/>
            <a:ext cx="2385313" cy="704425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925287" y="3654579"/>
            <a:ext cx="2216355" cy="353469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6878453" y="4027908"/>
            <a:ext cx="2259720" cy="28086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6925288" y="4027908"/>
            <a:ext cx="2279609" cy="585815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935731" y="5688881"/>
            <a:ext cx="2069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অপসারী </a:t>
            </a:r>
            <a:r>
              <a:rPr lang="bn-IN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819087" y="5688880"/>
            <a:ext cx="2188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অভিসারী </a:t>
            </a:r>
            <a:r>
              <a:rPr lang="bn-IN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endParaRPr lang="en-US" dirty="0"/>
          </a:p>
        </p:txBody>
      </p:sp>
      <p:sp>
        <p:nvSpPr>
          <p:cNvPr id="88" name="Down Ribbon 87">
            <a:hlinkClick r:id="rId4" action="ppaction://hlinksldjump"/>
          </p:cNvPr>
          <p:cNvSpPr/>
          <p:nvPr/>
        </p:nvSpPr>
        <p:spPr>
          <a:xfrm>
            <a:off x="3079094" y="571500"/>
            <a:ext cx="5607707" cy="708212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b="1" kern="0" dirty="0" smtClean="0">
                <a:ln w="11430"/>
                <a:solidFill>
                  <a:srgbClr val="2EE2F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অভিসারী ও অপসারী লেন্স  </a:t>
            </a:r>
            <a:r>
              <a:rPr lang="en-US" sz="3600" b="1" kern="0" dirty="0" smtClean="0">
                <a:ln w="11430"/>
                <a:solidFill>
                  <a:srgbClr val="2EE2F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noProof="0" dirty="0" smtClean="0">
                <a:ln w="11430"/>
                <a:solidFill>
                  <a:srgbClr val="2EE2F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600" b="1" i="0" u="none" strike="noStrike" kern="0" normalizeH="0" baseline="0" noProof="0" dirty="0" smtClean="0">
                <a:ln w="11430"/>
                <a:solidFill>
                  <a:srgbClr val="2EE2F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kumimoji="0" lang="en-US" sz="2800" b="1" i="0" u="none" strike="noStrike" kern="0" normalizeH="0" baseline="0" noProof="0" dirty="0">
              <a:ln w="11430"/>
              <a:solidFill>
                <a:srgbClr val="2EE2F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1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8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83017" y="559326"/>
            <a:ext cx="8600784" cy="2476500"/>
            <a:chOff x="838200" y="845821"/>
            <a:chExt cx="4572000" cy="2971800"/>
          </a:xfrm>
        </p:grpSpPr>
        <p:pic>
          <p:nvPicPr>
            <p:cNvPr id="3" name="Picture 2" descr="school-building-hi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845821"/>
              <a:ext cx="4572000" cy="29718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049558" y="1218305"/>
              <a:ext cx="2149283" cy="685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4400" b="1" kern="0" dirty="0" smtClean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4400" b="1" kern="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41508" y="3540741"/>
            <a:ext cx="10536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bn-IN" sz="3600" b="1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চিত্রসহ </a:t>
            </a:r>
            <a:r>
              <a:rPr lang="en-US" sz="3600" b="1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অভিসারী</a:t>
            </a:r>
            <a:r>
              <a:rPr lang="en-US" sz="3600" b="1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লেন্সে</a:t>
            </a:r>
            <a:r>
              <a:rPr lang="en-US" sz="3600" b="1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আলোর প্রতিসরন ব্যাখ্যা কর। </a:t>
            </a:r>
            <a:endParaRPr lang="en-US" kern="0" dirty="0">
              <a:solidFill>
                <a:sysClr val="windowText" lastClr="000000"/>
              </a:solidFill>
              <a:latin typeface="Verdan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0557" y="4219038"/>
            <a:ext cx="10059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চিত্রসহ 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অপসারী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লেন্সে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আলোর প্রতিসরনের 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 দাও </a:t>
            </a: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4" descr="F:\DOWNLOAD\homewor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1" y="1676400"/>
            <a:ext cx="1653675" cy="8498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106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6257">
        <p14:switch dir="r"/>
      </p:transition>
    </mc:Choice>
    <mc:Fallback xmlns="">
      <p:transition spd="slow" advTm="26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E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7881"/>
            <a:ext cx="7721600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98765">
            <a:off x="374652" y="750888"/>
            <a:ext cx="3351213" cy="219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221631">
            <a:off x="481013" y="784225"/>
            <a:ext cx="3292475" cy="2551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3860852" y="609600"/>
            <a:ext cx="8128023" cy="1600200"/>
          </a:xfrm>
          <a:prstGeom prst="wedgeRectCallout">
            <a:avLst>
              <a:gd name="adj1" fmla="val -52034"/>
              <a:gd name="adj2" fmla="val 12625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prstTxWarp prst="textPlain">
              <a:avLst>
                <a:gd name="adj" fmla="val 49768"/>
              </a:avLst>
            </a:prstTxWarp>
          </a:bodyPr>
          <a:lstStyle/>
          <a:p>
            <a:pPr algn="ctr">
              <a:defRPr/>
            </a:pPr>
            <a:r>
              <a:rPr lang="en-US" sz="2400" b="1" dirty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2400" b="1" dirty="0" err="1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শতভাগ</a:t>
            </a:r>
            <a:r>
              <a:rPr lang="en-US" sz="2400" b="1" dirty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24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4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বাস্তবায়ন</a:t>
            </a:r>
            <a:r>
              <a:rPr lang="en-US" sz="24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b="1" dirty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>
              <a:defRPr/>
            </a:pPr>
            <a:r>
              <a:rPr lang="en-US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ফেলের</a:t>
            </a:r>
            <a:r>
              <a:rPr lang="en-US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শূন্যের</a:t>
            </a:r>
            <a:r>
              <a:rPr lang="en-US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কোটায়</a:t>
            </a:r>
            <a:r>
              <a:rPr lang="en-US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5004">
        <p14:flip dir="r"/>
      </p:transition>
    </mc:Choice>
    <mc:Fallback xmlns="">
      <p:transition spd="slow" advTm="450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 t="15874" r="18092" b="38670"/>
          <a:stretch>
            <a:fillRect/>
          </a:stretch>
        </p:blipFill>
        <p:spPr bwMode="auto">
          <a:xfrm>
            <a:off x="4816476" y="438258"/>
            <a:ext cx="2540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4" y="1257310"/>
            <a:ext cx="9226549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2226623" y="3129734"/>
            <a:ext cx="5657568" cy="243143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মোঃহাবিবুর রহমান </a:t>
            </a:r>
            <a:endParaRPr lang="en-US" sz="3200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ইনস্ট্রাক্টর (পদার্থবিজ্ঞান)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টেকনিক্যাল স্কুল ও কলেজ </a:t>
            </a:r>
            <a:endParaRPr lang="bn-BD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b="1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0171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৫৩৪২৯৩৪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4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1563" y="3362022"/>
            <a:ext cx="3621636" cy="178510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বিজ্ঞান-২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/>
          <a:stretch>
            <a:fillRect/>
          </a:stretch>
        </p:blipFill>
        <p:spPr bwMode="auto">
          <a:xfrm rot="21383716">
            <a:off x="7692402" y="1696008"/>
            <a:ext cx="1450312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>
            <a:fillRect/>
          </a:stretch>
        </p:blipFill>
        <p:spPr bwMode="auto">
          <a:xfrm rot="19940062">
            <a:off x="2391757" y="4708732"/>
            <a:ext cx="499431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Class Photo\HABIB SIR US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856" y="1447800"/>
            <a:ext cx="1748367" cy="19142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3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8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5850"/>
            <a:ext cx="121666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37100" y="1697562"/>
            <a:ext cx="723900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চলুন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সকলে</a:t>
            </a:r>
            <a:r>
              <a:rPr lang="en-US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এসডিজি”এর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১৭টি </a:t>
            </a:r>
            <a:r>
              <a:rPr lang="en-US" sz="28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বাস্তবায়ন</a:t>
            </a:r>
            <a:r>
              <a:rPr lang="en-US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 </a:t>
            </a:r>
            <a:r>
              <a:rPr lang="bn-IN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২০৩০</a:t>
            </a:r>
            <a:r>
              <a:rPr lang="bn-IN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সনের</a:t>
            </a:r>
            <a:r>
              <a:rPr lang="en-US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bn-IN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পৃথিবীর সেরা এ</a:t>
            </a:r>
            <a:r>
              <a:rPr lang="en-US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IN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সোনার </a:t>
            </a:r>
            <a:r>
              <a:rPr lang="bn-IN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গড়ি</a:t>
            </a:r>
            <a:endParaRPr lang="en-US" sz="2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4563">
        <p14:flip dir="r"/>
      </p:transition>
    </mc:Choice>
    <mc:Fallback xmlns="">
      <p:transition spd="slow" advTm="245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12192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0" y="121920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Avjøvn</a:t>
            </a:r>
            <a:r>
              <a:rPr lang="en-US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&amp; </a:t>
            </a:r>
            <a:r>
              <a:rPr lang="bn-IN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bn-IN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 </a:t>
            </a:r>
            <a:r>
              <a:rPr lang="en-US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 </a:t>
            </a:r>
            <a:r>
              <a:rPr lang="en-US" alt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mnvq</a:t>
            </a:r>
            <a:r>
              <a:rPr lang="en-US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 </a:t>
            </a:r>
            <a:r>
              <a:rPr lang="en-US" alt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nDb</a:t>
            </a:r>
            <a:r>
              <a:rPr lang="en-US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/>
            </a:r>
            <a:br>
              <a:rPr lang="en-US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</a:br>
            <a:r>
              <a:rPr lang="en-US" altLang="en-US" sz="6600" dirty="0" err="1" smtClean="0">
                <a:solidFill>
                  <a:srgbClr val="FF0066"/>
                </a:solidFill>
                <a:latin typeface="SutonnyMJ" pitchFamily="2" charset="0"/>
              </a:rPr>
              <a:t>AvR</a:t>
            </a:r>
            <a:r>
              <a:rPr lang="en-US" altLang="en-US" sz="6600" dirty="0" smtClean="0">
                <a:solidFill>
                  <a:srgbClr val="FF0066"/>
                </a:solidFill>
                <a:latin typeface="SutonnyMJ" pitchFamily="2" charset="0"/>
              </a:rPr>
              <a:t> G </a:t>
            </a:r>
            <a:r>
              <a:rPr lang="en-US" altLang="en-US" sz="6600" dirty="0" err="1" smtClean="0">
                <a:solidFill>
                  <a:srgbClr val="FF0066"/>
                </a:solidFill>
                <a:latin typeface="SutonnyMJ" pitchFamily="2" charset="0"/>
              </a:rPr>
              <a:t>ch©šÍB</a:t>
            </a:r>
            <a:r>
              <a:rPr lang="en-US" altLang="en-US" sz="6600" dirty="0" smtClean="0">
                <a:solidFill>
                  <a:srgbClr val="FF0066"/>
                </a:solidFill>
                <a:latin typeface="SutonnyMJ" pitchFamily="2" charset="0"/>
              </a:rPr>
              <a:t/>
            </a:r>
            <a:br>
              <a:rPr lang="en-US" altLang="en-US" sz="6600" dirty="0" smtClean="0">
                <a:solidFill>
                  <a:srgbClr val="FF0066"/>
                </a:solidFill>
                <a:latin typeface="SutonnyMJ" pitchFamily="2" charset="0"/>
              </a:rPr>
            </a:br>
            <a:r>
              <a:rPr lang="en-US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‡</a:t>
            </a:r>
            <a:r>
              <a:rPr lang="en-US" alt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Lv`v</a:t>
            </a:r>
            <a:r>
              <a:rPr lang="en-US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 </a:t>
            </a:r>
            <a:r>
              <a:rPr lang="en-US" alt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nv‡dR</a:t>
            </a:r>
            <a:endParaRPr lang="en-US" altLang="en-US" sz="6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</a:endParaRPr>
          </a:p>
        </p:txBody>
      </p:sp>
      <p:pic>
        <p:nvPicPr>
          <p:cNvPr id="3" name="BA79244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6215">
        <p14:switch dir="r"/>
      </p:transition>
    </mc:Choice>
    <mc:Fallback xmlns="">
      <p:transition spd="slow" advTm="362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n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8641" y="1369913"/>
            <a:ext cx="3332111" cy="2773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05200" y="5571862"/>
            <a:ext cx="5885040" cy="646288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lvl="0"/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 শিক্ষার্থীবৃন্দ ! 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এদেরকে কী বলে ? 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32685">
            <a:off x="4961302" y="3807039"/>
            <a:ext cx="1482000" cy="19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58" y="1369913"/>
            <a:ext cx="3359402" cy="2690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Down Ribbon 7">
            <a:hlinkClick r:id="rId6" action="ppaction://hlinksldjump"/>
          </p:cNvPr>
          <p:cNvSpPr/>
          <p:nvPr/>
        </p:nvSpPr>
        <p:spPr>
          <a:xfrm>
            <a:off x="3759570" y="140632"/>
            <a:ext cx="4406774" cy="708212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 </a:t>
            </a:r>
            <a:r>
              <a:rPr lang="en-US" sz="36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kumimoji="0" lang="bn-IN" sz="36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2800" b="1" i="0" u="none" strike="noStrike" kern="0" cap="none" spc="0" normalizeH="0" baseline="0" noProof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20437" y="5571862"/>
            <a:ext cx="5885040" cy="646288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lvl="0"/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 শিক্ষার্থীবৃন্দ ! 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এদেরকে  লেন্স বলে ।  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67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1483">
        <p14:flip dir="r"/>
      </p:transition>
    </mc:Choice>
    <mc:Fallback xmlns="">
      <p:transition spd="slow" advTm="414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3" presetClass="pat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46 0.0037 L 0.13854 0.00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66700"/>
            <a:ext cx="113792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48345" y="466988"/>
            <a:ext cx="5816600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/>
                <a:solidFill>
                  <a:srgbClr val="1B587C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ln/>
                <a:solidFill>
                  <a:srgbClr val="1B587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rgbClr val="1B587C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>
                <a:ln/>
                <a:solidFill>
                  <a:srgbClr val="1B587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rgbClr val="1B587C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5400" b="1" dirty="0">
                <a:ln/>
                <a:solidFill>
                  <a:srgbClr val="1B587C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964" y="1659376"/>
            <a:ext cx="3331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r>
              <a:rPr lang="en-US" sz="3200" b="1" kern="0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kern="0" dirty="0" err="1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kern="0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b="1" kern="0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" b="1" kern="0" dirty="0">
              <a:ln w="1905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4777">
        <p14:switch dir="r"/>
      </p:transition>
    </mc:Choice>
    <mc:Fallback xmlns="">
      <p:transition spd="slow" advTm="247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81201" y="3076297"/>
            <a:ext cx="8305799" cy="646331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bn-IN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লেন্স কাকে বলে তা বলতে </a:t>
            </a:r>
            <a:r>
              <a:rPr lang="bn-BD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81201" y="3962468"/>
            <a:ext cx="8305799" cy="646331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bn-IN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লেন্সের প্রকারভেদ ব্যাখ্যা করতে </a:t>
            </a:r>
            <a:r>
              <a:rPr lang="bn-BD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30453" y="1998722"/>
            <a:ext cx="75596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bn-BD" sz="4400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.................</a:t>
            </a:r>
            <a:endParaRPr lang="en-US" sz="4400" b="1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81201" y="4826118"/>
            <a:ext cx="8305799" cy="646331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bn-IN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অভিসারী লেন্স কাকে বলে তা ব্যাখ্যা </a:t>
            </a:r>
            <a:r>
              <a:rPr lang="bn-BD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15840" y="650226"/>
            <a:ext cx="2835365" cy="106452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6600" b="1" dirty="0">
                <a:solidFill>
                  <a:prstClr val="white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solidFill>
                <a:prstClr val="white"/>
              </a:solidFill>
              <a:effectLst>
                <a:glow rad="228600">
                  <a:srgbClr val="8064A2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81201" y="5769093"/>
            <a:ext cx="8305799" cy="646331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bn-IN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অপসারী লেন্স কি তা বর্ণনা</a:t>
            </a:r>
            <a:r>
              <a:rPr lang="bn-BD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902">
            <a:off x="434977" y="1141413"/>
            <a:ext cx="2660651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4000">
        <p14:prism isInverted="1"/>
      </p:transition>
    </mc:Choice>
    <mc:Fallback xmlns="">
      <p:transition spd="slow" advTm="3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n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8641" y="1369913"/>
            <a:ext cx="3332111" cy="2773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23638" y="5569924"/>
            <a:ext cx="5885040" cy="646288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lvl="0"/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 শিক্ষার্থীবৃন্দ ! 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এদেরকে কী বলে ? 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32685">
            <a:off x="4961302" y="3807039"/>
            <a:ext cx="1482000" cy="19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58" y="1369913"/>
            <a:ext cx="3359402" cy="2690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Down Ribbon 7">
            <a:hlinkClick r:id="rId6" action="ppaction://hlinksldjump"/>
          </p:cNvPr>
          <p:cNvSpPr/>
          <p:nvPr/>
        </p:nvSpPr>
        <p:spPr>
          <a:xfrm>
            <a:off x="3759570" y="140632"/>
            <a:ext cx="4406774" cy="708212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 </a:t>
            </a:r>
            <a:r>
              <a:rPr lang="en-US" sz="36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kumimoji="0" lang="bn-IN" sz="36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2800" b="1" i="0" u="none" strike="noStrike" kern="0" cap="none" spc="0" normalizeH="0" baseline="0" noProof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20437" y="5614642"/>
            <a:ext cx="5885040" cy="646288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lvl="0"/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 শিক্ষার্থীবৃন্দ ! 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এদেরকে  লেন্স বলে ।  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4776302"/>
            <a:ext cx="944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78033" y="5569924"/>
            <a:ext cx="8769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গোলীয়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বেলনাকৃতি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পৃষ্ঠ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সীমাবদ্ধ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স্বচ্ছ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প্রতিসারক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লেন্স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693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1483">
        <p14:flip dir="r"/>
      </p:transition>
    </mc:Choice>
    <mc:Fallback xmlns="">
      <p:transition spd="slow" advTm="414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3" presetClass="pat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46 0.0037 L 0.13854 0.00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 animBg="1"/>
      <p:bldP spid="9" grpId="0"/>
      <p:bldP spid="9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n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914399"/>
            <a:ext cx="3606732" cy="3002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3999" y="5313766"/>
            <a:ext cx="4106027" cy="646288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lvl="0"/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 শিক্ষার্থীবৃন্দ ! 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 </a:t>
            </a:r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কী?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5202" y="5313766"/>
            <a:ext cx="3436845" cy="64628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 একটি উত্তল লেন্স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3758">
            <a:off x="2672574" y="3610715"/>
            <a:ext cx="1282102" cy="196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9" t="6206" r="12587" b="6577"/>
          <a:stretch/>
        </p:blipFill>
        <p:spPr bwMode="auto">
          <a:xfrm>
            <a:off x="7941418" y="952499"/>
            <a:ext cx="1011178" cy="39579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66508">
            <a:off x="9540300" y="1890529"/>
            <a:ext cx="1282102" cy="196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899583" y="5184085"/>
            <a:ext cx="4106027" cy="646288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lvl="0"/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 শিক্ষার্থীবৃন্দ ! 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 </a:t>
            </a:r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কী?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93858" y="5213721"/>
            <a:ext cx="4392702" cy="64628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 একটি উত্তল 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লেন্স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own Ribbon 18">
            <a:hlinkClick r:id="rId6" action="ppaction://hlinksldjump"/>
          </p:cNvPr>
          <p:cNvSpPr/>
          <p:nvPr/>
        </p:nvSpPr>
        <p:spPr>
          <a:xfrm>
            <a:off x="3759570" y="140632"/>
            <a:ext cx="4406774" cy="708212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 </a:t>
            </a:r>
            <a:r>
              <a:rPr lang="en-US" sz="36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kumimoji="0" lang="bn-IN" sz="36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2800" b="1" i="0" u="none" strike="noStrike" kern="0" cap="none" spc="0" normalizeH="0" baseline="0" noProof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82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83"/>
    </mc:Choice>
    <mc:Fallback xmlns="">
      <p:transition spd="slow" advTm="41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3" presetClass="pat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38 -0.00278 L 0.03751 -0.0060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63" presetClass="pat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78 0.17014 L -0.05378 -0.0854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16" grpId="0"/>
      <p:bldP spid="16" grpId="1"/>
      <p:bldP spid="17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3975" y="5313766"/>
            <a:ext cx="4106027" cy="646288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lvl="0"/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 শিক্ষার্থীবৃন্দ ! 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 </a:t>
            </a:r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কী?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4251" y="5313765"/>
            <a:ext cx="3825474" cy="64628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 একটি 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অবতল লেন্স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3758">
            <a:off x="2672574" y="3610715"/>
            <a:ext cx="1282102" cy="196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66508">
            <a:off x="9540300" y="1890529"/>
            <a:ext cx="1282102" cy="196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899583" y="5184085"/>
            <a:ext cx="4106027" cy="646288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lvl="0"/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 শিক্ষার্থীবৃন্দ ! 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 </a:t>
            </a:r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কী?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4600" y="5185497"/>
            <a:ext cx="5257800" cy="64628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 একটি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অবতল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লেন্স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own Ribbon 18">
            <a:hlinkClick r:id="rId4" action="ppaction://hlinksldjump"/>
          </p:cNvPr>
          <p:cNvSpPr/>
          <p:nvPr/>
        </p:nvSpPr>
        <p:spPr>
          <a:xfrm>
            <a:off x="3759570" y="140632"/>
            <a:ext cx="4406774" cy="708212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 </a:t>
            </a:r>
            <a:r>
              <a:rPr lang="en-US" sz="36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kumimoji="0" lang="bn-IN" sz="36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2800" b="1" i="0" u="none" strike="noStrike" kern="0" cap="none" spc="0" normalizeH="0" baseline="0" noProof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75" y="952499"/>
            <a:ext cx="3679298" cy="2946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084" y="752080"/>
            <a:ext cx="7361316" cy="43170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83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83"/>
    </mc:Choice>
    <mc:Fallback xmlns="">
      <p:transition spd="slow" advTm="41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3" presetClass="pat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38 -0.00278 L 0.03751 -0.0060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63" presetClass="pat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78 0.17014 L -0.05378 -0.0854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16" grpId="0"/>
      <p:bldP spid="16" grpId="1"/>
      <p:bldP spid="17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9" t="6206" r="12587" b="6577"/>
          <a:stretch/>
        </p:blipFill>
        <p:spPr bwMode="auto">
          <a:xfrm>
            <a:off x="3651250" y="2603830"/>
            <a:ext cx="735860" cy="28803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975" y="2075943"/>
            <a:ext cx="6711650" cy="3936079"/>
          </a:xfrm>
          <a:prstGeom prst="rect">
            <a:avLst/>
          </a:prstGeom>
        </p:spPr>
      </p:pic>
      <p:sp>
        <p:nvSpPr>
          <p:cNvPr id="5" name="Down Ribbon 4">
            <a:hlinkClick r:id="rId4" action="ppaction://hlinksldjump"/>
          </p:cNvPr>
          <p:cNvSpPr/>
          <p:nvPr/>
        </p:nvSpPr>
        <p:spPr>
          <a:xfrm>
            <a:off x="3759570" y="140632"/>
            <a:ext cx="4406774" cy="708212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kern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লেন্সের</a:t>
            </a:r>
            <a:r>
              <a:rPr lang="en-US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6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2800" b="1" i="0" u="none" strike="noStrike" kern="0" cap="none" spc="0" normalizeH="0" baseline="0" noProof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9710" y="1252013"/>
            <a:ext cx="358849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লেন্স দুইপ্রকার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4930" y="573073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উত্তল লেন্স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64522" y="5741722"/>
            <a:ext cx="2082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অবতল লেন্স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7110" y="1252012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উত্তল লেন্স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7110" y="1752777"/>
            <a:ext cx="3004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অবতল লেন্স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81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4" grpId="0"/>
      <p:bldP spid="11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6|7.8|5.8|2.6|6.6|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7.2|4.2|4.8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6|7.8|5.8|2.6|6.6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6|7.8|5.8|2.6|6.6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6|7.8|5.8|2.6|6.6|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9.5|8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7.4"/>
</p:tagLst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4079</TotalTime>
  <Words>479</Words>
  <Application>Microsoft Office PowerPoint</Application>
  <PresentationFormat>Custom</PresentationFormat>
  <Paragraphs>94</Paragraphs>
  <Slides>22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7_Office Theme</vt:lpstr>
      <vt:lpstr>9_Office Theme</vt:lpstr>
      <vt:lpstr>4_Office Theme</vt:lpstr>
      <vt:lpstr>1_Office Theme</vt:lpstr>
      <vt:lpstr>11_Office Theme</vt:lpstr>
      <vt:lpstr>2_Office Theme</vt:lpstr>
      <vt:lpstr>5_Office Theme</vt:lpstr>
      <vt:lpstr>3_Office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PZz`©k Aa¨vq Av‡jvi cÖwZdjb (REFLECTION OF LIGHT)</dc:title>
  <dc:creator>bijoy</dc:creator>
  <cp:lastModifiedBy>user</cp:lastModifiedBy>
  <cp:revision>825</cp:revision>
  <dcterms:created xsi:type="dcterms:W3CDTF">2012-12-08T12:32:23Z</dcterms:created>
  <dcterms:modified xsi:type="dcterms:W3CDTF">2021-03-06T16:54:24Z</dcterms:modified>
</cp:coreProperties>
</file>