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D60093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685-90F1-43BA-A83A-951B5A7228D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3FAB-E314-4B4E-8DE9-A38BB060334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03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685-90F1-43BA-A83A-951B5A7228D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3FAB-E314-4B4E-8DE9-A38BB0603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0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685-90F1-43BA-A83A-951B5A7228D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3FAB-E314-4B4E-8DE9-A38BB0603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8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685-90F1-43BA-A83A-951B5A7228D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3FAB-E314-4B4E-8DE9-A38BB0603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9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685-90F1-43BA-A83A-951B5A7228D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3FAB-E314-4B4E-8DE9-A38BB060334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0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685-90F1-43BA-A83A-951B5A7228D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3FAB-E314-4B4E-8DE9-A38BB0603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9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685-90F1-43BA-A83A-951B5A7228D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3FAB-E314-4B4E-8DE9-A38BB0603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7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685-90F1-43BA-A83A-951B5A7228D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3FAB-E314-4B4E-8DE9-A38BB0603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3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685-90F1-43BA-A83A-951B5A7228D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3FAB-E314-4B4E-8DE9-A38BB0603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5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5868685-90F1-43BA-A83A-951B5A7228D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193FAB-E314-4B4E-8DE9-A38BB0603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9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8685-90F1-43BA-A83A-951B5A7228D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3FAB-E314-4B4E-8DE9-A38BB0603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7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5868685-90F1-43BA-A83A-951B5A7228D9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8193FAB-E314-4B4E-8DE9-A38BB060334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89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bout – All New Wa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1" y="562020"/>
            <a:ext cx="10384971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5918" y="562020"/>
            <a:ext cx="90264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/>
              <a:t>শুভ</a:t>
            </a:r>
            <a:r>
              <a:rPr lang="en-US" sz="13800" dirty="0" smtClean="0"/>
              <a:t> </a:t>
            </a:r>
            <a:r>
              <a:rPr lang="en-US" sz="13800" dirty="0" err="1" smtClean="0"/>
              <a:t>সকাল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289217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0926" y="404948"/>
            <a:ext cx="370985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০৫. </a:t>
            </a:r>
            <a:r>
              <a:rPr lang="en-US" sz="2800" dirty="0" err="1" smtClean="0"/>
              <a:t>নিয়মিত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প্রদান</a:t>
            </a:r>
            <a:endParaRPr lang="en-US" sz="2800" dirty="0"/>
          </a:p>
        </p:txBody>
      </p:sp>
      <p:pic>
        <p:nvPicPr>
          <p:cNvPr id="5122" name="Picture 2" descr="মেলার সেবা মিলবে কর অঞ্চলে | 955946 | কালের কণ্ঠ | kalerkan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17" y="1254033"/>
            <a:ext cx="10136777" cy="485938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Magnetic Disk 3"/>
          <p:cNvSpPr/>
          <p:nvPr/>
        </p:nvSpPr>
        <p:spPr>
          <a:xfrm>
            <a:off x="2821577" y="5434148"/>
            <a:ext cx="3331028" cy="548641"/>
          </a:xfrm>
          <a:prstGeom prst="flowChartMagneticDisk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জাতীয়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কর</a:t>
            </a:r>
            <a:r>
              <a:rPr lang="en-US" sz="2400" dirty="0" smtClean="0">
                <a:solidFill>
                  <a:schemeClr val="bg1"/>
                </a:solidFill>
              </a:rPr>
              <a:t> মেলা-২০২০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2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5977" y="418011"/>
            <a:ext cx="364453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০৬. </a:t>
            </a:r>
            <a:r>
              <a:rPr lang="en-US" sz="2800" dirty="0" err="1" smtClean="0"/>
              <a:t>রাষ্ট্রের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সেবা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89" y="1424205"/>
            <a:ext cx="5364207" cy="44802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43" y="1424205"/>
            <a:ext cx="5643154" cy="44802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948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5978" y="378823"/>
            <a:ext cx="4219302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০৭. </a:t>
            </a:r>
            <a:r>
              <a:rPr lang="en-US" sz="2800" dirty="0" err="1" smtClean="0"/>
              <a:t>সন্তানদের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দান</a:t>
            </a:r>
            <a:endParaRPr lang="en-US" sz="2800" dirty="0"/>
          </a:p>
        </p:txBody>
      </p:sp>
      <p:pic>
        <p:nvPicPr>
          <p:cNvPr id="6146" name="Picture 2" descr="সন্তানের প্রথম শিক্ষক মা-বাব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9" y="1275806"/>
            <a:ext cx="9614262" cy="468085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5897" y="239876"/>
            <a:ext cx="6296297" cy="523220"/>
          </a:xfrm>
          <a:prstGeom prst="rect">
            <a:avLst/>
          </a:prstGeom>
          <a:solidFill>
            <a:srgbClr val="D60093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০৮. </a:t>
            </a:r>
            <a:r>
              <a:rPr lang="en-US" sz="2800" dirty="0" err="1" smtClean="0">
                <a:solidFill>
                  <a:srgbClr val="FFFF00"/>
                </a:solidFill>
              </a:rPr>
              <a:t>রাষ্ট্রীয়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উন্নয়ন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কর্মকান্ডে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অংশগ্রহণ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052" y="1275393"/>
            <a:ext cx="5101045" cy="44200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6554"/>
          <a:stretch/>
        </p:blipFill>
        <p:spPr>
          <a:xfrm>
            <a:off x="855616" y="1275394"/>
            <a:ext cx="5218611" cy="44200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487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3281" y="239877"/>
            <a:ext cx="4127862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০৯. </a:t>
            </a:r>
            <a:r>
              <a:rPr lang="en-US" sz="2800" dirty="0" err="1" smtClean="0">
                <a:solidFill>
                  <a:srgbClr val="FFFF00"/>
                </a:solidFill>
              </a:rPr>
              <a:t>জাতীয়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সম্পদ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রক্ষা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জাতীয় সম্পদ ও স্বার্থ রক্ষা পরিষদ - Inicio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" y="1158104"/>
            <a:ext cx="5551714" cy="498611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89" t="3713" r="3889" b="4950"/>
          <a:stretch/>
        </p:blipFill>
        <p:spPr>
          <a:xfrm>
            <a:off x="6387737" y="1158104"/>
            <a:ext cx="5225144" cy="49861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73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6080" y="409694"/>
            <a:ext cx="7916091" cy="523220"/>
          </a:xfrm>
          <a:prstGeom prst="rect">
            <a:avLst/>
          </a:prstGeom>
          <a:solidFill>
            <a:srgbClr val="D6009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১০. </a:t>
            </a:r>
            <a:r>
              <a:rPr lang="en-US" sz="2800" dirty="0" err="1" smtClean="0">
                <a:solidFill>
                  <a:srgbClr val="FFFF00"/>
                </a:solidFill>
              </a:rPr>
              <a:t>আইন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শৃঙ্খলা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রক্ষায়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সহযোগিতা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করা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" y="1142182"/>
            <a:ext cx="10489475" cy="514105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3569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2287" y="252940"/>
            <a:ext cx="5277393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১১.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সচেতন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ও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সজাগ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হতে</a:t>
            </a:r>
            <a:r>
              <a:rPr lang="en-US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হবে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194" name="Picture 2" descr="News 2 Narayanganj - কারওয়ান বাজারে মাস্ক বিতরণ করলেন তথ্য প্রতিমন্ত্র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63" y="1110343"/>
            <a:ext cx="5329646" cy="5277394"/>
          </a:xfrm>
          <a:prstGeom prst="rect">
            <a:avLst/>
          </a:prstGeom>
          <a:noFill/>
          <a:ln w="57150">
            <a:solidFill>
              <a:srgbClr val="D6009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366" y="1110342"/>
            <a:ext cx="5212080" cy="5277395"/>
          </a:xfrm>
          <a:prstGeom prst="rect">
            <a:avLst/>
          </a:prstGeom>
          <a:ln w="57150">
            <a:solidFill>
              <a:srgbClr val="D60093"/>
            </a:solidFill>
          </a:ln>
        </p:spPr>
      </p:pic>
    </p:spTree>
    <p:extLst>
      <p:ext uri="{BB962C8B-B14F-4D97-AF65-F5344CB8AC3E}">
        <p14:creationId xmlns:p14="http://schemas.microsoft.com/office/powerpoint/2010/main" val="1258197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4536" y="370506"/>
            <a:ext cx="3820378" cy="523220"/>
          </a:xfrm>
          <a:prstGeom prst="rect">
            <a:avLst/>
          </a:prstGeom>
          <a:solidFill>
            <a:srgbClr val="D6009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১২.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সংবিধান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মেনে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চলা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1097280"/>
            <a:ext cx="9509760" cy="540802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0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3394" y="396630"/>
            <a:ext cx="4303771" cy="523220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১৩. </a:t>
            </a:r>
            <a:r>
              <a:rPr lang="en-US" sz="2800" dirty="0" err="1" smtClean="0">
                <a:solidFill>
                  <a:srgbClr val="002060"/>
                </a:solidFill>
              </a:rPr>
              <a:t>সুশাসনের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আগ্রহ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9" y="1149531"/>
            <a:ext cx="10371907" cy="5133703"/>
          </a:xfrm>
          <a:prstGeom prst="rect">
            <a:avLst/>
          </a:prstGeom>
          <a:ln w="38100">
            <a:solidFill>
              <a:srgbClr val="D60093"/>
            </a:solidFill>
          </a:ln>
        </p:spPr>
      </p:pic>
    </p:spTree>
    <p:extLst>
      <p:ext uri="{BB962C8B-B14F-4D97-AF65-F5344CB8AC3E}">
        <p14:creationId xmlns:p14="http://schemas.microsoft.com/office/powerpoint/2010/main" val="3303045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7337" y="318254"/>
            <a:ext cx="6426926" cy="523220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solidFill>
                  <a:srgbClr val="002060"/>
                </a:solidFill>
              </a:rPr>
              <a:t>১</a:t>
            </a:r>
            <a:r>
              <a:rPr lang="en-US" sz="2800" dirty="0" smtClean="0">
                <a:solidFill>
                  <a:srgbClr val="002060"/>
                </a:solidFill>
              </a:rPr>
              <a:t>৪</a:t>
            </a:r>
            <a:r>
              <a:rPr lang="as-IN" sz="2800" dirty="0" smtClean="0">
                <a:solidFill>
                  <a:srgbClr val="002060"/>
                </a:solidFill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</a:rPr>
              <a:t>উদার</a:t>
            </a:r>
            <a:r>
              <a:rPr lang="en-US" sz="2800" dirty="0" smtClean="0">
                <a:solidFill>
                  <a:srgbClr val="002060"/>
                </a:solidFill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</a:rPr>
              <a:t>প্রগতিশীল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দলের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প্রতি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সমর্থন</a:t>
            </a:r>
            <a:endParaRPr lang="as-IN" sz="28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ডান্ডিবার্ত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6" y="1084217"/>
            <a:ext cx="5525589" cy="521208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617" y="1084217"/>
            <a:ext cx="5094514" cy="521208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5987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" y="1789611"/>
            <a:ext cx="5157379" cy="416705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348547" y="411595"/>
            <a:ext cx="5259977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নামঃ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মোঃ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ফরিদ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উদ্দিন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প্রভাষকঃ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পৌরনীতি</a:t>
            </a:r>
            <a:r>
              <a:rPr lang="en-US" sz="2800" dirty="0">
                <a:solidFill>
                  <a:srgbClr val="FF0000"/>
                </a:solidFill>
              </a:rPr>
              <a:t> ও </a:t>
            </a:r>
            <a:r>
              <a:rPr lang="en-US" sz="2800" dirty="0" err="1">
                <a:solidFill>
                  <a:srgbClr val="FF0000"/>
                </a:solidFill>
              </a:rPr>
              <a:t>সুশাসন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এস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আর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ডি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শামছ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উদ্দিন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ভূঁইয়া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স্কুল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এন্ড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কলেজ</a:t>
            </a:r>
            <a:endParaRPr lang="en-US" sz="2800" dirty="0">
              <a:solidFill>
                <a:srgbClr val="FF0000"/>
              </a:solidFill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শাহেদল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হোসেনপুর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কিশোরগঞ্জ</a:t>
            </a:r>
            <a:r>
              <a:rPr lang="en-US" sz="2800" dirty="0">
                <a:solidFill>
                  <a:srgbClr val="FF0000"/>
                </a:solidFill>
              </a:rPr>
              <a:t>।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মোবাইলঃ</a:t>
            </a:r>
            <a:r>
              <a:rPr lang="en-US" sz="2800" dirty="0">
                <a:solidFill>
                  <a:srgbClr val="FF0000"/>
                </a:solidFill>
              </a:rPr>
              <a:t> 01682547689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</a:rPr>
              <a:t>ইমেইলঃ</a:t>
            </a:r>
            <a:r>
              <a:rPr lang="en-US" sz="2800" dirty="0">
                <a:solidFill>
                  <a:srgbClr val="FF0000"/>
                </a:solidFill>
              </a:rPr>
              <a:t> uddinfarid1985@gmail.com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6348547" y="4116865"/>
            <a:ext cx="5316584" cy="181588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C000"/>
                </a:solidFill>
              </a:rPr>
              <a:t>শ্রেণিঃ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একাদশ</a:t>
            </a:r>
            <a:endParaRPr lang="en-US" sz="2800" dirty="0">
              <a:solidFill>
                <a:srgbClr val="FFC000"/>
              </a:solidFill>
            </a:endParaRPr>
          </a:p>
          <a:p>
            <a:pPr algn="ctr"/>
            <a:r>
              <a:rPr lang="en-US" sz="2800" dirty="0" err="1">
                <a:solidFill>
                  <a:srgbClr val="FFC000"/>
                </a:solidFill>
              </a:rPr>
              <a:t>বিষয়ঃ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পৌরনীতি</a:t>
            </a:r>
            <a:r>
              <a:rPr lang="en-US" sz="2800" dirty="0">
                <a:solidFill>
                  <a:srgbClr val="FFC000"/>
                </a:solidFill>
              </a:rPr>
              <a:t> ও </a:t>
            </a:r>
            <a:r>
              <a:rPr lang="en-US" sz="2800" dirty="0" err="1">
                <a:solidFill>
                  <a:srgbClr val="FFC000"/>
                </a:solidFill>
              </a:rPr>
              <a:t>সুশাসন</a:t>
            </a:r>
            <a:r>
              <a:rPr lang="en-US" sz="2800" dirty="0">
                <a:solidFill>
                  <a:srgbClr val="FFC000"/>
                </a:solidFill>
              </a:rPr>
              <a:t> ১ম </a:t>
            </a:r>
            <a:r>
              <a:rPr lang="en-US" sz="2800" dirty="0" err="1">
                <a:solidFill>
                  <a:srgbClr val="FFC000"/>
                </a:solidFill>
              </a:rPr>
              <a:t>পত্র</a:t>
            </a:r>
            <a:endParaRPr lang="en-US" sz="2800" dirty="0">
              <a:solidFill>
                <a:srgbClr val="FFC000"/>
              </a:solidFill>
            </a:endParaRPr>
          </a:p>
          <a:p>
            <a:pPr algn="ctr"/>
            <a:r>
              <a:rPr lang="en-US" sz="2800" dirty="0" err="1">
                <a:solidFill>
                  <a:srgbClr val="FFC000"/>
                </a:solidFill>
              </a:rPr>
              <a:t>অধ্যায়ঃ</a:t>
            </a:r>
            <a:r>
              <a:rPr lang="en-US" sz="2800" dirty="0">
                <a:solidFill>
                  <a:srgbClr val="FFC000"/>
                </a:solidFill>
              </a:rPr>
              <a:t> </a:t>
            </a:r>
            <a:r>
              <a:rPr lang="en-US" sz="2800" dirty="0" err="1">
                <a:solidFill>
                  <a:srgbClr val="FFC000"/>
                </a:solidFill>
              </a:rPr>
              <a:t>দ্বিতীয়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796834" y="391886"/>
            <a:ext cx="5157379" cy="1227908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</a:rPr>
              <a:t>শিক্ষক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পরিচিতি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8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6036" y="249382"/>
            <a:ext cx="5541818" cy="808227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12500"/>
                <a:gd name="adj2" fmla="val 523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4"/>
                </a:solidFill>
              </a:rPr>
              <a:t>একক</a:t>
            </a:r>
            <a:r>
              <a:rPr lang="en-US" sz="36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4"/>
                </a:solidFill>
              </a:rPr>
              <a:t>কাজ</a:t>
            </a:r>
            <a:endParaRPr lang="as-IN" sz="3600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7098" y="1188607"/>
            <a:ext cx="9888583" cy="5016758"/>
          </a:xfrm>
          <a:prstGeom prst="rect">
            <a:avLst/>
          </a:prstGeom>
          <a:noFill/>
          <a:ln w="57150">
            <a:solidFill>
              <a:srgbClr val="66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CC"/>
                </a:solidFill>
              </a:rPr>
              <a:t>ক. </a:t>
            </a:r>
            <a:r>
              <a:rPr lang="en-US" sz="3200" dirty="0" err="1" smtClean="0">
                <a:solidFill>
                  <a:srgbClr val="6600CC"/>
                </a:solidFill>
              </a:rPr>
              <a:t>সামাজিক</a:t>
            </a:r>
            <a:r>
              <a:rPr lang="en-US" sz="3200" dirty="0" smtClean="0">
                <a:solidFill>
                  <a:srgbClr val="6600CC"/>
                </a:solidFill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</a:rPr>
              <a:t>দায়িত্ব</a:t>
            </a:r>
            <a:r>
              <a:rPr lang="en-US" sz="3200" dirty="0" smtClean="0">
                <a:solidFill>
                  <a:srgbClr val="6600CC"/>
                </a:solidFill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</a:rPr>
              <a:t>কী</a:t>
            </a:r>
            <a:r>
              <a:rPr lang="en-US" sz="3200" dirty="0" smtClean="0">
                <a:solidFill>
                  <a:srgbClr val="6600CC"/>
                </a:solidFill>
              </a:rPr>
              <a:t>?</a:t>
            </a:r>
          </a:p>
          <a:p>
            <a:endParaRPr lang="en-US" sz="3200" dirty="0" smtClean="0">
              <a:solidFill>
                <a:srgbClr val="6600CC"/>
              </a:solidFill>
            </a:endParaRPr>
          </a:p>
          <a:p>
            <a:endParaRPr lang="en-US" sz="3200" dirty="0">
              <a:solidFill>
                <a:srgbClr val="6600CC"/>
              </a:solidFill>
            </a:endParaRPr>
          </a:p>
          <a:p>
            <a:r>
              <a:rPr lang="en-US" sz="3200" dirty="0" smtClean="0">
                <a:solidFill>
                  <a:srgbClr val="6600CC"/>
                </a:solidFill>
              </a:rPr>
              <a:t>খ. </a:t>
            </a:r>
            <a:r>
              <a:rPr lang="en-US" sz="3200" dirty="0" err="1" smtClean="0">
                <a:solidFill>
                  <a:srgbClr val="6600CC"/>
                </a:solidFill>
              </a:rPr>
              <a:t>আইন</a:t>
            </a:r>
            <a:r>
              <a:rPr lang="en-US" sz="3200" dirty="0" smtClean="0">
                <a:solidFill>
                  <a:srgbClr val="6600CC"/>
                </a:solidFill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</a:rPr>
              <a:t>মান্য</a:t>
            </a:r>
            <a:r>
              <a:rPr lang="en-US" sz="3200" dirty="0" smtClean="0">
                <a:solidFill>
                  <a:srgbClr val="6600CC"/>
                </a:solidFill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</a:rPr>
              <a:t>করা</a:t>
            </a:r>
            <a:r>
              <a:rPr lang="en-US" sz="3200" dirty="0" smtClean="0">
                <a:solidFill>
                  <a:srgbClr val="6600CC"/>
                </a:solidFill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</a:rPr>
              <a:t>প্রয়োজন</a:t>
            </a:r>
            <a:r>
              <a:rPr lang="en-US" sz="3200" dirty="0" smtClean="0">
                <a:solidFill>
                  <a:srgbClr val="6600CC"/>
                </a:solidFill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</a:rPr>
              <a:t>কেন</a:t>
            </a:r>
            <a:r>
              <a:rPr lang="en-US" sz="3200" dirty="0" smtClean="0">
                <a:solidFill>
                  <a:srgbClr val="6600CC"/>
                </a:solidFill>
              </a:rPr>
              <a:t>?</a:t>
            </a:r>
          </a:p>
          <a:p>
            <a:endParaRPr lang="en-US" sz="3200" dirty="0" smtClean="0">
              <a:solidFill>
                <a:srgbClr val="6600CC"/>
              </a:solidFill>
            </a:endParaRPr>
          </a:p>
          <a:p>
            <a:endParaRPr lang="en-US" sz="3200" dirty="0">
              <a:solidFill>
                <a:srgbClr val="6600CC"/>
              </a:solidFill>
            </a:endParaRPr>
          </a:p>
          <a:p>
            <a:r>
              <a:rPr lang="en-US" sz="3200" dirty="0" smtClean="0">
                <a:solidFill>
                  <a:srgbClr val="6600CC"/>
                </a:solidFill>
              </a:rPr>
              <a:t>গ. </a:t>
            </a:r>
            <a:r>
              <a:rPr lang="en-US" sz="3200" dirty="0" err="1" smtClean="0">
                <a:solidFill>
                  <a:srgbClr val="6600CC"/>
                </a:solidFill>
              </a:rPr>
              <a:t>জাতীয়</a:t>
            </a:r>
            <a:r>
              <a:rPr lang="en-US" sz="3200" dirty="0" smtClean="0">
                <a:solidFill>
                  <a:srgbClr val="6600CC"/>
                </a:solidFill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</a:rPr>
              <a:t>সম্পদ</a:t>
            </a:r>
            <a:r>
              <a:rPr lang="en-US" sz="3200" dirty="0" smtClean="0">
                <a:solidFill>
                  <a:srgbClr val="6600CC"/>
                </a:solidFill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</a:rPr>
              <a:t>বলতে</a:t>
            </a:r>
            <a:r>
              <a:rPr lang="en-US" sz="3200" dirty="0" smtClean="0">
                <a:solidFill>
                  <a:srgbClr val="6600CC"/>
                </a:solidFill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</a:rPr>
              <a:t>কী</a:t>
            </a:r>
            <a:r>
              <a:rPr lang="en-US" sz="3200" dirty="0" smtClean="0">
                <a:solidFill>
                  <a:srgbClr val="6600CC"/>
                </a:solidFill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</a:rPr>
              <a:t>বুঝ</a:t>
            </a:r>
            <a:r>
              <a:rPr lang="en-US" sz="3200" dirty="0" smtClean="0">
                <a:solidFill>
                  <a:srgbClr val="6600CC"/>
                </a:solidFill>
              </a:rPr>
              <a:t>?</a:t>
            </a:r>
          </a:p>
          <a:p>
            <a:endParaRPr lang="en-US" sz="3200" dirty="0" smtClean="0">
              <a:solidFill>
                <a:srgbClr val="6600CC"/>
              </a:solidFill>
            </a:endParaRPr>
          </a:p>
          <a:p>
            <a:endParaRPr lang="en-US" sz="3200" dirty="0">
              <a:solidFill>
                <a:srgbClr val="6600CC"/>
              </a:solidFill>
            </a:endParaRPr>
          </a:p>
          <a:p>
            <a:r>
              <a:rPr lang="en-US" sz="3200" dirty="0" smtClean="0">
                <a:solidFill>
                  <a:srgbClr val="6600CC"/>
                </a:solidFill>
              </a:rPr>
              <a:t>ঘ. </a:t>
            </a:r>
            <a:r>
              <a:rPr lang="en-US" sz="3200" dirty="0" err="1" smtClean="0">
                <a:solidFill>
                  <a:srgbClr val="6600CC"/>
                </a:solidFill>
              </a:rPr>
              <a:t>কর</a:t>
            </a:r>
            <a:r>
              <a:rPr lang="en-US" sz="3200" dirty="0" smtClean="0">
                <a:solidFill>
                  <a:srgbClr val="6600CC"/>
                </a:solidFill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</a:rPr>
              <a:t>দেয়া</a:t>
            </a:r>
            <a:r>
              <a:rPr lang="en-US" sz="3200" dirty="0" smtClean="0">
                <a:solidFill>
                  <a:srgbClr val="6600CC"/>
                </a:solidFill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</a:rPr>
              <a:t>প্রয়োজন</a:t>
            </a:r>
            <a:r>
              <a:rPr lang="en-US" sz="3200" dirty="0" smtClean="0">
                <a:solidFill>
                  <a:srgbClr val="6600CC"/>
                </a:solidFill>
              </a:rPr>
              <a:t> </a:t>
            </a:r>
            <a:r>
              <a:rPr lang="en-US" sz="3200" dirty="0" err="1" smtClean="0">
                <a:solidFill>
                  <a:srgbClr val="6600CC"/>
                </a:solidFill>
              </a:rPr>
              <a:t>কেন</a:t>
            </a:r>
            <a:r>
              <a:rPr lang="en-US" sz="3200" dirty="0" smtClean="0">
                <a:solidFill>
                  <a:srgbClr val="6600CC"/>
                </a:solidFill>
              </a:rPr>
              <a:t> ?</a:t>
            </a:r>
            <a:endParaRPr lang="en-US" sz="3200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94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0217" y="224043"/>
            <a:ext cx="4655127" cy="707886"/>
          </a:xfrm>
          <a:prstGeom prst="rect">
            <a:avLst/>
          </a:prstGeom>
        </p:spPr>
        <p:txBody>
          <a:bodyPr wrap="square">
            <a:prstTxWarp prst="textWave4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দলীয়</a:t>
            </a:r>
            <a:r>
              <a:rPr lang="as-IN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as-I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কাজ</a:t>
            </a:r>
          </a:p>
        </p:txBody>
      </p:sp>
      <p:pic>
        <p:nvPicPr>
          <p:cNvPr id="10244" name="Picture 4" descr="Curriculum clipart social emotional development, Picture #2577605  curriculum clipart social emotional 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66" y="977713"/>
            <a:ext cx="10238510" cy="3782291"/>
          </a:xfrm>
          <a:prstGeom prst="rect">
            <a:avLst/>
          </a:prstGeom>
          <a:noFill/>
          <a:ln w="38100">
            <a:solidFill>
              <a:srgbClr val="66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81050" y="5073512"/>
            <a:ext cx="1023851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0000"/>
                </a:solidFill>
              </a:rPr>
              <a:t>সুশাসন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প্রতিষ্ঠায়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নাগরিকের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দায়িত্ব</a:t>
            </a:r>
            <a:r>
              <a:rPr lang="en-US" sz="3600" dirty="0" smtClean="0">
                <a:solidFill>
                  <a:srgbClr val="FF0000"/>
                </a:solidFill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</a:rPr>
              <a:t>কর্তব্যগুলো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চিহ্নিত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কর</a:t>
            </a:r>
            <a:r>
              <a:rPr lang="en-US" sz="3600" dirty="0" smtClean="0">
                <a:solidFill>
                  <a:srgbClr val="FF0000"/>
                </a:solidFill>
              </a:rPr>
              <a:t>। </a:t>
            </a:r>
            <a:endParaRPr lang="as-I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618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59883" y="279461"/>
            <a:ext cx="5199207" cy="646331"/>
          </a:xfrm>
          <a:prstGeom prst="rect">
            <a:avLst/>
          </a:prstGeom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en-US" sz="660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বাড়ীর</a:t>
            </a:r>
            <a:r>
              <a:rPr lang="as-IN" sz="6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as-IN" sz="6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কাজ</a:t>
            </a:r>
          </a:p>
        </p:txBody>
      </p:sp>
      <p:sp>
        <p:nvSpPr>
          <p:cNvPr id="5" name="Oval 4"/>
          <p:cNvSpPr/>
          <p:nvPr/>
        </p:nvSpPr>
        <p:spPr>
          <a:xfrm>
            <a:off x="1410791" y="1136469"/>
            <a:ext cx="9588136" cy="50030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 smtClean="0"/>
              <a:t>দেশের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উন্নতি</a:t>
            </a:r>
            <a:r>
              <a:rPr lang="en-US" sz="3600" dirty="0" smtClean="0"/>
              <a:t> ও </a:t>
            </a:r>
            <a:r>
              <a:rPr lang="en-US" sz="3600" dirty="0" err="1" smtClean="0"/>
              <a:t>অগ্রগতিতে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সুশাসন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প্রতিষ্ঠা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কতটুকু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প্রয়োজন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তুমি</a:t>
            </a:r>
            <a:r>
              <a:rPr lang="en-US" sz="3600" dirty="0" smtClean="0"/>
              <a:t> </a:t>
            </a:r>
            <a:r>
              <a:rPr lang="en-US" sz="3600" dirty="0" err="1" smtClean="0"/>
              <a:t>মনে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? </a:t>
            </a:r>
            <a:r>
              <a:rPr lang="en-US" sz="3600" dirty="0" err="1" smtClean="0"/>
              <a:t>বাংলাদেশে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সুশাসন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প্রতিষ্ঠা</a:t>
            </a:r>
            <a:r>
              <a:rPr lang="en-US" sz="3600" dirty="0" smtClean="0"/>
              <a:t> </a:t>
            </a:r>
            <a:r>
              <a:rPr lang="en-US" sz="3600" dirty="0" err="1" smtClean="0"/>
              <a:t>পেয়েছে</a:t>
            </a:r>
            <a:r>
              <a:rPr lang="en-US" sz="3600" dirty="0" smtClean="0"/>
              <a:t> ? </a:t>
            </a:r>
            <a:r>
              <a:rPr lang="en-US" sz="3600" dirty="0" err="1" smtClean="0"/>
              <a:t>তোমার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মতের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সপক্ষে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যুক্তি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উপস্থাপন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497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6" y="720437"/>
            <a:ext cx="10709562" cy="56942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267200" y="720437"/>
            <a:ext cx="709352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solidFill>
                  <a:srgbClr val="FF0000"/>
                </a:solidFill>
              </a:rPr>
              <a:t>ধন্যবাদ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50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অপশক্তি রুখতে সবাই ঐক্যবদ্ধ | 984994 | কালের কণ্ঠ | kalerkan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92" y="822960"/>
            <a:ext cx="5500642" cy="546036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সুশাসনের উদ্যোগ দৃশ্যমান হওয়া প্রয়োজ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03" y="822960"/>
            <a:ext cx="4990011" cy="546036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603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75657" y="365759"/>
            <a:ext cx="9914707" cy="6257109"/>
          </a:xfrm>
          <a:prstGeom prst="horizontalScroll">
            <a:avLst/>
          </a:prstGeom>
          <a:solidFill>
            <a:schemeClr val="accent1">
              <a:lumMod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FF00"/>
                </a:solidFill>
              </a:rPr>
              <a:t>সুশাসন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r>
              <a:rPr lang="en-US" sz="8800" dirty="0" err="1" smtClean="0">
                <a:solidFill>
                  <a:srgbClr val="FFFF00"/>
                </a:solidFill>
              </a:rPr>
              <a:t>প্রতিষ্ঠায়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r>
              <a:rPr lang="en-US" sz="8800" dirty="0" err="1" smtClean="0">
                <a:solidFill>
                  <a:srgbClr val="FFFF00"/>
                </a:solidFill>
              </a:rPr>
              <a:t>নাগরিকের</a:t>
            </a:r>
            <a:r>
              <a:rPr lang="en-US" sz="8800" dirty="0" smtClean="0">
                <a:solidFill>
                  <a:srgbClr val="FFFF00"/>
                </a:solidFill>
              </a:rPr>
              <a:t> </a:t>
            </a:r>
            <a:r>
              <a:rPr lang="en-US" sz="8800" dirty="0" err="1" smtClean="0">
                <a:solidFill>
                  <a:srgbClr val="FFFF00"/>
                </a:solidFill>
              </a:rPr>
              <a:t>দায়িত্ব</a:t>
            </a:r>
            <a:r>
              <a:rPr lang="en-US" sz="8800" dirty="0" smtClean="0">
                <a:solidFill>
                  <a:srgbClr val="FFFF00"/>
                </a:solidFill>
              </a:rPr>
              <a:t> ও </a:t>
            </a:r>
            <a:r>
              <a:rPr lang="en-US" sz="8800" dirty="0" err="1" smtClean="0">
                <a:solidFill>
                  <a:srgbClr val="FFFF00"/>
                </a:solidFill>
              </a:rPr>
              <a:t>কর্তব্য</a:t>
            </a:r>
            <a:endParaRPr lang="en-US" sz="8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9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1382" y="249381"/>
            <a:ext cx="2951018" cy="92333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en-US" sz="5400" dirty="0" err="1" smtClean="0">
                <a:solidFill>
                  <a:srgbClr val="6600CC"/>
                </a:solidFill>
              </a:rPr>
              <a:t>শিখনফল</a:t>
            </a:r>
            <a:endParaRPr lang="en-US" sz="5400" dirty="0">
              <a:solidFill>
                <a:srgbClr val="66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166" y="1802673"/>
            <a:ext cx="9849393" cy="3539430"/>
          </a:xfrm>
          <a:prstGeom prst="rect">
            <a:avLst/>
          </a:prstGeom>
          <a:solidFill>
            <a:srgbClr val="D6009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০১.সুশাসনের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প্রয়োজনীয়তা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উপলদ্ধি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করবে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</a:p>
          <a:p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০২.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সুশাসন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প্রতিষ্ঠায়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নাগরিকের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দায়িত্ব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ও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কর্তব্য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সম্পর্কে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ধারণা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লাভ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করবে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</a:p>
          <a:p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০৩.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দেশে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সুশাসন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প্রতিষ্ঠায়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শিক্ষার্থী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নিজেকে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আগ্রহী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করে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তুলবে</a:t>
            </a:r>
            <a:r>
              <a:rPr lang="en-US" sz="3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214711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5" y="2155371"/>
            <a:ext cx="10881359" cy="39712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66160" y="1293222"/>
            <a:ext cx="4715691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০১.সামাজিক </a:t>
            </a:r>
            <a:r>
              <a:rPr lang="en-US" sz="3200" dirty="0" err="1" smtClean="0"/>
              <a:t>দায়িত্ব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পালন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011680" y="369517"/>
            <a:ext cx="8464731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</a:rPr>
              <a:t>সুশাসন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প্রতিষ্ঠায়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নাগরিকের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দায়িত্ব</a:t>
            </a:r>
            <a:r>
              <a:rPr lang="en-US" sz="3600" dirty="0">
                <a:solidFill>
                  <a:srgbClr val="FFFF00"/>
                </a:solidFill>
              </a:rPr>
              <a:t> ও </a:t>
            </a:r>
            <a:r>
              <a:rPr lang="en-US" sz="3600" dirty="0" err="1">
                <a:solidFill>
                  <a:srgbClr val="FFFF00"/>
                </a:solidFill>
              </a:rPr>
              <a:t>কর্তব্য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4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8411" y="404948"/>
            <a:ext cx="522514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০২. </a:t>
            </a:r>
            <a:r>
              <a:rPr lang="en-US" sz="2800" dirty="0" err="1" smtClean="0"/>
              <a:t>রাষ্ট্রের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নিঃশর্ত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আনুগত্য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062" y="1303373"/>
            <a:ext cx="10149839" cy="49406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5895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0561" y="365760"/>
            <a:ext cx="3513908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০৩.আইন </a:t>
            </a:r>
            <a:r>
              <a:rPr lang="en-US" sz="2800" dirty="0" err="1" smtClean="0"/>
              <a:t>মান্য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3" y="1240972"/>
            <a:ext cx="10593977" cy="4767942"/>
          </a:xfrm>
          <a:prstGeom prst="rect">
            <a:avLst/>
          </a:prstGeom>
          <a:ln w="57150">
            <a:solidFill>
              <a:srgbClr val="D60093"/>
            </a:solidFill>
          </a:ln>
        </p:spPr>
      </p:pic>
    </p:spTree>
    <p:extLst>
      <p:ext uri="{BB962C8B-B14F-4D97-AF65-F5344CB8AC3E}">
        <p14:creationId xmlns:p14="http://schemas.microsoft.com/office/powerpoint/2010/main" val="1072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2469" y="509451"/>
            <a:ext cx="499001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০৪. সৎ ও </a:t>
            </a:r>
            <a:r>
              <a:rPr lang="en-US" sz="2800" dirty="0" err="1" smtClean="0"/>
              <a:t>যোগ্য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নেতৃত্ব</a:t>
            </a:r>
            <a:r>
              <a:rPr lang="en-US" sz="2800" dirty="0" smtClean="0"/>
              <a:t> </a:t>
            </a:r>
            <a:r>
              <a:rPr lang="en-US" sz="2800" dirty="0" err="1" smtClean="0"/>
              <a:t>নির্বাচন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53" t="1519" r="1453" b="3078"/>
          <a:stretch/>
        </p:blipFill>
        <p:spPr>
          <a:xfrm>
            <a:off x="5982789" y="1829616"/>
            <a:ext cx="5003074" cy="424461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36" y="1829616"/>
            <a:ext cx="4519748" cy="424461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2020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622</TotalTime>
  <Words>234</Words>
  <Application>Microsoft Office PowerPoint</Application>
  <PresentationFormat>Widescreen</PresentationFormat>
  <Paragraphs>50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Calibri Light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8PV7N72</dc:creator>
  <cp:lastModifiedBy>8PV7N72</cp:lastModifiedBy>
  <cp:revision>56</cp:revision>
  <dcterms:created xsi:type="dcterms:W3CDTF">2021-03-02T05:23:37Z</dcterms:created>
  <dcterms:modified xsi:type="dcterms:W3CDTF">2021-03-07T11:27:49Z</dcterms:modified>
</cp:coreProperties>
</file>