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4" r:id="rId3"/>
    <p:sldId id="305" r:id="rId4"/>
    <p:sldId id="307" r:id="rId5"/>
    <p:sldId id="308" r:id="rId6"/>
    <p:sldId id="306" r:id="rId7"/>
    <p:sldId id="295" r:id="rId8"/>
    <p:sldId id="264" r:id="rId9"/>
    <p:sldId id="309" r:id="rId10"/>
    <p:sldId id="261" r:id="rId11"/>
    <p:sldId id="297" r:id="rId12"/>
    <p:sldId id="263" r:id="rId13"/>
    <p:sldId id="296" r:id="rId14"/>
    <p:sldId id="310" r:id="rId15"/>
    <p:sldId id="298" r:id="rId16"/>
    <p:sldId id="311" r:id="rId17"/>
    <p:sldId id="277" r:id="rId18"/>
    <p:sldId id="269" r:id="rId19"/>
    <p:sldId id="271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B97A57"/>
    <a:srgbClr val="22B14C"/>
    <a:srgbClr val="FF00FF"/>
    <a:srgbClr val="96B519"/>
    <a:srgbClr val="1A90CE"/>
    <a:srgbClr val="00BDFB"/>
    <a:srgbClr val="25E6FF"/>
    <a:srgbClr val="05C2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02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EFCB5-FE72-45A9-9400-84DB3E47449C}" type="doc">
      <dgm:prSet loTypeId="urn:microsoft.com/office/officeart/2005/8/layout/hierarchy1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83060E7-FBDF-4ADB-81E1-D3D98F34CDE0}">
      <dgm:prSet phldrT="[Text]" custT="1"/>
      <dgm:spPr/>
      <dgm:t>
        <a:bodyPr/>
        <a:lstStyle/>
        <a:p>
          <a:r>
            <a:rPr lang="en-US" sz="3600" b="1" dirty="0" err="1"/>
            <a:t>ওজনে</a:t>
          </a:r>
          <a:r>
            <a:rPr lang="bn-BD" sz="3600" b="1" dirty="0"/>
            <a:t>র তুলনা </a:t>
          </a:r>
          <a:endParaRPr lang="en-US" sz="3600" b="1" dirty="0"/>
        </a:p>
      </dgm:t>
    </dgm:pt>
    <dgm:pt modelId="{955250F0-CDB3-476E-846B-08C474BC050A}" type="parTrans" cxnId="{9A8996DB-1349-4C5C-8436-AF189731596E}">
      <dgm:prSet/>
      <dgm:spPr/>
      <dgm:t>
        <a:bodyPr/>
        <a:lstStyle/>
        <a:p>
          <a:endParaRPr lang="en-US" sz="2400"/>
        </a:p>
      </dgm:t>
    </dgm:pt>
    <dgm:pt modelId="{B5EE14F1-8854-4C0E-8AEA-847E38E36F5A}" type="sibTrans" cxnId="{9A8996DB-1349-4C5C-8436-AF189731596E}">
      <dgm:prSet/>
      <dgm:spPr/>
      <dgm:t>
        <a:bodyPr/>
        <a:lstStyle/>
        <a:p>
          <a:endParaRPr lang="en-US" sz="2400"/>
        </a:p>
      </dgm:t>
    </dgm:pt>
    <dgm:pt modelId="{AEABDD30-9757-495B-AA47-3FC30EC5DA28}">
      <dgm:prSet phldrT="[Text]" custT="1"/>
      <dgm:spPr/>
      <dgm:t>
        <a:bodyPr/>
        <a:lstStyle/>
        <a:p>
          <a:r>
            <a:rPr lang="en-US" sz="2400" dirty="0" err="1"/>
            <a:t>তরমুজের</a:t>
          </a:r>
          <a:r>
            <a:rPr lang="en-US" sz="2400" dirty="0"/>
            <a:t> ওজন </a:t>
          </a:r>
          <a:r>
            <a:rPr lang="en-US" sz="2400" dirty="0" err="1"/>
            <a:t>কুমড়ার</a:t>
          </a:r>
          <a:r>
            <a:rPr lang="bn-BD" sz="2400" dirty="0"/>
            <a:t> </a:t>
          </a:r>
          <a:r>
            <a:rPr lang="en-US" sz="2400" dirty="0" err="1"/>
            <a:t>ওজনের</a:t>
          </a:r>
          <a:r>
            <a:rPr lang="bn-BD" sz="2400" dirty="0"/>
            <a:t>  চেয়ে (২-১) বা,  ১</a:t>
          </a:r>
          <a:r>
            <a:rPr lang="en-US" sz="2400" dirty="0"/>
            <a:t> </a:t>
          </a:r>
          <a:r>
            <a:rPr lang="en-US" sz="2400" dirty="0" err="1"/>
            <a:t>কেজি</a:t>
          </a:r>
          <a:r>
            <a:rPr lang="en-US" sz="2400" dirty="0"/>
            <a:t> </a:t>
          </a:r>
          <a:r>
            <a:rPr lang="bn-BD" sz="2400" dirty="0"/>
            <a:t>বেশী । </a:t>
          </a:r>
          <a:endParaRPr lang="en-US" sz="2400" dirty="0"/>
        </a:p>
      </dgm:t>
    </dgm:pt>
    <dgm:pt modelId="{6AC84403-7E16-415F-A7DF-8502CFC09BE9}" type="parTrans" cxnId="{00EAEECE-1E38-4598-B407-D10C267B1F86}">
      <dgm:prSet/>
      <dgm:spPr/>
      <dgm:t>
        <a:bodyPr/>
        <a:lstStyle/>
        <a:p>
          <a:endParaRPr lang="en-US" sz="2400"/>
        </a:p>
      </dgm:t>
    </dgm:pt>
    <dgm:pt modelId="{2D7A51C5-3058-4C80-BB7C-C5CF9E0DC8F4}" type="sibTrans" cxnId="{00EAEECE-1E38-4598-B407-D10C267B1F86}">
      <dgm:prSet/>
      <dgm:spPr/>
      <dgm:t>
        <a:bodyPr/>
        <a:lstStyle/>
        <a:p>
          <a:endParaRPr lang="en-US" sz="2400"/>
        </a:p>
      </dgm:t>
    </dgm:pt>
    <dgm:pt modelId="{3EB18C7B-16F6-438E-808A-0580FE8B987B}">
      <dgm:prSet phldrT="[Text]" custT="1"/>
      <dgm:spPr>
        <a:blipFill>
          <a:blip xmlns:r="http://schemas.openxmlformats.org/officeDocument/2006/relationships" r:embed="rId1"/>
          <a:stretch>
            <a:fillRect t="-6803" b="-2108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6BB1776-D7D9-41AC-9ACB-8865EC89A922}" type="parTrans" cxnId="{53F9E12F-ECC8-4FDC-A967-13CE42443671}">
      <dgm:prSet/>
      <dgm:spPr/>
      <dgm:t>
        <a:bodyPr/>
        <a:lstStyle/>
        <a:p>
          <a:endParaRPr lang="en-US" sz="2400"/>
        </a:p>
      </dgm:t>
    </dgm:pt>
    <dgm:pt modelId="{101949B8-77FE-47B8-AC71-86C3C52C3DE5}" type="sibTrans" cxnId="{53F9E12F-ECC8-4FDC-A967-13CE42443671}">
      <dgm:prSet/>
      <dgm:spPr/>
      <dgm:t>
        <a:bodyPr/>
        <a:lstStyle/>
        <a:p>
          <a:endParaRPr lang="en-US" sz="2400"/>
        </a:p>
      </dgm:t>
    </dgm:pt>
    <dgm:pt modelId="{14D077D4-5E61-4134-BC89-E405740E3767}" type="pres">
      <dgm:prSet presAssocID="{FE4EFCB5-FE72-45A9-9400-84DB3E4744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D157F2-6C32-4581-8A53-BFCC4E9F3C82}" type="pres">
      <dgm:prSet presAssocID="{283060E7-FBDF-4ADB-81E1-D3D98F34CDE0}" presName="hierRoot1" presStyleCnt="0"/>
      <dgm:spPr/>
    </dgm:pt>
    <dgm:pt modelId="{2FD61DEB-1D1C-40CB-AA3C-088C53E1E34D}" type="pres">
      <dgm:prSet presAssocID="{283060E7-FBDF-4ADB-81E1-D3D98F34CDE0}" presName="composite" presStyleCnt="0"/>
      <dgm:spPr/>
    </dgm:pt>
    <dgm:pt modelId="{021CA06E-FBA5-4CCE-93E1-57B9997EAC4D}" type="pres">
      <dgm:prSet presAssocID="{283060E7-FBDF-4ADB-81E1-D3D98F34CDE0}" presName="background" presStyleLbl="node0" presStyleIdx="0" presStyleCnt="1"/>
      <dgm:spPr/>
    </dgm:pt>
    <dgm:pt modelId="{54435A7C-537A-4705-B754-6160809261FC}" type="pres">
      <dgm:prSet presAssocID="{283060E7-FBDF-4ADB-81E1-D3D98F34CDE0}" presName="text" presStyleLbl="fgAcc0" presStyleIdx="0" presStyleCnt="1" custScaleX="3363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DA1AD9-6230-4537-A3A5-D7E85F517541}" type="pres">
      <dgm:prSet presAssocID="{283060E7-FBDF-4ADB-81E1-D3D98F34CDE0}" presName="hierChild2" presStyleCnt="0"/>
      <dgm:spPr/>
    </dgm:pt>
    <dgm:pt modelId="{F7BE3BCB-F30D-402E-A5DF-DDD5ECDBEC63}" type="pres">
      <dgm:prSet presAssocID="{6AC84403-7E16-415F-A7DF-8502CFC09BE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2AA25A5-5021-4338-B953-0ADFF231012B}" type="pres">
      <dgm:prSet presAssocID="{AEABDD30-9757-495B-AA47-3FC30EC5DA28}" presName="hierRoot2" presStyleCnt="0"/>
      <dgm:spPr/>
    </dgm:pt>
    <dgm:pt modelId="{C14920B4-710F-46F4-9936-832F7DF06554}" type="pres">
      <dgm:prSet presAssocID="{AEABDD30-9757-495B-AA47-3FC30EC5DA28}" presName="composite2" presStyleCnt="0"/>
      <dgm:spPr/>
    </dgm:pt>
    <dgm:pt modelId="{100D26F8-DC1B-4BD5-8137-9AE123205257}" type="pres">
      <dgm:prSet presAssocID="{AEABDD30-9757-495B-AA47-3FC30EC5DA28}" presName="background2" presStyleLbl="node2" presStyleIdx="0" presStyleCnt="2"/>
      <dgm:spPr/>
    </dgm:pt>
    <dgm:pt modelId="{E06FFE53-4F60-4C03-9481-EA6FB419365F}" type="pres">
      <dgm:prSet presAssocID="{AEABDD30-9757-495B-AA47-3FC30EC5DA28}" presName="text2" presStyleLbl="fgAcc2" presStyleIdx="0" presStyleCnt="2" custScaleX="304044" custScaleY="1002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A5DA75-6C3B-4FC8-BC87-76F0AD088CDD}" type="pres">
      <dgm:prSet presAssocID="{AEABDD30-9757-495B-AA47-3FC30EC5DA28}" presName="hierChild3" presStyleCnt="0"/>
      <dgm:spPr/>
    </dgm:pt>
    <dgm:pt modelId="{DC2E1A8A-3CF3-4976-9DFC-221502A5E179}" type="pres">
      <dgm:prSet presAssocID="{F6BB1776-D7D9-41AC-9ACB-8865EC89A92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E6A4E96-A7EC-4A67-8BA4-7F783832C46A}" type="pres">
      <dgm:prSet presAssocID="{3EB18C7B-16F6-438E-808A-0580FE8B987B}" presName="hierRoot2" presStyleCnt="0"/>
      <dgm:spPr/>
    </dgm:pt>
    <dgm:pt modelId="{50D731B0-39C0-49F4-8C8A-96AB41F8DAD9}" type="pres">
      <dgm:prSet presAssocID="{3EB18C7B-16F6-438E-808A-0580FE8B987B}" presName="composite2" presStyleCnt="0"/>
      <dgm:spPr/>
    </dgm:pt>
    <dgm:pt modelId="{28DE220F-5A45-4D78-A9EC-59093CEDF068}" type="pres">
      <dgm:prSet presAssocID="{3EB18C7B-16F6-438E-808A-0580FE8B987B}" presName="background2" presStyleLbl="node2" presStyleIdx="1" presStyleCnt="2"/>
      <dgm:spPr/>
    </dgm:pt>
    <dgm:pt modelId="{C0A0173D-28D3-45D4-AB5F-944F3CB6AE4B}" type="pres">
      <dgm:prSet presAssocID="{3EB18C7B-16F6-438E-808A-0580FE8B987B}" presName="text2" presStyleLbl="fgAcc2" presStyleIdx="1" presStyleCnt="2" custScaleX="332448" custLinFactNeighborX="2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43873-86A5-42F5-B4DD-7D57ED0C7169}" type="pres">
      <dgm:prSet presAssocID="{3EB18C7B-16F6-438E-808A-0580FE8B987B}" presName="hierChild3" presStyleCnt="0"/>
      <dgm:spPr/>
    </dgm:pt>
  </dgm:ptLst>
  <dgm:cxnLst>
    <dgm:cxn modelId="{9A8996DB-1349-4C5C-8436-AF189731596E}" srcId="{FE4EFCB5-FE72-45A9-9400-84DB3E47449C}" destId="{283060E7-FBDF-4ADB-81E1-D3D98F34CDE0}" srcOrd="0" destOrd="0" parTransId="{955250F0-CDB3-476E-846B-08C474BC050A}" sibTransId="{B5EE14F1-8854-4C0E-8AEA-847E38E36F5A}"/>
    <dgm:cxn modelId="{2F471FAB-3DC4-4DB8-B472-F7ABCAA43E9C}" type="presOf" srcId="{F6BB1776-D7D9-41AC-9ACB-8865EC89A922}" destId="{DC2E1A8A-3CF3-4976-9DFC-221502A5E179}" srcOrd="0" destOrd="0" presId="urn:microsoft.com/office/officeart/2005/8/layout/hierarchy1"/>
    <dgm:cxn modelId="{09306A4C-2411-4C40-B28B-A90CB666E392}" type="presOf" srcId="{FE4EFCB5-FE72-45A9-9400-84DB3E47449C}" destId="{14D077D4-5E61-4134-BC89-E405740E3767}" srcOrd="0" destOrd="0" presId="urn:microsoft.com/office/officeart/2005/8/layout/hierarchy1"/>
    <dgm:cxn modelId="{DE8679E6-FCCE-4796-8E56-175908490353}" type="presOf" srcId="{3EB18C7B-16F6-438E-808A-0580FE8B987B}" destId="{C0A0173D-28D3-45D4-AB5F-944F3CB6AE4B}" srcOrd="0" destOrd="0" presId="urn:microsoft.com/office/officeart/2005/8/layout/hierarchy1"/>
    <dgm:cxn modelId="{53F9E12F-ECC8-4FDC-A967-13CE42443671}" srcId="{283060E7-FBDF-4ADB-81E1-D3D98F34CDE0}" destId="{3EB18C7B-16F6-438E-808A-0580FE8B987B}" srcOrd="1" destOrd="0" parTransId="{F6BB1776-D7D9-41AC-9ACB-8865EC89A922}" sibTransId="{101949B8-77FE-47B8-AC71-86C3C52C3DE5}"/>
    <dgm:cxn modelId="{271B73BE-3884-4C6C-82BB-739507B61840}" type="presOf" srcId="{AEABDD30-9757-495B-AA47-3FC30EC5DA28}" destId="{E06FFE53-4F60-4C03-9481-EA6FB419365F}" srcOrd="0" destOrd="0" presId="urn:microsoft.com/office/officeart/2005/8/layout/hierarchy1"/>
    <dgm:cxn modelId="{00EAEECE-1E38-4598-B407-D10C267B1F86}" srcId="{283060E7-FBDF-4ADB-81E1-D3D98F34CDE0}" destId="{AEABDD30-9757-495B-AA47-3FC30EC5DA28}" srcOrd="0" destOrd="0" parTransId="{6AC84403-7E16-415F-A7DF-8502CFC09BE9}" sibTransId="{2D7A51C5-3058-4C80-BB7C-C5CF9E0DC8F4}"/>
    <dgm:cxn modelId="{D3271109-F84D-444F-9FCB-41615BA9DBCF}" type="presOf" srcId="{283060E7-FBDF-4ADB-81E1-D3D98F34CDE0}" destId="{54435A7C-537A-4705-B754-6160809261FC}" srcOrd="0" destOrd="0" presId="urn:microsoft.com/office/officeart/2005/8/layout/hierarchy1"/>
    <dgm:cxn modelId="{C223695B-A1DB-4E75-826C-ABA31D918120}" type="presOf" srcId="{6AC84403-7E16-415F-A7DF-8502CFC09BE9}" destId="{F7BE3BCB-F30D-402E-A5DF-DDD5ECDBEC63}" srcOrd="0" destOrd="0" presId="urn:microsoft.com/office/officeart/2005/8/layout/hierarchy1"/>
    <dgm:cxn modelId="{504AE3E1-7F84-4AFC-938C-748EFD8F886F}" type="presParOf" srcId="{14D077D4-5E61-4134-BC89-E405740E3767}" destId="{1DD157F2-6C32-4581-8A53-BFCC4E9F3C82}" srcOrd="0" destOrd="0" presId="urn:microsoft.com/office/officeart/2005/8/layout/hierarchy1"/>
    <dgm:cxn modelId="{C66AE858-7CD7-4BA8-A9A1-2A0DB5E12150}" type="presParOf" srcId="{1DD157F2-6C32-4581-8A53-BFCC4E9F3C82}" destId="{2FD61DEB-1D1C-40CB-AA3C-088C53E1E34D}" srcOrd="0" destOrd="0" presId="urn:microsoft.com/office/officeart/2005/8/layout/hierarchy1"/>
    <dgm:cxn modelId="{DD9F27E7-EB30-48D7-9965-61B5688BF630}" type="presParOf" srcId="{2FD61DEB-1D1C-40CB-AA3C-088C53E1E34D}" destId="{021CA06E-FBA5-4CCE-93E1-57B9997EAC4D}" srcOrd="0" destOrd="0" presId="urn:microsoft.com/office/officeart/2005/8/layout/hierarchy1"/>
    <dgm:cxn modelId="{4F1F1AB6-3118-405E-B830-C3D6B29B470E}" type="presParOf" srcId="{2FD61DEB-1D1C-40CB-AA3C-088C53E1E34D}" destId="{54435A7C-537A-4705-B754-6160809261FC}" srcOrd="1" destOrd="0" presId="urn:microsoft.com/office/officeart/2005/8/layout/hierarchy1"/>
    <dgm:cxn modelId="{6CF24749-205F-4616-AF4E-6E08A06D22C9}" type="presParOf" srcId="{1DD157F2-6C32-4581-8A53-BFCC4E9F3C82}" destId="{94DA1AD9-6230-4537-A3A5-D7E85F517541}" srcOrd="1" destOrd="0" presId="urn:microsoft.com/office/officeart/2005/8/layout/hierarchy1"/>
    <dgm:cxn modelId="{07106A0C-8DD1-4659-8464-A1572E979A57}" type="presParOf" srcId="{94DA1AD9-6230-4537-A3A5-D7E85F517541}" destId="{F7BE3BCB-F30D-402E-A5DF-DDD5ECDBEC63}" srcOrd="0" destOrd="0" presId="urn:microsoft.com/office/officeart/2005/8/layout/hierarchy1"/>
    <dgm:cxn modelId="{3E9A1A0A-CB2A-459A-A3F5-00185F974BAD}" type="presParOf" srcId="{94DA1AD9-6230-4537-A3A5-D7E85F517541}" destId="{32AA25A5-5021-4338-B953-0ADFF231012B}" srcOrd="1" destOrd="0" presId="urn:microsoft.com/office/officeart/2005/8/layout/hierarchy1"/>
    <dgm:cxn modelId="{A2FCC5A5-77EA-4AAD-A5B0-85E2C4690C2B}" type="presParOf" srcId="{32AA25A5-5021-4338-B953-0ADFF231012B}" destId="{C14920B4-710F-46F4-9936-832F7DF06554}" srcOrd="0" destOrd="0" presId="urn:microsoft.com/office/officeart/2005/8/layout/hierarchy1"/>
    <dgm:cxn modelId="{25720768-C91C-4F9F-A079-B3071C2491C5}" type="presParOf" srcId="{C14920B4-710F-46F4-9936-832F7DF06554}" destId="{100D26F8-DC1B-4BD5-8137-9AE123205257}" srcOrd="0" destOrd="0" presId="urn:microsoft.com/office/officeart/2005/8/layout/hierarchy1"/>
    <dgm:cxn modelId="{8EAD274E-583C-4904-9CBD-544D2827101F}" type="presParOf" srcId="{C14920B4-710F-46F4-9936-832F7DF06554}" destId="{E06FFE53-4F60-4C03-9481-EA6FB419365F}" srcOrd="1" destOrd="0" presId="urn:microsoft.com/office/officeart/2005/8/layout/hierarchy1"/>
    <dgm:cxn modelId="{D66A1B54-41E1-4054-93D0-9CCFAD4ED1BB}" type="presParOf" srcId="{32AA25A5-5021-4338-B953-0ADFF231012B}" destId="{8DA5DA75-6C3B-4FC8-BC87-76F0AD088CDD}" srcOrd="1" destOrd="0" presId="urn:microsoft.com/office/officeart/2005/8/layout/hierarchy1"/>
    <dgm:cxn modelId="{6E9D9B9B-36A4-41A4-ADA2-24A70A5CE3B8}" type="presParOf" srcId="{94DA1AD9-6230-4537-A3A5-D7E85F517541}" destId="{DC2E1A8A-3CF3-4976-9DFC-221502A5E179}" srcOrd="2" destOrd="0" presId="urn:microsoft.com/office/officeart/2005/8/layout/hierarchy1"/>
    <dgm:cxn modelId="{4F082AF2-CF51-434B-9375-3F7B652F8CC3}" type="presParOf" srcId="{94DA1AD9-6230-4537-A3A5-D7E85F517541}" destId="{7E6A4E96-A7EC-4A67-8BA4-7F783832C46A}" srcOrd="3" destOrd="0" presId="urn:microsoft.com/office/officeart/2005/8/layout/hierarchy1"/>
    <dgm:cxn modelId="{037DB586-7932-4B3D-9C82-1BED6D42EB6B}" type="presParOf" srcId="{7E6A4E96-A7EC-4A67-8BA4-7F783832C46A}" destId="{50D731B0-39C0-49F4-8C8A-96AB41F8DAD9}" srcOrd="0" destOrd="0" presId="urn:microsoft.com/office/officeart/2005/8/layout/hierarchy1"/>
    <dgm:cxn modelId="{F07151A5-1098-4AE9-8234-36DF31F7EBD4}" type="presParOf" srcId="{50D731B0-39C0-49F4-8C8A-96AB41F8DAD9}" destId="{28DE220F-5A45-4D78-A9EC-59093CEDF068}" srcOrd="0" destOrd="0" presId="urn:microsoft.com/office/officeart/2005/8/layout/hierarchy1"/>
    <dgm:cxn modelId="{A59AC573-36DA-42F1-80CC-B2AF7794747A}" type="presParOf" srcId="{50D731B0-39C0-49F4-8C8A-96AB41F8DAD9}" destId="{C0A0173D-28D3-45D4-AB5F-944F3CB6AE4B}" srcOrd="1" destOrd="0" presId="urn:microsoft.com/office/officeart/2005/8/layout/hierarchy1"/>
    <dgm:cxn modelId="{DF415541-135A-4CB7-ACB1-966C84F28DE1}" type="presParOf" srcId="{7E6A4E96-A7EC-4A67-8BA4-7F783832C46A}" destId="{59F43873-86A5-42F5-B4DD-7D57ED0C7169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4EFCB5-FE72-45A9-9400-84DB3E47449C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3060E7-FBDF-4ADB-81E1-D3D98F34CDE0}">
      <dgm:prSet phldrT="[Text]" custT="1"/>
      <dgm:spPr/>
      <dgm:t>
        <a:bodyPr/>
        <a:lstStyle/>
        <a:p>
          <a:r>
            <a:rPr lang="en-US" sz="3600" b="1" dirty="0" err="1"/>
            <a:t>ওজনে</a:t>
          </a:r>
          <a:r>
            <a:rPr lang="bn-BD" sz="3600" b="1" dirty="0"/>
            <a:t>র তুলনা </a:t>
          </a:r>
          <a:endParaRPr lang="en-US" sz="3600" b="1" dirty="0"/>
        </a:p>
      </dgm:t>
    </dgm:pt>
    <dgm:pt modelId="{955250F0-CDB3-476E-846B-08C474BC050A}" type="parTrans" cxnId="{9A8996DB-1349-4C5C-8436-AF189731596E}">
      <dgm:prSet/>
      <dgm:spPr/>
      <dgm:t>
        <a:bodyPr/>
        <a:lstStyle/>
        <a:p>
          <a:endParaRPr lang="en-US" sz="2400"/>
        </a:p>
      </dgm:t>
    </dgm:pt>
    <dgm:pt modelId="{B5EE14F1-8854-4C0E-8AEA-847E38E36F5A}" type="sibTrans" cxnId="{9A8996DB-1349-4C5C-8436-AF189731596E}">
      <dgm:prSet/>
      <dgm:spPr/>
      <dgm:t>
        <a:bodyPr/>
        <a:lstStyle/>
        <a:p>
          <a:endParaRPr lang="en-US" sz="2400"/>
        </a:p>
      </dgm:t>
    </dgm:pt>
    <dgm:pt modelId="{AEABDD30-9757-495B-AA47-3FC30EC5DA28}">
      <dgm:prSet phldrT="[Text]" custT="1"/>
      <dgm:spPr/>
      <dgm:t>
        <a:bodyPr/>
        <a:lstStyle/>
        <a:p>
          <a:r>
            <a:rPr lang="en-US" sz="2400" dirty="0" err="1"/>
            <a:t>তরমুজের</a:t>
          </a:r>
          <a:r>
            <a:rPr lang="en-US" sz="2400" dirty="0"/>
            <a:t> ওজন </a:t>
          </a:r>
          <a:r>
            <a:rPr lang="en-US" sz="2400" dirty="0" err="1"/>
            <a:t>কুমড়ার</a:t>
          </a:r>
          <a:r>
            <a:rPr lang="bn-BD" sz="2400" dirty="0"/>
            <a:t> </a:t>
          </a:r>
          <a:r>
            <a:rPr lang="en-US" sz="2400" dirty="0" err="1"/>
            <a:t>ওজনের</a:t>
          </a:r>
          <a:r>
            <a:rPr lang="bn-BD" sz="2400" dirty="0"/>
            <a:t>  চেয়ে (২-১) বা,  ১</a:t>
          </a:r>
          <a:r>
            <a:rPr lang="en-US" sz="2400" dirty="0"/>
            <a:t> </a:t>
          </a:r>
          <a:r>
            <a:rPr lang="en-US" sz="2400" dirty="0" err="1"/>
            <a:t>কেজি</a:t>
          </a:r>
          <a:r>
            <a:rPr lang="en-US" sz="2400" dirty="0"/>
            <a:t> </a:t>
          </a:r>
          <a:r>
            <a:rPr lang="bn-BD" sz="2400" dirty="0"/>
            <a:t>বেশী । </a:t>
          </a:r>
          <a:endParaRPr lang="en-US" sz="2400" dirty="0"/>
        </a:p>
      </dgm:t>
    </dgm:pt>
    <dgm:pt modelId="{6AC84403-7E16-415F-A7DF-8502CFC09BE9}" type="parTrans" cxnId="{00EAEECE-1E38-4598-B407-D10C267B1F86}">
      <dgm:prSet/>
      <dgm:spPr/>
      <dgm:t>
        <a:bodyPr/>
        <a:lstStyle/>
        <a:p>
          <a:endParaRPr lang="en-US" sz="2400"/>
        </a:p>
      </dgm:t>
    </dgm:pt>
    <dgm:pt modelId="{2D7A51C5-3058-4C80-BB7C-C5CF9E0DC8F4}" type="sibTrans" cxnId="{00EAEECE-1E38-4598-B407-D10C267B1F86}">
      <dgm:prSet/>
      <dgm:spPr/>
      <dgm:t>
        <a:bodyPr/>
        <a:lstStyle/>
        <a:p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3EB18C7B-16F6-438E-808A-0580FE8B987B}">
          <dgm:prSet phldrT="[Text]" custT="1"/>
          <dgm:spPr/>
          <dgm:t>
            <a:bodyPr/>
            <a:lstStyle/>
            <a:p>
              <a:r>
                <a:rPr lang="en-US" sz="2400" dirty="0" err="1"/>
                <a:t>তরমুজের</a:t>
              </a:r>
              <a:r>
                <a:rPr lang="en-US" sz="2400" dirty="0"/>
                <a:t> ওজন </a:t>
              </a:r>
              <a:r>
                <a:rPr lang="en-US" sz="2400" dirty="0" err="1"/>
                <a:t>কুমড়ার</a:t>
              </a:r>
              <a:r>
                <a:rPr lang="bn-BD" sz="2400" dirty="0"/>
                <a:t> </a:t>
              </a:r>
              <a:r>
                <a:rPr lang="en-US" sz="2400" dirty="0" err="1"/>
                <a:t>ওজনের</a:t>
              </a:r>
              <a:r>
                <a:rPr lang="bn-BD" sz="2400" dirty="0"/>
                <a:t> =  </a:t>
              </a:r>
              <a14:m>
                <m:oMath xmlns:m="http://schemas.openxmlformats.org/officeDocument/2006/math">
                  <m:box>
                    <m:boxPr>
                      <m:ctrlPr>
                        <a:rPr lang="bn-BD" sz="2400" i="1" smtClean="0">
                          <a:latin typeface="Cambria Math" panose="02040503050406030204" pitchFamily="18" charset="0"/>
                        </a:rPr>
                      </m:ctrlPr>
                    </m:boxPr>
                    <m:e>
                      <m:argPr>
                        <m:argSz m:val="-1"/>
                      </m:argPr>
                      <m:f>
                        <m:fPr>
                          <m:ctrlPr>
                            <a:rPr lang="bn-BD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bn-BD" sz="2400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den>
                      </m:f>
                    </m:e>
                  </m:box>
                </m:oMath>
              </a14:m>
              <a:r>
                <a:rPr lang="bn-BD" sz="2400" dirty="0"/>
                <a:t> </a:t>
              </a:r>
              <a:endParaRPr lang="en-US" sz="2400" dirty="0"/>
            </a:p>
            <a:p>
              <a:r>
                <a:rPr lang="bn-BD" sz="2400" dirty="0"/>
                <a:t>= ২ গুণ </a:t>
              </a:r>
              <a:endParaRPr lang="en-US" sz="2400" dirty="0"/>
            </a:p>
          </dgm:t>
        </dgm:pt>
      </mc:Choice>
      <mc:Fallback xmlns="">
        <dgm:pt modelId="{3EB18C7B-16F6-438E-808A-0580FE8B987B}">
          <dgm:prSet phldrT="[Text]" custT="1"/>
          <dgm:spPr/>
          <dgm:t>
            <a:bodyPr/>
            <a:lstStyle/>
            <a:p>
              <a:r>
                <a:rPr lang="en-US" sz="2400" dirty="0" err="1"/>
                <a:t>তরমুজের</a:t>
              </a:r>
              <a:r>
                <a:rPr lang="en-US" sz="2400" dirty="0"/>
                <a:t> ওজন </a:t>
              </a:r>
              <a:r>
                <a:rPr lang="en-US" sz="2400" dirty="0" err="1"/>
                <a:t>কুমড়ার</a:t>
              </a:r>
              <a:r>
                <a:rPr lang="bn-BD" sz="2400" dirty="0"/>
                <a:t> </a:t>
              </a:r>
              <a:r>
                <a:rPr lang="en-US" sz="2400" dirty="0" err="1"/>
                <a:t>ওজনের</a:t>
              </a:r>
              <a:r>
                <a:rPr lang="bn-BD" sz="2400" dirty="0"/>
                <a:t> =  </a:t>
              </a:r>
              <a:r>
                <a:rPr lang="bn-BD" sz="2400" i="0"/>
                <a:t>□(64&amp;২/১)</a:t>
              </a:r>
              <a:r>
                <a:rPr lang="bn-BD" sz="2400" dirty="0"/>
                <a:t> </a:t>
              </a:r>
              <a:endParaRPr lang="en-US" sz="2400" dirty="0"/>
            </a:p>
            <a:p>
              <a:r>
                <a:rPr lang="bn-BD" sz="2400" dirty="0"/>
                <a:t>= ২ গুণ </a:t>
              </a:r>
              <a:endParaRPr lang="en-US" sz="2400" dirty="0"/>
            </a:p>
          </dgm:t>
        </dgm:pt>
      </mc:Fallback>
    </mc:AlternateContent>
    <dgm:pt modelId="{F6BB1776-D7D9-41AC-9ACB-8865EC89A922}" type="parTrans" cxnId="{53F9E12F-ECC8-4FDC-A967-13CE42443671}">
      <dgm:prSet/>
      <dgm:spPr/>
      <dgm:t>
        <a:bodyPr/>
        <a:lstStyle/>
        <a:p>
          <a:endParaRPr lang="en-US" sz="2400"/>
        </a:p>
      </dgm:t>
    </dgm:pt>
    <dgm:pt modelId="{101949B8-77FE-47B8-AC71-86C3C52C3DE5}" type="sibTrans" cxnId="{53F9E12F-ECC8-4FDC-A967-13CE42443671}">
      <dgm:prSet/>
      <dgm:spPr/>
      <dgm:t>
        <a:bodyPr/>
        <a:lstStyle/>
        <a:p>
          <a:endParaRPr lang="en-US" sz="2400"/>
        </a:p>
      </dgm:t>
    </dgm:pt>
    <dgm:pt modelId="{14D077D4-5E61-4134-BC89-E405740E3767}" type="pres">
      <dgm:prSet presAssocID="{FE4EFCB5-FE72-45A9-9400-84DB3E4744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D157F2-6C32-4581-8A53-BFCC4E9F3C82}" type="pres">
      <dgm:prSet presAssocID="{283060E7-FBDF-4ADB-81E1-D3D98F34CDE0}" presName="hierRoot1" presStyleCnt="0"/>
      <dgm:spPr/>
    </dgm:pt>
    <dgm:pt modelId="{2FD61DEB-1D1C-40CB-AA3C-088C53E1E34D}" type="pres">
      <dgm:prSet presAssocID="{283060E7-FBDF-4ADB-81E1-D3D98F34CDE0}" presName="composite" presStyleCnt="0"/>
      <dgm:spPr/>
    </dgm:pt>
    <dgm:pt modelId="{021CA06E-FBA5-4CCE-93E1-57B9997EAC4D}" type="pres">
      <dgm:prSet presAssocID="{283060E7-FBDF-4ADB-81E1-D3D98F34CDE0}" presName="background" presStyleLbl="node0" presStyleIdx="0" presStyleCnt="1"/>
      <dgm:spPr/>
    </dgm:pt>
    <dgm:pt modelId="{54435A7C-537A-4705-B754-6160809261FC}" type="pres">
      <dgm:prSet presAssocID="{283060E7-FBDF-4ADB-81E1-D3D98F34CDE0}" presName="text" presStyleLbl="fgAcc0" presStyleIdx="0" presStyleCnt="1" custScaleX="336318">
        <dgm:presLayoutVars>
          <dgm:chPref val="3"/>
        </dgm:presLayoutVars>
      </dgm:prSet>
      <dgm:spPr/>
    </dgm:pt>
    <dgm:pt modelId="{94DA1AD9-6230-4537-A3A5-D7E85F517541}" type="pres">
      <dgm:prSet presAssocID="{283060E7-FBDF-4ADB-81E1-D3D98F34CDE0}" presName="hierChild2" presStyleCnt="0"/>
      <dgm:spPr/>
    </dgm:pt>
    <dgm:pt modelId="{F7BE3BCB-F30D-402E-A5DF-DDD5ECDBEC63}" type="pres">
      <dgm:prSet presAssocID="{6AC84403-7E16-415F-A7DF-8502CFC09BE9}" presName="Name10" presStyleLbl="parChTrans1D2" presStyleIdx="0" presStyleCnt="2"/>
      <dgm:spPr/>
    </dgm:pt>
    <dgm:pt modelId="{32AA25A5-5021-4338-B953-0ADFF231012B}" type="pres">
      <dgm:prSet presAssocID="{AEABDD30-9757-495B-AA47-3FC30EC5DA28}" presName="hierRoot2" presStyleCnt="0"/>
      <dgm:spPr/>
    </dgm:pt>
    <dgm:pt modelId="{C14920B4-710F-46F4-9936-832F7DF06554}" type="pres">
      <dgm:prSet presAssocID="{AEABDD30-9757-495B-AA47-3FC30EC5DA28}" presName="composite2" presStyleCnt="0"/>
      <dgm:spPr/>
    </dgm:pt>
    <dgm:pt modelId="{100D26F8-DC1B-4BD5-8137-9AE123205257}" type="pres">
      <dgm:prSet presAssocID="{AEABDD30-9757-495B-AA47-3FC30EC5DA28}" presName="background2" presStyleLbl="node2" presStyleIdx="0" presStyleCnt="2"/>
      <dgm:spPr/>
    </dgm:pt>
    <dgm:pt modelId="{E06FFE53-4F60-4C03-9481-EA6FB419365F}" type="pres">
      <dgm:prSet presAssocID="{AEABDD30-9757-495B-AA47-3FC30EC5DA28}" presName="text2" presStyleLbl="fgAcc2" presStyleIdx="0" presStyleCnt="2" custScaleX="304044" custScaleY="100291">
        <dgm:presLayoutVars>
          <dgm:chPref val="3"/>
        </dgm:presLayoutVars>
      </dgm:prSet>
      <dgm:spPr/>
    </dgm:pt>
    <dgm:pt modelId="{8DA5DA75-6C3B-4FC8-BC87-76F0AD088CDD}" type="pres">
      <dgm:prSet presAssocID="{AEABDD30-9757-495B-AA47-3FC30EC5DA28}" presName="hierChild3" presStyleCnt="0"/>
      <dgm:spPr/>
    </dgm:pt>
    <dgm:pt modelId="{DC2E1A8A-3CF3-4976-9DFC-221502A5E179}" type="pres">
      <dgm:prSet presAssocID="{F6BB1776-D7D9-41AC-9ACB-8865EC89A922}" presName="Name10" presStyleLbl="parChTrans1D2" presStyleIdx="1" presStyleCnt="2"/>
      <dgm:spPr/>
    </dgm:pt>
    <dgm:pt modelId="{7E6A4E96-A7EC-4A67-8BA4-7F783832C46A}" type="pres">
      <dgm:prSet presAssocID="{3EB18C7B-16F6-438E-808A-0580FE8B987B}" presName="hierRoot2" presStyleCnt="0"/>
      <dgm:spPr/>
    </dgm:pt>
    <dgm:pt modelId="{50D731B0-39C0-49F4-8C8A-96AB41F8DAD9}" type="pres">
      <dgm:prSet presAssocID="{3EB18C7B-16F6-438E-808A-0580FE8B987B}" presName="composite2" presStyleCnt="0"/>
      <dgm:spPr/>
    </dgm:pt>
    <dgm:pt modelId="{28DE220F-5A45-4D78-A9EC-59093CEDF068}" type="pres">
      <dgm:prSet presAssocID="{3EB18C7B-16F6-438E-808A-0580FE8B987B}" presName="background2" presStyleLbl="node2" presStyleIdx="1" presStyleCnt="2"/>
      <dgm:spPr/>
    </dgm:pt>
    <dgm:pt modelId="{C0A0173D-28D3-45D4-AB5F-944F3CB6AE4B}" type="pres">
      <dgm:prSet presAssocID="{3EB18C7B-16F6-438E-808A-0580FE8B987B}" presName="text2" presStyleLbl="fgAcc2" presStyleIdx="1" presStyleCnt="2" custScaleX="332448" custLinFactNeighborX="2463">
        <dgm:presLayoutVars>
          <dgm:chPref val="3"/>
        </dgm:presLayoutVars>
      </dgm:prSet>
      <dgm:spPr/>
    </dgm:pt>
    <dgm:pt modelId="{59F43873-86A5-42F5-B4DD-7D57ED0C7169}" type="pres">
      <dgm:prSet presAssocID="{3EB18C7B-16F6-438E-808A-0580FE8B987B}" presName="hierChild3" presStyleCnt="0"/>
      <dgm:spPr/>
    </dgm:pt>
  </dgm:ptLst>
  <dgm:cxnLst>
    <dgm:cxn modelId="{D3271109-F84D-444F-9FCB-41615BA9DBCF}" type="presOf" srcId="{283060E7-FBDF-4ADB-81E1-D3D98F34CDE0}" destId="{54435A7C-537A-4705-B754-6160809261FC}" srcOrd="0" destOrd="0" presId="urn:microsoft.com/office/officeart/2005/8/layout/hierarchy1"/>
    <dgm:cxn modelId="{53F9E12F-ECC8-4FDC-A967-13CE42443671}" srcId="{283060E7-FBDF-4ADB-81E1-D3D98F34CDE0}" destId="{3EB18C7B-16F6-438E-808A-0580FE8B987B}" srcOrd="1" destOrd="0" parTransId="{F6BB1776-D7D9-41AC-9ACB-8865EC89A922}" sibTransId="{101949B8-77FE-47B8-AC71-86C3C52C3DE5}"/>
    <dgm:cxn modelId="{C223695B-A1DB-4E75-826C-ABA31D918120}" type="presOf" srcId="{6AC84403-7E16-415F-A7DF-8502CFC09BE9}" destId="{F7BE3BCB-F30D-402E-A5DF-DDD5ECDBEC63}" srcOrd="0" destOrd="0" presId="urn:microsoft.com/office/officeart/2005/8/layout/hierarchy1"/>
    <dgm:cxn modelId="{09306A4C-2411-4C40-B28B-A90CB666E392}" type="presOf" srcId="{FE4EFCB5-FE72-45A9-9400-84DB3E47449C}" destId="{14D077D4-5E61-4134-BC89-E405740E3767}" srcOrd="0" destOrd="0" presId="urn:microsoft.com/office/officeart/2005/8/layout/hierarchy1"/>
    <dgm:cxn modelId="{2F471FAB-3DC4-4DB8-B472-F7ABCAA43E9C}" type="presOf" srcId="{F6BB1776-D7D9-41AC-9ACB-8865EC89A922}" destId="{DC2E1A8A-3CF3-4976-9DFC-221502A5E179}" srcOrd="0" destOrd="0" presId="urn:microsoft.com/office/officeart/2005/8/layout/hierarchy1"/>
    <dgm:cxn modelId="{271B73BE-3884-4C6C-82BB-739507B61840}" type="presOf" srcId="{AEABDD30-9757-495B-AA47-3FC30EC5DA28}" destId="{E06FFE53-4F60-4C03-9481-EA6FB419365F}" srcOrd="0" destOrd="0" presId="urn:microsoft.com/office/officeart/2005/8/layout/hierarchy1"/>
    <dgm:cxn modelId="{00EAEECE-1E38-4598-B407-D10C267B1F86}" srcId="{283060E7-FBDF-4ADB-81E1-D3D98F34CDE0}" destId="{AEABDD30-9757-495B-AA47-3FC30EC5DA28}" srcOrd="0" destOrd="0" parTransId="{6AC84403-7E16-415F-A7DF-8502CFC09BE9}" sibTransId="{2D7A51C5-3058-4C80-BB7C-C5CF9E0DC8F4}"/>
    <dgm:cxn modelId="{9A8996DB-1349-4C5C-8436-AF189731596E}" srcId="{FE4EFCB5-FE72-45A9-9400-84DB3E47449C}" destId="{283060E7-FBDF-4ADB-81E1-D3D98F34CDE0}" srcOrd="0" destOrd="0" parTransId="{955250F0-CDB3-476E-846B-08C474BC050A}" sibTransId="{B5EE14F1-8854-4C0E-8AEA-847E38E36F5A}"/>
    <dgm:cxn modelId="{DE8679E6-FCCE-4796-8E56-175908490353}" type="presOf" srcId="{3EB18C7B-16F6-438E-808A-0580FE8B987B}" destId="{C0A0173D-28D3-45D4-AB5F-944F3CB6AE4B}" srcOrd="0" destOrd="0" presId="urn:microsoft.com/office/officeart/2005/8/layout/hierarchy1"/>
    <dgm:cxn modelId="{504AE3E1-7F84-4AFC-938C-748EFD8F886F}" type="presParOf" srcId="{14D077D4-5E61-4134-BC89-E405740E3767}" destId="{1DD157F2-6C32-4581-8A53-BFCC4E9F3C82}" srcOrd="0" destOrd="0" presId="urn:microsoft.com/office/officeart/2005/8/layout/hierarchy1"/>
    <dgm:cxn modelId="{C66AE858-7CD7-4BA8-A9A1-2A0DB5E12150}" type="presParOf" srcId="{1DD157F2-6C32-4581-8A53-BFCC4E9F3C82}" destId="{2FD61DEB-1D1C-40CB-AA3C-088C53E1E34D}" srcOrd="0" destOrd="0" presId="urn:microsoft.com/office/officeart/2005/8/layout/hierarchy1"/>
    <dgm:cxn modelId="{DD9F27E7-EB30-48D7-9965-61B5688BF630}" type="presParOf" srcId="{2FD61DEB-1D1C-40CB-AA3C-088C53E1E34D}" destId="{021CA06E-FBA5-4CCE-93E1-57B9997EAC4D}" srcOrd="0" destOrd="0" presId="urn:microsoft.com/office/officeart/2005/8/layout/hierarchy1"/>
    <dgm:cxn modelId="{4F1F1AB6-3118-405E-B830-C3D6B29B470E}" type="presParOf" srcId="{2FD61DEB-1D1C-40CB-AA3C-088C53E1E34D}" destId="{54435A7C-537A-4705-B754-6160809261FC}" srcOrd="1" destOrd="0" presId="urn:microsoft.com/office/officeart/2005/8/layout/hierarchy1"/>
    <dgm:cxn modelId="{6CF24749-205F-4616-AF4E-6E08A06D22C9}" type="presParOf" srcId="{1DD157F2-6C32-4581-8A53-BFCC4E9F3C82}" destId="{94DA1AD9-6230-4537-A3A5-D7E85F517541}" srcOrd="1" destOrd="0" presId="urn:microsoft.com/office/officeart/2005/8/layout/hierarchy1"/>
    <dgm:cxn modelId="{07106A0C-8DD1-4659-8464-A1572E979A57}" type="presParOf" srcId="{94DA1AD9-6230-4537-A3A5-D7E85F517541}" destId="{F7BE3BCB-F30D-402E-A5DF-DDD5ECDBEC63}" srcOrd="0" destOrd="0" presId="urn:microsoft.com/office/officeart/2005/8/layout/hierarchy1"/>
    <dgm:cxn modelId="{3E9A1A0A-CB2A-459A-A3F5-00185F974BAD}" type="presParOf" srcId="{94DA1AD9-6230-4537-A3A5-D7E85F517541}" destId="{32AA25A5-5021-4338-B953-0ADFF231012B}" srcOrd="1" destOrd="0" presId="urn:microsoft.com/office/officeart/2005/8/layout/hierarchy1"/>
    <dgm:cxn modelId="{A2FCC5A5-77EA-4AAD-A5B0-85E2C4690C2B}" type="presParOf" srcId="{32AA25A5-5021-4338-B953-0ADFF231012B}" destId="{C14920B4-710F-46F4-9936-832F7DF06554}" srcOrd="0" destOrd="0" presId="urn:microsoft.com/office/officeart/2005/8/layout/hierarchy1"/>
    <dgm:cxn modelId="{25720768-C91C-4F9F-A079-B3071C2491C5}" type="presParOf" srcId="{C14920B4-710F-46F4-9936-832F7DF06554}" destId="{100D26F8-DC1B-4BD5-8137-9AE123205257}" srcOrd="0" destOrd="0" presId="urn:microsoft.com/office/officeart/2005/8/layout/hierarchy1"/>
    <dgm:cxn modelId="{8EAD274E-583C-4904-9CBD-544D2827101F}" type="presParOf" srcId="{C14920B4-710F-46F4-9936-832F7DF06554}" destId="{E06FFE53-4F60-4C03-9481-EA6FB419365F}" srcOrd="1" destOrd="0" presId="urn:microsoft.com/office/officeart/2005/8/layout/hierarchy1"/>
    <dgm:cxn modelId="{D66A1B54-41E1-4054-93D0-9CCFAD4ED1BB}" type="presParOf" srcId="{32AA25A5-5021-4338-B953-0ADFF231012B}" destId="{8DA5DA75-6C3B-4FC8-BC87-76F0AD088CDD}" srcOrd="1" destOrd="0" presId="urn:microsoft.com/office/officeart/2005/8/layout/hierarchy1"/>
    <dgm:cxn modelId="{6E9D9B9B-36A4-41A4-ADA2-24A70A5CE3B8}" type="presParOf" srcId="{94DA1AD9-6230-4537-A3A5-D7E85F517541}" destId="{DC2E1A8A-3CF3-4976-9DFC-221502A5E179}" srcOrd="2" destOrd="0" presId="urn:microsoft.com/office/officeart/2005/8/layout/hierarchy1"/>
    <dgm:cxn modelId="{4F082AF2-CF51-434B-9375-3F7B652F8CC3}" type="presParOf" srcId="{94DA1AD9-6230-4537-A3A5-D7E85F517541}" destId="{7E6A4E96-A7EC-4A67-8BA4-7F783832C46A}" srcOrd="3" destOrd="0" presId="urn:microsoft.com/office/officeart/2005/8/layout/hierarchy1"/>
    <dgm:cxn modelId="{037DB586-7932-4B3D-9C82-1BED6D42EB6B}" type="presParOf" srcId="{7E6A4E96-A7EC-4A67-8BA4-7F783832C46A}" destId="{50D731B0-39C0-49F4-8C8A-96AB41F8DAD9}" srcOrd="0" destOrd="0" presId="urn:microsoft.com/office/officeart/2005/8/layout/hierarchy1"/>
    <dgm:cxn modelId="{F07151A5-1098-4AE9-8234-36DF31F7EBD4}" type="presParOf" srcId="{50D731B0-39C0-49F4-8C8A-96AB41F8DAD9}" destId="{28DE220F-5A45-4D78-A9EC-59093CEDF068}" srcOrd="0" destOrd="0" presId="urn:microsoft.com/office/officeart/2005/8/layout/hierarchy1"/>
    <dgm:cxn modelId="{A59AC573-36DA-42F1-80CC-B2AF7794747A}" type="presParOf" srcId="{50D731B0-39C0-49F4-8C8A-96AB41F8DAD9}" destId="{C0A0173D-28D3-45D4-AB5F-944F3CB6AE4B}" srcOrd="1" destOrd="0" presId="urn:microsoft.com/office/officeart/2005/8/layout/hierarchy1"/>
    <dgm:cxn modelId="{DF415541-135A-4CB7-ACB1-966C84F28DE1}" type="presParOf" srcId="{7E6A4E96-A7EC-4A67-8BA4-7F783832C46A}" destId="{59F43873-86A5-42F5-B4DD-7D57ED0C71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02F69-0489-4FEE-B60D-912CBB32972F}" type="doc">
      <dgm:prSet loTypeId="urn:microsoft.com/office/officeart/2005/8/layout/hierarchy1" loCatId="hierarchy" qsTypeId="urn:microsoft.com/office/officeart/2005/8/quickstyle/3d1" qsCatId="3D" csTypeId="urn:microsoft.com/office/officeart/2005/8/colors/accent2_3" csCatId="accent2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FEE1F16B-8F60-4438-9FCB-AF86F2421B40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en-US" sz="3600" b="1" dirty="0" err="1"/>
            <a:t>তাদের</a:t>
          </a:r>
          <a:r>
            <a:rPr lang="en-US" sz="3600" b="1" dirty="0"/>
            <a:t> </a:t>
          </a:r>
          <a:r>
            <a:rPr lang="en-US" sz="3600" b="1" dirty="0" err="1"/>
            <a:t>উচ্চতার</a:t>
          </a:r>
          <a:r>
            <a:rPr lang="en-US" sz="3600" b="1" dirty="0"/>
            <a:t> </a:t>
          </a:r>
          <a:r>
            <a:rPr lang="en-US" sz="3600" b="1" dirty="0" err="1"/>
            <a:t>অনুপাত</a:t>
          </a:r>
          <a:r>
            <a:rPr lang="en-US" sz="3600" b="1" dirty="0"/>
            <a:t> </a:t>
          </a:r>
        </a:p>
      </dgm:t>
    </dgm:pt>
    <dgm:pt modelId="{25DAB684-180C-42BF-8A5C-BE4AD6C300D6}" type="parTrans" cxnId="{648E9964-7B18-4F24-B225-A27DCE81D16B}">
      <dgm:prSet/>
      <dgm:spPr/>
      <dgm:t>
        <a:bodyPr/>
        <a:lstStyle/>
        <a:p>
          <a:endParaRPr lang="en-US"/>
        </a:p>
      </dgm:t>
    </dgm:pt>
    <dgm:pt modelId="{B715F2A8-6D59-4886-B147-A117CE6464C7}" type="sibTrans" cxnId="{648E9964-7B18-4F24-B225-A27DCE81D16B}">
      <dgm:prSet/>
      <dgm:spPr/>
      <dgm:t>
        <a:bodyPr/>
        <a:lstStyle/>
        <a:p>
          <a:endParaRPr lang="en-US"/>
        </a:p>
      </dgm:t>
    </dgm:pt>
    <dgm:pt modelId="{3CA3CD01-42CE-404F-9D4C-B943D641AAC4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en-US" dirty="0"/>
            <a:t>৫ </a:t>
          </a:r>
          <a:r>
            <a:rPr lang="en-US" dirty="0" err="1"/>
            <a:t>ফুট</a:t>
          </a:r>
          <a:r>
            <a:rPr lang="en-US" dirty="0"/>
            <a:t>  : ৩ </a:t>
          </a:r>
          <a:r>
            <a:rPr lang="en-US" dirty="0" err="1"/>
            <a:t>ফুট</a:t>
          </a:r>
          <a:r>
            <a:rPr lang="en-US" dirty="0"/>
            <a:t> ৪ </a:t>
          </a:r>
          <a:r>
            <a:rPr lang="en-US" dirty="0" err="1"/>
            <a:t>ইঞ্চি</a:t>
          </a:r>
          <a:endParaRPr lang="en-US" dirty="0"/>
        </a:p>
      </dgm:t>
    </dgm:pt>
    <dgm:pt modelId="{33287932-3DE9-4D3B-B049-1059E41240C9}" type="parTrans" cxnId="{E7ED6C97-FC5D-406C-BBEC-992184886E2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84494338-4EBF-4361-88C8-9739AECE5B80}" type="sibTrans" cxnId="{E7ED6C97-FC5D-406C-BBEC-992184886E2F}">
      <dgm:prSet/>
      <dgm:spPr/>
      <dgm:t>
        <a:bodyPr/>
        <a:lstStyle/>
        <a:p>
          <a:endParaRPr lang="en-US"/>
        </a:p>
      </dgm:t>
    </dgm:pt>
    <dgm:pt modelId="{3C28FB74-FEF5-4D74-BDA6-8E1DCBFCC546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pPr algn="ctr"/>
          <a:r>
            <a:rPr lang="bn-BD" dirty="0"/>
            <a:t>(</a:t>
          </a:r>
          <a:r>
            <a:rPr lang="en-US" dirty="0"/>
            <a:t>৫</a:t>
          </a:r>
          <a:r>
            <a:rPr lang="en-US" dirty="0">
              <a:sym typeface="Symbol" panose="05050102010706020507" pitchFamily="18" charset="2"/>
            </a:rPr>
            <a:t></a:t>
          </a:r>
          <a:r>
            <a:rPr lang="bn-BD" dirty="0">
              <a:sym typeface="Symbol" panose="05050102010706020507" pitchFamily="18" charset="2"/>
            </a:rPr>
            <a:t>১২)</a:t>
          </a:r>
          <a:r>
            <a:rPr lang="en-US" dirty="0"/>
            <a:t> </a:t>
          </a:r>
          <a:r>
            <a:rPr lang="en-US" dirty="0" err="1"/>
            <a:t>ইঞ্চি</a:t>
          </a:r>
          <a:r>
            <a:rPr lang="bn-BD" dirty="0">
              <a:sym typeface="Symbol" panose="05050102010706020507" pitchFamily="18" charset="2"/>
            </a:rPr>
            <a:t> </a:t>
          </a:r>
          <a:r>
            <a:rPr lang="en-US" dirty="0">
              <a:sym typeface="Symbol" panose="05050102010706020507" pitchFamily="18" charset="2"/>
            </a:rPr>
            <a:t>: </a:t>
          </a:r>
          <a:r>
            <a:rPr lang="bn-BD" dirty="0">
              <a:sym typeface="Symbol" panose="05050102010706020507" pitchFamily="18" charset="2"/>
            </a:rPr>
            <a:t>(</a:t>
          </a:r>
          <a:r>
            <a:rPr lang="en-US" dirty="0">
              <a:sym typeface="Symbol" panose="05050102010706020507" pitchFamily="18" charset="2"/>
            </a:rPr>
            <a:t>৩</a:t>
          </a:r>
          <a:r>
            <a:rPr lang="bn-BD" dirty="0">
              <a:sym typeface="Symbol" panose="05050102010706020507" pitchFamily="18" charset="2"/>
            </a:rPr>
            <a:t>১২+</a:t>
          </a:r>
          <a:r>
            <a:rPr lang="en-US" dirty="0">
              <a:sym typeface="Symbol" panose="05050102010706020507" pitchFamily="18" charset="2"/>
            </a:rPr>
            <a:t>৪</a:t>
          </a:r>
          <a:r>
            <a:rPr lang="bn-BD" dirty="0">
              <a:sym typeface="Symbol" panose="05050102010706020507" pitchFamily="18" charset="2"/>
            </a:rPr>
            <a:t>)</a:t>
          </a:r>
          <a:r>
            <a:rPr lang="en-US" dirty="0"/>
            <a:t> </a:t>
          </a:r>
          <a:r>
            <a:rPr lang="en-US" dirty="0" err="1"/>
            <a:t>ইঞ্চি</a:t>
          </a:r>
          <a:endParaRPr lang="en-US" dirty="0">
            <a:sym typeface="Symbol" panose="05050102010706020507" pitchFamily="18" charset="2"/>
          </a:endParaRPr>
        </a:p>
        <a:p>
          <a:pPr algn="ctr"/>
          <a:r>
            <a:rPr lang="en-US" dirty="0">
              <a:sym typeface="Symbol" panose="05050102010706020507" pitchFamily="18" charset="2"/>
            </a:rPr>
            <a:t>= ৬০ : ৪০ </a:t>
          </a:r>
        </a:p>
        <a:p>
          <a:pPr algn="ctr"/>
          <a:r>
            <a:rPr lang="en-US" dirty="0">
              <a:sym typeface="Symbol" panose="05050102010706020507" pitchFamily="18" charset="2"/>
            </a:rPr>
            <a:t>= ৩ : ২</a:t>
          </a:r>
          <a:r>
            <a:rPr lang="bn-BD" dirty="0">
              <a:sym typeface="Symbol" panose="05050102010706020507" pitchFamily="18" charset="2"/>
            </a:rPr>
            <a:t> </a:t>
          </a:r>
          <a:r>
            <a:rPr lang="en-US" dirty="0">
              <a:sym typeface="Symbol" panose="05050102010706020507" pitchFamily="18" charset="2"/>
            </a:rPr>
            <a:t> (</a:t>
          </a:r>
          <a:r>
            <a:rPr lang="bn-BD" dirty="0">
              <a:sym typeface="Symbol" panose="05050102010706020507" pitchFamily="18" charset="2"/>
            </a:rPr>
            <a:t>সরলীকরণ করে )</a:t>
          </a:r>
          <a:endParaRPr lang="en-US" dirty="0"/>
        </a:p>
      </dgm:t>
    </dgm:pt>
    <dgm:pt modelId="{9208C8E1-917F-47C3-990E-A53D264A4EEA}" type="parTrans" cxnId="{A643C8AA-770B-4F60-BE88-2CC77CC29B4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26829608-C465-4737-8A5C-26A1BC112AD6}" type="sibTrans" cxnId="{A643C8AA-770B-4F60-BE88-2CC77CC29B4A}">
      <dgm:prSet/>
      <dgm:spPr/>
      <dgm:t>
        <a:bodyPr/>
        <a:lstStyle/>
        <a:p>
          <a:endParaRPr lang="en-US"/>
        </a:p>
      </dgm:t>
    </dgm:pt>
    <dgm:pt modelId="{99570FC4-03B7-44B3-B304-2F8CE8127E28}" type="pres">
      <dgm:prSet presAssocID="{20902F69-0489-4FEE-B60D-912CBB3297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75EB66-9032-48A9-A010-37A1DF0137A3}" type="pres">
      <dgm:prSet presAssocID="{FEE1F16B-8F60-4438-9FCB-AF86F2421B40}" presName="hierRoot1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12ECECB-FB05-4969-960E-B90399ABF5E7}" type="pres">
      <dgm:prSet presAssocID="{FEE1F16B-8F60-4438-9FCB-AF86F2421B40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964D757-2F2E-47A0-A898-DF79390D7831}" type="pres">
      <dgm:prSet presAssocID="{FEE1F16B-8F60-4438-9FCB-AF86F2421B40}" presName="background" presStyleLbl="node0" presStyleIdx="0" presStyleCn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39C4FBE-1CD3-41D3-9634-02FF12C3B650}" type="pres">
      <dgm:prSet presAssocID="{FEE1F16B-8F60-4438-9FCB-AF86F2421B40}" presName="text" presStyleLbl="fgAcc0" presStyleIdx="0" presStyleCnt="1" custScaleX="354309" custLinFactNeighborX="55143" custLinFactNeighborY="-20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AA42F-34A6-4E78-91DB-E46D322E7D4E}" type="pres">
      <dgm:prSet presAssocID="{FEE1F16B-8F60-4438-9FCB-AF86F2421B40}" presName="hierChild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4D3E371-83F2-4D4E-BC4F-62642B138831}" type="pres">
      <dgm:prSet presAssocID="{33287932-3DE9-4D3B-B049-1059E41240C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8CF663E-AE57-4583-9BFA-386960A9746F}" type="pres">
      <dgm:prSet presAssocID="{3CA3CD01-42CE-404F-9D4C-B943D641AAC4}" presName="hier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0CD9711-E4A2-4E5E-955B-FA10A5A680E3}" type="pres">
      <dgm:prSet presAssocID="{3CA3CD01-42CE-404F-9D4C-B943D641AAC4}" presName="composite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F7B08E5-8DEC-43BB-ADD8-FDB35F27320A}" type="pres">
      <dgm:prSet presAssocID="{3CA3CD01-42CE-404F-9D4C-B943D641AAC4}" presName="background2" presStyleLbl="node2" presStyleIdx="0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6EFFA0F-CFD0-4790-B1A8-0E0A58AA435C}" type="pres">
      <dgm:prSet presAssocID="{3CA3CD01-42CE-404F-9D4C-B943D641AAC4}" presName="text2" presStyleLbl="fgAcc2" presStyleIdx="0" presStyleCnt="2" custScaleX="225644" custLinFactNeighborX="3599" custLinFactNeighborY="-1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D9D6B7-BA52-4586-B3E5-668C3A48528F}" type="pres">
      <dgm:prSet presAssocID="{3CA3CD01-42CE-404F-9D4C-B943D641AAC4}" presName="hierChild3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E3DA1EB-ED8A-461A-A085-705BD213ECE7}" type="pres">
      <dgm:prSet presAssocID="{9208C8E1-917F-47C3-990E-A53D264A4EE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5D518A9-088D-4D43-8FB2-80BB31207270}" type="pres">
      <dgm:prSet presAssocID="{3C28FB74-FEF5-4D74-BDA6-8E1DCBFCC546}" presName="hier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D44D19F-C2F6-4446-9699-58D553BE5B99}" type="pres">
      <dgm:prSet presAssocID="{3C28FB74-FEF5-4D74-BDA6-8E1DCBFCC546}" presName="composite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6505765-4092-4C59-ACFF-6987BF786BD1}" type="pres">
      <dgm:prSet presAssocID="{3C28FB74-FEF5-4D74-BDA6-8E1DCBFCC546}" presName="background2" presStyleLbl="node2" presStyleIdx="1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60B41D4-CB47-44CB-85B4-B8140A7C86B9}" type="pres">
      <dgm:prSet presAssocID="{3C28FB74-FEF5-4D74-BDA6-8E1DCBFCC546}" presName="text2" presStyleLbl="fgAcc2" presStyleIdx="1" presStyleCnt="2" custScaleX="276859" custScaleY="171007" custLinFactNeighborX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4626AE-A399-4581-9D85-29FB905C56A1}" type="pres">
      <dgm:prSet presAssocID="{3C28FB74-FEF5-4D74-BDA6-8E1DCBFCC546}" presName="hierChild3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</dgm:ptLst>
  <dgm:cxnLst>
    <dgm:cxn modelId="{39E928EC-180B-4472-A6DE-D1C7B637F7FC}" type="presOf" srcId="{3CA3CD01-42CE-404F-9D4C-B943D641AAC4}" destId="{36EFFA0F-CFD0-4790-B1A8-0E0A58AA435C}" srcOrd="0" destOrd="0" presId="urn:microsoft.com/office/officeart/2005/8/layout/hierarchy1"/>
    <dgm:cxn modelId="{648E9964-7B18-4F24-B225-A27DCE81D16B}" srcId="{20902F69-0489-4FEE-B60D-912CBB32972F}" destId="{FEE1F16B-8F60-4438-9FCB-AF86F2421B40}" srcOrd="0" destOrd="0" parTransId="{25DAB684-180C-42BF-8A5C-BE4AD6C300D6}" sibTransId="{B715F2A8-6D59-4886-B147-A117CE6464C7}"/>
    <dgm:cxn modelId="{A643C8AA-770B-4F60-BE88-2CC77CC29B4A}" srcId="{FEE1F16B-8F60-4438-9FCB-AF86F2421B40}" destId="{3C28FB74-FEF5-4D74-BDA6-8E1DCBFCC546}" srcOrd="1" destOrd="0" parTransId="{9208C8E1-917F-47C3-990E-A53D264A4EEA}" sibTransId="{26829608-C465-4737-8A5C-26A1BC112AD6}"/>
    <dgm:cxn modelId="{0D79B3AF-E745-4E98-8429-3C66414E6332}" type="presOf" srcId="{3C28FB74-FEF5-4D74-BDA6-8E1DCBFCC546}" destId="{560B41D4-CB47-44CB-85B4-B8140A7C86B9}" srcOrd="0" destOrd="0" presId="urn:microsoft.com/office/officeart/2005/8/layout/hierarchy1"/>
    <dgm:cxn modelId="{E7ED6C97-FC5D-406C-BBEC-992184886E2F}" srcId="{FEE1F16B-8F60-4438-9FCB-AF86F2421B40}" destId="{3CA3CD01-42CE-404F-9D4C-B943D641AAC4}" srcOrd="0" destOrd="0" parTransId="{33287932-3DE9-4D3B-B049-1059E41240C9}" sibTransId="{84494338-4EBF-4361-88C8-9739AECE5B80}"/>
    <dgm:cxn modelId="{1D0E631F-7582-445D-9DF8-7C1D2534E1D4}" type="presOf" srcId="{20902F69-0489-4FEE-B60D-912CBB32972F}" destId="{99570FC4-03B7-44B3-B304-2F8CE8127E28}" srcOrd="0" destOrd="0" presId="urn:microsoft.com/office/officeart/2005/8/layout/hierarchy1"/>
    <dgm:cxn modelId="{76B3F2ED-403F-4C6C-A432-5B3271A27452}" type="presOf" srcId="{9208C8E1-917F-47C3-990E-A53D264A4EEA}" destId="{AE3DA1EB-ED8A-461A-A085-705BD213ECE7}" srcOrd="0" destOrd="0" presId="urn:microsoft.com/office/officeart/2005/8/layout/hierarchy1"/>
    <dgm:cxn modelId="{94B677CF-C624-40F6-B55B-303BE29E13C3}" type="presOf" srcId="{33287932-3DE9-4D3B-B049-1059E41240C9}" destId="{64D3E371-83F2-4D4E-BC4F-62642B138831}" srcOrd="0" destOrd="0" presId="urn:microsoft.com/office/officeart/2005/8/layout/hierarchy1"/>
    <dgm:cxn modelId="{ED2E8D1B-1938-4BEC-91D8-E5FF2A9B1723}" type="presOf" srcId="{FEE1F16B-8F60-4438-9FCB-AF86F2421B40}" destId="{439C4FBE-1CD3-41D3-9634-02FF12C3B650}" srcOrd="0" destOrd="0" presId="urn:microsoft.com/office/officeart/2005/8/layout/hierarchy1"/>
    <dgm:cxn modelId="{2BBE4F59-691E-4FA3-9C5D-BDD36669E328}" type="presParOf" srcId="{99570FC4-03B7-44B3-B304-2F8CE8127E28}" destId="{4175EB66-9032-48A9-A010-37A1DF0137A3}" srcOrd="0" destOrd="0" presId="urn:microsoft.com/office/officeart/2005/8/layout/hierarchy1"/>
    <dgm:cxn modelId="{083DF6DD-60CA-4B72-A05A-AC096E708B8A}" type="presParOf" srcId="{4175EB66-9032-48A9-A010-37A1DF0137A3}" destId="{A12ECECB-FB05-4969-960E-B90399ABF5E7}" srcOrd="0" destOrd="0" presId="urn:microsoft.com/office/officeart/2005/8/layout/hierarchy1"/>
    <dgm:cxn modelId="{52A66BD2-E546-483B-A5BB-03C7CBA7288C}" type="presParOf" srcId="{A12ECECB-FB05-4969-960E-B90399ABF5E7}" destId="{A964D757-2F2E-47A0-A898-DF79390D7831}" srcOrd="0" destOrd="0" presId="urn:microsoft.com/office/officeart/2005/8/layout/hierarchy1"/>
    <dgm:cxn modelId="{DCFBF150-1F3B-4A44-A887-41E85523B3D0}" type="presParOf" srcId="{A12ECECB-FB05-4969-960E-B90399ABF5E7}" destId="{439C4FBE-1CD3-41D3-9634-02FF12C3B650}" srcOrd="1" destOrd="0" presId="urn:microsoft.com/office/officeart/2005/8/layout/hierarchy1"/>
    <dgm:cxn modelId="{317835B3-DA43-49C4-8D14-09F7D0CD87DC}" type="presParOf" srcId="{4175EB66-9032-48A9-A010-37A1DF0137A3}" destId="{BA0AA42F-34A6-4E78-91DB-E46D322E7D4E}" srcOrd="1" destOrd="0" presId="urn:microsoft.com/office/officeart/2005/8/layout/hierarchy1"/>
    <dgm:cxn modelId="{82DE06AB-8EED-416E-AD65-30DDE46BEC56}" type="presParOf" srcId="{BA0AA42F-34A6-4E78-91DB-E46D322E7D4E}" destId="{64D3E371-83F2-4D4E-BC4F-62642B138831}" srcOrd="0" destOrd="0" presId="urn:microsoft.com/office/officeart/2005/8/layout/hierarchy1"/>
    <dgm:cxn modelId="{A3E18E70-60E1-48F2-8F0F-01DB8A07EEA2}" type="presParOf" srcId="{BA0AA42F-34A6-4E78-91DB-E46D322E7D4E}" destId="{68CF663E-AE57-4583-9BFA-386960A9746F}" srcOrd="1" destOrd="0" presId="urn:microsoft.com/office/officeart/2005/8/layout/hierarchy1"/>
    <dgm:cxn modelId="{91D7DDDB-7FE8-4DFF-BA7C-75B57A2E4F59}" type="presParOf" srcId="{68CF663E-AE57-4583-9BFA-386960A9746F}" destId="{00CD9711-E4A2-4E5E-955B-FA10A5A680E3}" srcOrd="0" destOrd="0" presId="urn:microsoft.com/office/officeart/2005/8/layout/hierarchy1"/>
    <dgm:cxn modelId="{D36CFDAD-A37E-4B47-97ED-1628BF81DC31}" type="presParOf" srcId="{00CD9711-E4A2-4E5E-955B-FA10A5A680E3}" destId="{FF7B08E5-8DEC-43BB-ADD8-FDB35F27320A}" srcOrd="0" destOrd="0" presId="urn:microsoft.com/office/officeart/2005/8/layout/hierarchy1"/>
    <dgm:cxn modelId="{0B830C0A-7848-4E58-A931-F6B65812495C}" type="presParOf" srcId="{00CD9711-E4A2-4E5E-955B-FA10A5A680E3}" destId="{36EFFA0F-CFD0-4790-B1A8-0E0A58AA435C}" srcOrd="1" destOrd="0" presId="urn:microsoft.com/office/officeart/2005/8/layout/hierarchy1"/>
    <dgm:cxn modelId="{7F6A162C-BA51-4438-8C85-D6C97D990F85}" type="presParOf" srcId="{68CF663E-AE57-4583-9BFA-386960A9746F}" destId="{64D9D6B7-BA52-4586-B3E5-668C3A48528F}" srcOrd="1" destOrd="0" presId="urn:microsoft.com/office/officeart/2005/8/layout/hierarchy1"/>
    <dgm:cxn modelId="{91D56C0E-ABF5-4470-A9FD-9C9A3A4C7404}" type="presParOf" srcId="{BA0AA42F-34A6-4E78-91DB-E46D322E7D4E}" destId="{AE3DA1EB-ED8A-461A-A085-705BD213ECE7}" srcOrd="2" destOrd="0" presId="urn:microsoft.com/office/officeart/2005/8/layout/hierarchy1"/>
    <dgm:cxn modelId="{B4702364-D229-4623-8C71-E794FE76EDB4}" type="presParOf" srcId="{BA0AA42F-34A6-4E78-91DB-E46D322E7D4E}" destId="{35D518A9-088D-4D43-8FB2-80BB31207270}" srcOrd="3" destOrd="0" presId="urn:microsoft.com/office/officeart/2005/8/layout/hierarchy1"/>
    <dgm:cxn modelId="{DD0C395F-056C-4AA6-A356-E1EEFE3C57DC}" type="presParOf" srcId="{35D518A9-088D-4D43-8FB2-80BB31207270}" destId="{6D44D19F-C2F6-4446-9699-58D553BE5B99}" srcOrd="0" destOrd="0" presId="urn:microsoft.com/office/officeart/2005/8/layout/hierarchy1"/>
    <dgm:cxn modelId="{12D523C3-8A61-4DE8-B297-C3167018F64A}" type="presParOf" srcId="{6D44D19F-C2F6-4446-9699-58D553BE5B99}" destId="{E6505765-4092-4C59-ACFF-6987BF786BD1}" srcOrd="0" destOrd="0" presId="urn:microsoft.com/office/officeart/2005/8/layout/hierarchy1"/>
    <dgm:cxn modelId="{92872615-5661-41F9-94C9-522605B800B9}" type="presParOf" srcId="{6D44D19F-C2F6-4446-9699-58D553BE5B99}" destId="{560B41D4-CB47-44CB-85B4-B8140A7C86B9}" srcOrd="1" destOrd="0" presId="urn:microsoft.com/office/officeart/2005/8/layout/hierarchy1"/>
    <dgm:cxn modelId="{8A1E17A6-514F-475D-965C-C949643F3B23}" type="presParOf" srcId="{35D518A9-088D-4D43-8FB2-80BB31207270}" destId="{854626AE-A399-4581-9D85-29FB905C56A1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E1A8A-3CF3-4976-9DFC-221502A5E179}">
      <dsp:nvSpPr>
        <dsp:cNvPr id="0" name=""/>
        <dsp:cNvSpPr/>
      </dsp:nvSpPr>
      <dsp:spPr>
        <a:xfrm>
          <a:off x="4767731" y="851275"/>
          <a:ext cx="2219968" cy="389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697"/>
              </a:lnTo>
              <a:lnTo>
                <a:pt x="2219968" y="265697"/>
              </a:lnTo>
              <a:lnTo>
                <a:pt x="2219968" y="3898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E3BCB-F30D-402E-A5DF-DDD5ECDBEC63}">
      <dsp:nvSpPr>
        <dsp:cNvPr id="0" name=""/>
        <dsp:cNvSpPr/>
      </dsp:nvSpPr>
      <dsp:spPr>
        <a:xfrm>
          <a:off x="2390391" y="851275"/>
          <a:ext cx="2377340" cy="389888"/>
        </a:xfrm>
        <a:custGeom>
          <a:avLst/>
          <a:gdLst/>
          <a:ahLst/>
          <a:cxnLst/>
          <a:rect l="0" t="0" r="0" b="0"/>
          <a:pathLst>
            <a:path>
              <a:moveTo>
                <a:pt x="2377340" y="0"/>
              </a:moveTo>
              <a:lnTo>
                <a:pt x="2377340" y="265697"/>
              </a:lnTo>
              <a:lnTo>
                <a:pt x="0" y="265697"/>
              </a:lnTo>
              <a:lnTo>
                <a:pt x="0" y="3898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CA06E-FBA5-4CCE-93E1-57B9997EAC4D}">
      <dsp:nvSpPr>
        <dsp:cNvPr id="0" name=""/>
        <dsp:cNvSpPr/>
      </dsp:nvSpPr>
      <dsp:spPr>
        <a:xfrm>
          <a:off x="2513405" y="0"/>
          <a:ext cx="4508652" cy="851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435A7C-537A-4705-B754-6160809261FC}">
      <dsp:nvSpPr>
        <dsp:cNvPr id="0" name=""/>
        <dsp:cNvSpPr/>
      </dsp:nvSpPr>
      <dsp:spPr>
        <a:xfrm>
          <a:off x="2662360" y="141506"/>
          <a:ext cx="4508652" cy="851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ওজনে</a:t>
          </a:r>
          <a:r>
            <a:rPr lang="bn-BD" sz="3600" b="1" kern="1200" dirty="0"/>
            <a:t>র তুলনা </a:t>
          </a:r>
          <a:endParaRPr lang="en-US" sz="3600" b="1" kern="1200" dirty="0"/>
        </a:p>
      </dsp:txBody>
      <dsp:txXfrm>
        <a:off x="2687293" y="166439"/>
        <a:ext cx="4458786" cy="801409"/>
      </dsp:txXfrm>
    </dsp:sp>
    <dsp:sp modelId="{100D26F8-DC1B-4BD5-8137-9AE123205257}">
      <dsp:nvSpPr>
        <dsp:cNvPr id="0" name=""/>
        <dsp:cNvSpPr/>
      </dsp:nvSpPr>
      <dsp:spPr>
        <a:xfrm>
          <a:off x="352396" y="1241164"/>
          <a:ext cx="4075989" cy="853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6FFE53-4F60-4C03-9481-EA6FB419365F}">
      <dsp:nvSpPr>
        <dsp:cNvPr id="0" name=""/>
        <dsp:cNvSpPr/>
      </dsp:nvSpPr>
      <dsp:spPr>
        <a:xfrm>
          <a:off x="501351" y="1382671"/>
          <a:ext cx="4075989" cy="853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তরমুজের</a:t>
          </a:r>
          <a:r>
            <a:rPr lang="en-US" sz="2400" kern="1200" dirty="0"/>
            <a:t> ওজন </a:t>
          </a:r>
          <a:r>
            <a:rPr lang="en-US" sz="2400" kern="1200" dirty="0" err="1"/>
            <a:t>কুমড়ার</a:t>
          </a:r>
          <a:r>
            <a:rPr lang="bn-BD" sz="2400" kern="1200" dirty="0"/>
            <a:t> </a:t>
          </a:r>
          <a:r>
            <a:rPr lang="en-US" sz="2400" kern="1200" dirty="0" err="1"/>
            <a:t>ওজনের</a:t>
          </a:r>
          <a:r>
            <a:rPr lang="bn-BD" sz="2400" kern="1200" dirty="0"/>
            <a:t>  চেয়ে (২-১) বা,  ১</a:t>
          </a:r>
          <a:r>
            <a:rPr lang="en-US" sz="2400" kern="1200" dirty="0"/>
            <a:t> </a:t>
          </a:r>
          <a:r>
            <a:rPr lang="en-US" sz="2400" kern="1200" dirty="0" err="1"/>
            <a:t>কেজি</a:t>
          </a:r>
          <a:r>
            <a:rPr lang="en-US" sz="2400" kern="1200" dirty="0"/>
            <a:t> </a:t>
          </a:r>
          <a:r>
            <a:rPr lang="bn-BD" sz="2400" kern="1200" dirty="0"/>
            <a:t>বেশী । </a:t>
          </a:r>
          <a:endParaRPr lang="en-US" sz="2400" kern="1200" dirty="0"/>
        </a:p>
      </dsp:txBody>
      <dsp:txXfrm>
        <a:off x="526357" y="1407677"/>
        <a:ext cx="4025977" cy="803741"/>
      </dsp:txXfrm>
    </dsp:sp>
    <dsp:sp modelId="{28DE220F-5A45-4D78-A9EC-59093CEDF068}">
      <dsp:nvSpPr>
        <dsp:cNvPr id="0" name=""/>
        <dsp:cNvSpPr/>
      </dsp:nvSpPr>
      <dsp:spPr>
        <a:xfrm>
          <a:off x="4759314" y="1241164"/>
          <a:ext cx="4456771" cy="851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0173D-28D3-45D4-AB5F-944F3CB6AE4B}">
      <dsp:nvSpPr>
        <dsp:cNvPr id="0" name=""/>
        <dsp:cNvSpPr/>
      </dsp:nvSpPr>
      <dsp:spPr>
        <a:xfrm>
          <a:off x="4908268" y="1382671"/>
          <a:ext cx="4456771" cy="851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তরমুজের</a:t>
          </a:r>
          <a:r>
            <a:rPr lang="en-US" sz="2400" kern="1200" dirty="0"/>
            <a:t> ওজন </a:t>
          </a:r>
          <a:r>
            <a:rPr lang="en-US" sz="2400" kern="1200" dirty="0" err="1"/>
            <a:t>কুমড়ার</a:t>
          </a:r>
          <a:r>
            <a:rPr lang="bn-BD" sz="2400" kern="1200" dirty="0"/>
            <a:t> </a:t>
          </a:r>
          <a:r>
            <a:rPr lang="en-US" sz="2400" kern="1200" dirty="0" err="1"/>
            <a:t>ওজনের</a:t>
          </a:r>
          <a:r>
            <a:rPr lang="bn-BD" sz="2400" kern="1200" dirty="0"/>
            <a:t> =  </a:t>
          </a:r>
          <a14:m xmlns:a14="http://schemas.microsoft.com/office/drawing/2010/main">
            <m:oMath xmlns:m="http://schemas.openxmlformats.org/officeDocument/2006/math">
              <m:box>
                <m:boxPr>
                  <m:ctrlPr>
                    <a:rPr lang="bn-BD" sz="2400" i="1" kern="1200" smtClean="0">
                      <a:latin typeface="Cambria Math" panose="02040503050406030204" pitchFamily="18" charset="0"/>
                    </a:rPr>
                  </m:ctrlPr>
                </m:boxPr>
                <m:e>
                  <m:argPr>
                    <m:argSz m:val="-1"/>
                  </m:argPr>
                  <m:f>
                    <m:fPr>
                      <m:ctrlPr>
                        <a:rPr lang="bn-BD" sz="2400" i="1" kern="120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bn-BD" sz="2400" kern="1200" smtClean="0">
                          <a:latin typeface="Cambria Math" panose="02040503050406030204" pitchFamily="18" charset="0"/>
                        </a:rPr>
                        <m:t>২</m:t>
                      </m:r>
                    </m:num>
                    <m:den>
                      <m:r>
                        <a:rPr lang="bn-BD" sz="2400" kern="1200" smtClean="0">
                          <a:latin typeface="Cambria Math" panose="02040503050406030204" pitchFamily="18" charset="0"/>
                        </a:rPr>
                        <m:t>১</m:t>
                      </m:r>
                    </m:den>
                  </m:f>
                </m:e>
              </m:box>
            </m:oMath>
          </a14:m>
          <a:r>
            <a:rPr lang="bn-BD" sz="2400" kern="1200" dirty="0"/>
            <a:t> 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= ২ গুণ </a:t>
          </a:r>
          <a:endParaRPr lang="en-US" sz="2400" kern="1200" dirty="0"/>
        </a:p>
      </dsp:txBody>
      <dsp:txXfrm>
        <a:off x="4933201" y="1407604"/>
        <a:ext cx="4406905" cy="801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A1EB-ED8A-461A-A085-705BD213ECE7}">
      <dsp:nvSpPr>
        <dsp:cNvPr id="0" name=""/>
        <dsp:cNvSpPr/>
      </dsp:nvSpPr>
      <dsp:spPr>
        <a:xfrm>
          <a:off x="4994765" y="936459"/>
          <a:ext cx="1034085" cy="45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952"/>
              </a:lnTo>
              <a:lnTo>
                <a:pt x="1034085" y="317952"/>
              </a:lnTo>
              <a:lnTo>
                <a:pt x="1034085" y="457211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3E371-83F2-4D4E-BC4F-62642B138831}">
      <dsp:nvSpPr>
        <dsp:cNvPr id="0" name=""/>
        <dsp:cNvSpPr/>
      </dsp:nvSpPr>
      <dsp:spPr>
        <a:xfrm>
          <a:off x="1971967" y="936459"/>
          <a:ext cx="3022797" cy="440611"/>
        </a:xfrm>
        <a:custGeom>
          <a:avLst/>
          <a:gdLst/>
          <a:ahLst/>
          <a:cxnLst/>
          <a:rect l="0" t="0" r="0" b="0"/>
          <a:pathLst>
            <a:path>
              <a:moveTo>
                <a:pt x="3022797" y="0"/>
              </a:moveTo>
              <a:lnTo>
                <a:pt x="3022797" y="301352"/>
              </a:lnTo>
              <a:lnTo>
                <a:pt x="0" y="301352"/>
              </a:lnTo>
              <a:lnTo>
                <a:pt x="0" y="440611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4D757-2F2E-47A0-A898-DF79390D7831}">
      <dsp:nvSpPr>
        <dsp:cNvPr id="0" name=""/>
        <dsp:cNvSpPr/>
      </dsp:nvSpPr>
      <dsp:spPr>
        <a:xfrm>
          <a:off x="2331695" y="-18102"/>
          <a:ext cx="5326138" cy="954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9C4FBE-1CD3-41D3-9634-02FF12C3B650}">
      <dsp:nvSpPr>
        <dsp:cNvPr id="0" name=""/>
        <dsp:cNvSpPr/>
      </dsp:nvSpPr>
      <dsp:spPr>
        <a:xfrm>
          <a:off x="2498723" y="140573"/>
          <a:ext cx="5326138" cy="954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তাদের</a:t>
          </a:r>
          <a:r>
            <a:rPr lang="en-US" sz="3600" b="1" kern="1200" dirty="0"/>
            <a:t> </a:t>
          </a:r>
          <a:r>
            <a:rPr lang="en-US" sz="3600" b="1" kern="1200" dirty="0" err="1"/>
            <a:t>উচ্চতার</a:t>
          </a:r>
          <a:r>
            <a:rPr lang="en-US" sz="3600" b="1" kern="1200" dirty="0"/>
            <a:t> </a:t>
          </a:r>
          <a:r>
            <a:rPr lang="en-US" sz="3600" b="1" kern="1200" dirty="0" err="1"/>
            <a:t>অনুপাত</a:t>
          </a:r>
          <a:r>
            <a:rPr lang="en-US" sz="3600" b="1" kern="1200" dirty="0"/>
            <a:t> </a:t>
          </a:r>
        </a:p>
      </dsp:txBody>
      <dsp:txXfrm>
        <a:off x="2526681" y="168531"/>
        <a:ext cx="5270222" cy="898645"/>
      </dsp:txXfrm>
    </dsp:sp>
    <dsp:sp modelId="{FF7B08E5-8DEC-43BB-ADD8-FDB35F27320A}">
      <dsp:nvSpPr>
        <dsp:cNvPr id="0" name=""/>
        <dsp:cNvSpPr/>
      </dsp:nvSpPr>
      <dsp:spPr>
        <a:xfrm>
          <a:off x="275974" y="1377070"/>
          <a:ext cx="3391986" cy="954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EFFA0F-CFD0-4790-B1A8-0E0A58AA435C}">
      <dsp:nvSpPr>
        <dsp:cNvPr id="0" name=""/>
        <dsp:cNvSpPr/>
      </dsp:nvSpPr>
      <dsp:spPr>
        <a:xfrm>
          <a:off x="443001" y="1535747"/>
          <a:ext cx="3391986" cy="954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৫ </a:t>
          </a:r>
          <a:r>
            <a:rPr lang="en-US" sz="2500" kern="1200" dirty="0" err="1"/>
            <a:t>ফুট</a:t>
          </a:r>
          <a:r>
            <a:rPr lang="en-US" sz="2500" kern="1200" dirty="0"/>
            <a:t>  : ৩ </a:t>
          </a:r>
          <a:r>
            <a:rPr lang="en-US" sz="2500" kern="1200" dirty="0" err="1"/>
            <a:t>ফুট</a:t>
          </a:r>
          <a:r>
            <a:rPr lang="en-US" sz="2500" kern="1200" dirty="0"/>
            <a:t> ৪ </a:t>
          </a:r>
          <a:r>
            <a:rPr lang="en-US" sz="2500" kern="1200" dirty="0" err="1"/>
            <a:t>ইঞ্চি</a:t>
          </a:r>
          <a:endParaRPr lang="en-US" sz="2500" kern="1200" dirty="0"/>
        </a:p>
      </dsp:txBody>
      <dsp:txXfrm>
        <a:off x="470959" y="1563705"/>
        <a:ext cx="3336070" cy="898645"/>
      </dsp:txXfrm>
    </dsp:sp>
    <dsp:sp modelId="{E6505765-4092-4C59-ACFF-6987BF786BD1}">
      <dsp:nvSpPr>
        <dsp:cNvPr id="0" name=""/>
        <dsp:cNvSpPr/>
      </dsp:nvSpPr>
      <dsp:spPr>
        <a:xfrm>
          <a:off x="3947913" y="1393670"/>
          <a:ext cx="4161873" cy="1632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0B41D4-CB47-44CB-85B4-B8140A7C86B9}">
      <dsp:nvSpPr>
        <dsp:cNvPr id="0" name=""/>
        <dsp:cNvSpPr/>
      </dsp:nvSpPr>
      <dsp:spPr>
        <a:xfrm>
          <a:off x="4114940" y="1552346"/>
          <a:ext cx="4161873" cy="1632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/>
            <a:t>(</a:t>
          </a:r>
          <a:r>
            <a:rPr lang="en-US" sz="2500" kern="1200" dirty="0"/>
            <a:t>৫</a:t>
          </a:r>
          <a:r>
            <a:rPr lang="en-US" sz="2500" kern="1200" dirty="0">
              <a:sym typeface="Symbol" panose="05050102010706020507" pitchFamily="18" charset="2"/>
            </a:rPr>
            <a:t></a:t>
          </a:r>
          <a:r>
            <a:rPr lang="bn-BD" sz="2500" kern="1200" dirty="0">
              <a:sym typeface="Symbol" panose="05050102010706020507" pitchFamily="18" charset="2"/>
            </a:rPr>
            <a:t>১২)</a:t>
          </a:r>
          <a:r>
            <a:rPr lang="en-US" sz="2500" kern="1200" dirty="0"/>
            <a:t> </a:t>
          </a:r>
          <a:r>
            <a:rPr lang="en-US" sz="2500" kern="1200" dirty="0" err="1"/>
            <a:t>ইঞ্চি</a:t>
          </a:r>
          <a:r>
            <a:rPr lang="bn-BD" sz="2500" kern="1200" dirty="0">
              <a:sym typeface="Symbol" panose="05050102010706020507" pitchFamily="18" charset="2"/>
            </a:rPr>
            <a:t> </a:t>
          </a:r>
          <a:r>
            <a:rPr lang="en-US" sz="2500" kern="1200" dirty="0">
              <a:sym typeface="Symbol" panose="05050102010706020507" pitchFamily="18" charset="2"/>
            </a:rPr>
            <a:t>: </a:t>
          </a:r>
          <a:r>
            <a:rPr lang="bn-BD" sz="2500" kern="1200" dirty="0">
              <a:sym typeface="Symbol" panose="05050102010706020507" pitchFamily="18" charset="2"/>
            </a:rPr>
            <a:t>(</a:t>
          </a:r>
          <a:r>
            <a:rPr lang="en-US" sz="2500" kern="1200" dirty="0">
              <a:sym typeface="Symbol" panose="05050102010706020507" pitchFamily="18" charset="2"/>
            </a:rPr>
            <a:t>৩</a:t>
          </a:r>
          <a:r>
            <a:rPr lang="bn-BD" sz="2500" kern="1200" dirty="0">
              <a:sym typeface="Symbol" panose="05050102010706020507" pitchFamily="18" charset="2"/>
            </a:rPr>
            <a:t>১২+</a:t>
          </a:r>
          <a:r>
            <a:rPr lang="en-US" sz="2500" kern="1200" dirty="0">
              <a:sym typeface="Symbol" panose="05050102010706020507" pitchFamily="18" charset="2"/>
            </a:rPr>
            <a:t>৪</a:t>
          </a:r>
          <a:r>
            <a:rPr lang="bn-BD" sz="2500" kern="1200" dirty="0">
              <a:sym typeface="Symbol" panose="05050102010706020507" pitchFamily="18" charset="2"/>
            </a:rPr>
            <a:t>)</a:t>
          </a:r>
          <a:r>
            <a:rPr lang="en-US" sz="2500" kern="1200" dirty="0"/>
            <a:t> </a:t>
          </a:r>
          <a:r>
            <a:rPr lang="en-US" sz="2500" kern="1200" dirty="0" err="1"/>
            <a:t>ইঞ্চি</a:t>
          </a:r>
          <a:endParaRPr lang="en-US" sz="2500" kern="1200" dirty="0">
            <a:sym typeface="Symbol" panose="05050102010706020507" pitchFamily="18" charset="2"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ym typeface="Symbol" panose="05050102010706020507" pitchFamily="18" charset="2"/>
            </a:rPr>
            <a:t>= ৬০ : ৪০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ym typeface="Symbol" panose="05050102010706020507" pitchFamily="18" charset="2"/>
            </a:rPr>
            <a:t>= ৩ : ২</a:t>
          </a:r>
          <a:r>
            <a:rPr lang="bn-BD" sz="2500" kern="1200" dirty="0">
              <a:sym typeface="Symbol" panose="05050102010706020507" pitchFamily="18" charset="2"/>
            </a:rPr>
            <a:t> </a:t>
          </a:r>
          <a:r>
            <a:rPr lang="en-US" sz="2500" kern="1200" dirty="0">
              <a:sym typeface="Symbol" panose="05050102010706020507" pitchFamily="18" charset="2"/>
            </a:rPr>
            <a:t> (</a:t>
          </a:r>
          <a:r>
            <a:rPr lang="bn-BD" sz="2500" kern="1200" dirty="0">
              <a:sym typeface="Symbol" panose="05050102010706020507" pitchFamily="18" charset="2"/>
            </a:rPr>
            <a:t>সরলীকরণ করে )</a:t>
          </a:r>
          <a:endParaRPr lang="en-US" sz="2500" kern="1200" dirty="0"/>
        </a:p>
      </dsp:txBody>
      <dsp:txXfrm>
        <a:off x="4162750" y="1600156"/>
        <a:ext cx="4066253" cy="1536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30FCF-9514-4783-8F03-C98FE24A0DFB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10D4D-EE8D-4807-A610-3343B7A9D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757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বাড়ির কাজটি খাতায় লিখে নিতে বলবো </a:t>
            </a:r>
            <a:r>
              <a:rPr lang="bn-BD"/>
              <a:t>।  </a:t>
            </a:r>
            <a:endParaRPr lang="en-US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272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98364E-384E-41C8-BFB6-9072B388D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58C0079-1444-4555-9ADC-6112F2863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CD4EA6-4205-417C-8A70-FC3F44FB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90D422-F6F4-4297-B0EE-9E88F82D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C11CA8-1A16-4FB9-9553-C84DE8C1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271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18035E-5FD1-4E08-B020-6C55391D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7C95894-2A83-4DCC-9F75-7A374FB1D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F14CA6-B553-4136-8424-3874D306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7A3934-3D7D-4545-B41D-8294C685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D0EE3A-BC96-44F9-98A9-8F481D55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37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4A0A6EB-4E72-48B1-BD9D-538137CC7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069F230-4CCE-42AF-B572-B36D6C47A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B54929-CB7A-48DF-8196-0C7CE92DF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6A4CF9-1F6A-4C3E-85B0-247CB034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B325EE-DCCD-439D-9706-2B5FD4330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778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="" xmlns:a16="http://schemas.microsoft.com/office/drawing/2014/main" id="{29C8FEFA-D413-4929-BA87-6E311E557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95650" y="1143000"/>
            <a:ext cx="5410200" cy="4924425"/>
          </a:xfrm>
          <a:custGeom>
            <a:avLst/>
            <a:gdLst>
              <a:gd name="connsiteX0" fmla="*/ 1743075 w 3486150"/>
              <a:gd name="connsiteY0" fmla="*/ 0 h 3467100"/>
              <a:gd name="connsiteX1" fmla="*/ 3486150 w 3486150"/>
              <a:gd name="connsiteY1" fmla="*/ 1733550 h 3467100"/>
              <a:gd name="connsiteX2" fmla="*/ 1743075 w 3486150"/>
              <a:gd name="connsiteY2" fmla="*/ 3467100 h 3467100"/>
              <a:gd name="connsiteX3" fmla="*/ 0 w 3486150"/>
              <a:gd name="connsiteY3" fmla="*/ 173355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6150" h="3467100">
                <a:moveTo>
                  <a:pt x="1743075" y="0"/>
                </a:moveTo>
                <a:lnTo>
                  <a:pt x="3486150" y="1733550"/>
                </a:lnTo>
                <a:lnTo>
                  <a:pt x="1743075" y="346710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105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F6CEB5-661B-4480-8DB4-50FD3E13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27D6D2-1A25-424E-AF44-EB5A47FB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8D1D5E-2F7F-46B2-935B-BFCCA1FE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5FBFE9-3D52-48EC-AC60-E1481272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35B09A-4FDE-4CB9-BE82-1C0A6D59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268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5C625A-E372-4658-B91F-E52C1E2D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A137F5-777E-4E1C-B1CF-C4865B8F8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A1249E-8041-479E-B1A3-9E4239BA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4A05FA-72D8-46A2-B3B3-9628E2BE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409C40-347E-4DF4-9896-63FB7107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366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0B20AF-B1D9-410C-98EA-CB55D0E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D0DA24-FAF4-4C6C-9CA7-DFD1C3829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62A16E-4451-46F7-A058-04B06B02A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E299D3-7FCF-4637-85B2-A632114B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49FBFF-6DFE-4728-BDB1-5DB0BA26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BF732A-B1D7-42FF-9D70-6D223341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959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CD5F22-FCF4-48C5-B458-9103C9BC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950037-6181-4DF7-B765-81090C510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9E7A09-1E85-478B-9E60-FA0270CD3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1E6B265-FEC0-4AA7-851E-4B4C15CCE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B7F9231-6266-4F83-87C6-EFEDEA769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590065C-1220-4FC0-9318-4A246AAD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E72588-BDF8-40B2-A95A-57D934B3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FFAB0CC-4808-45E1-94F7-2CFF1711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979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70B3A-D613-40F1-B74D-18889DB6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1FB25EA-89A5-4681-B8EF-7C835628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D671611-062B-4A47-8279-ED8866C5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B81093-EB8C-4E5E-93F6-1936389A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640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09070AD-4692-4E3F-B26B-CF5FD926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8870B0A-0BD0-4051-8BDD-B87161B6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B776C3-F991-49AF-B0A0-B0DB95E8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803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4E1E43-E1B3-496E-B1F2-39942E98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00BC4A-13BB-4D63-8BC6-6EC3D1CCA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283A30-7932-45A5-A21E-C58DF1172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8C29049-4718-40DD-A7CD-F8A5FE37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5B1DA2-462A-40A6-8AB8-CB2A146D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7E5C5B-63C5-410E-8962-4F1B464F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08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00B14C-BA9D-47F8-A851-72A474DB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EC524EA-69AA-4413-B454-E63962FE1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3B5258A-559A-427C-96CE-E15D2C3AD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0628EA0-2036-4190-B12E-F818125D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EFF7E7-615A-4E0F-823A-0C1507E0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EF2ED2-CC1B-4985-B29A-69D0F539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783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7D8AD2-6663-48BE-B5EC-0E79781A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5C716D-7CD0-4C78-A4BF-9692647D9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3CE86-4D87-420C-BD46-3CA39DD57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33F6-96DE-4CD2-94CB-FFF3B8E82D2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5C2842-9622-4AE1-AC30-1A2A133A2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3BCF88-4E4A-4EFE-9A72-C4B7E1EDE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E7718256-8449-466B-A88A-12DC93D017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14" cstate="email">
              <a:extLst>
                <a:ext uri="{BEBA8EAE-BF5A-486C-A8C5-ECC9F3942E4B}">
                  <a14:imgProps xmlns="" xmlns:a14="http://schemas.microsoft.com/office/drawing/2010/main">
                    <a14:imgLayer r:embed="rId1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68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fehacker.com/can-rational-arguments-actually-change-peoples-minds-159000855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irtualinstructor.com/blog/proportion-a-principle-of-art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oyeensdesign.wordpress.com/2012/07/29/divine-proportion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scene/888135164427763712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Colors" Target="../diagrams/colors1.xml"/><Relationship Id="rId3" Type="http://schemas.openxmlformats.org/officeDocument/2006/relationships/hyperlink" Target="https://all-americaselections.org/product/watermelon-mambo/" TargetMode="External"/><Relationship Id="rId7" Type="http://schemas.openxmlformats.org/officeDocument/2006/relationships/diagramLayout" Target="../diagrams/layout1.xml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11" Type="http://schemas.openxmlformats.org/officeDocument/2006/relationships/diagramLayout" Target="../diagrams/layout1.xml"/><Relationship Id="rId5" Type="http://schemas.openxmlformats.org/officeDocument/2006/relationships/hyperlink" Target="https://en.wikipedia.org/wiki/Anthony_Scaramucci" TargetMode="External"/><Relationship Id="rId10" Type="http://schemas.openxmlformats.org/officeDocument/2006/relationships/diagramData" Target="../diagrams/data1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1.xml"/><Relationship Id="rId14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basic-mathematics.com/proportion-word-problems.html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9DF73A-CDFE-432A-BF2C-42B3EDCD2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85">
            <a:extLst>
              <a:ext uri="{FF2B5EF4-FFF2-40B4-BE49-F238E27FC236}">
                <a16:creationId xmlns="" xmlns:a16="http://schemas.microsoft.com/office/drawing/2014/main" id="{37840E14-86DD-4DAE-84D0-BC544231057F}"/>
              </a:ext>
            </a:extLst>
          </p:cNvPr>
          <p:cNvSpPr txBox="1"/>
          <p:nvPr/>
        </p:nvSpPr>
        <p:spPr>
          <a:xfrm>
            <a:off x="52649" y="3588026"/>
            <a:ext cx="1208670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b="1" dirty="0">
              <a:ln w="6600">
                <a:solidFill>
                  <a:srgbClr val="FF0000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5544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4F871D-B26A-4CF4-9F2C-537D05D7F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80" y="691829"/>
            <a:ext cx="3054669" cy="54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CB3D55-FC65-491B-8340-45F6AC9CD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206" y="3411414"/>
            <a:ext cx="2292615" cy="1058595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F73106-8FC7-4127-BE66-D7A0A25FA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343" y="3082358"/>
            <a:ext cx="8605596" cy="1440659"/>
          </a:xfrm>
          <a:solidFill>
            <a:srgbClr val="05C2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0000" lnSpcReduction="20000"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তোমার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খাতা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সংখ্যার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অনুপাত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কর।</a:t>
            </a:r>
          </a:p>
          <a:p>
            <a:pPr algn="l">
              <a:spcBef>
                <a:spcPts val="1200"/>
              </a:spcBef>
            </a:pP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তোমার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প্রস্থের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অনুপাত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কর। </a:t>
            </a:r>
          </a:p>
        </p:txBody>
      </p:sp>
    </p:spTree>
    <p:extLst>
      <p:ext uri="{BB962C8B-B14F-4D97-AF65-F5344CB8AC3E}">
        <p14:creationId xmlns="" xmlns:p14="http://schemas.microsoft.com/office/powerpoint/2010/main" val="4042607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F6E8B8B-F030-4722-A394-67393799B472}"/>
              </a:ext>
            </a:extLst>
          </p:cNvPr>
          <p:cNvGrpSpPr/>
          <p:nvPr/>
        </p:nvGrpSpPr>
        <p:grpSpPr>
          <a:xfrm>
            <a:off x="2301420" y="1267651"/>
            <a:ext cx="3099631" cy="2924522"/>
            <a:chOff x="345542" y="388617"/>
            <a:chExt cx="3473165" cy="3489653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EC4F3E52-4D34-4990-8DCF-CE4D34134ADC}"/>
                </a:ext>
              </a:extLst>
            </p:cNvPr>
            <p:cNvGrpSpPr/>
            <p:nvPr/>
          </p:nvGrpSpPr>
          <p:grpSpPr>
            <a:xfrm>
              <a:off x="345542" y="388617"/>
              <a:ext cx="3473165" cy="1163219"/>
              <a:chOff x="345542" y="388617"/>
              <a:chExt cx="3473165" cy="1163219"/>
            </a:xfrm>
          </p:grpSpPr>
          <p:pic>
            <p:nvPicPr>
              <p:cNvPr id="4" name="Graphic 3" descr="Soccer ball">
                <a:extLst>
                  <a:ext uri="{FF2B5EF4-FFF2-40B4-BE49-F238E27FC236}">
                    <a16:creationId xmlns="" xmlns:a16="http://schemas.microsoft.com/office/drawing/2014/main" id="{B4234668-82A9-4716-84F6-4E7D1D204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45542" y="388619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38" name="Graphic 37" descr="Soccer ball">
                <a:extLst>
                  <a:ext uri="{FF2B5EF4-FFF2-40B4-BE49-F238E27FC236}">
                    <a16:creationId xmlns="" xmlns:a16="http://schemas.microsoft.com/office/drawing/2014/main" id="{8B586290-8616-462C-B575-EC4550C25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92273" y="388618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39" name="Graphic 38" descr="Soccer ball">
                <a:extLst>
                  <a:ext uri="{FF2B5EF4-FFF2-40B4-BE49-F238E27FC236}">
                    <a16:creationId xmlns="" xmlns:a16="http://schemas.microsoft.com/office/drawing/2014/main" id="{981E2817-2A15-41E3-87A2-BC88DE73B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655490" y="388617"/>
                <a:ext cx="1163217" cy="1163217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17468D34-80E6-4D06-BD4F-1D8EC6CFECC1}"/>
                </a:ext>
              </a:extLst>
            </p:cNvPr>
            <p:cNvGrpSpPr/>
            <p:nvPr/>
          </p:nvGrpSpPr>
          <p:grpSpPr>
            <a:xfrm>
              <a:off x="345542" y="1551834"/>
              <a:ext cx="3473165" cy="1163219"/>
              <a:chOff x="345542" y="388617"/>
              <a:chExt cx="3473165" cy="1163219"/>
            </a:xfrm>
          </p:grpSpPr>
          <p:pic>
            <p:nvPicPr>
              <p:cNvPr id="49" name="Graphic 48" descr="Soccer ball">
                <a:extLst>
                  <a:ext uri="{FF2B5EF4-FFF2-40B4-BE49-F238E27FC236}">
                    <a16:creationId xmlns="" xmlns:a16="http://schemas.microsoft.com/office/drawing/2014/main" id="{031D014C-BDA3-48E7-A881-DF64F80E0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45542" y="388619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50" name="Graphic 49" descr="Soccer ball">
                <a:extLst>
                  <a:ext uri="{FF2B5EF4-FFF2-40B4-BE49-F238E27FC236}">
                    <a16:creationId xmlns="" xmlns:a16="http://schemas.microsoft.com/office/drawing/2014/main" id="{C47BC0F1-BDDE-491F-BE13-1673E549E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92273" y="388618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51" name="Graphic 50" descr="Soccer ball">
                <a:extLst>
                  <a:ext uri="{FF2B5EF4-FFF2-40B4-BE49-F238E27FC236}">
                    <a16:creationId xmlns="" xmlns:a16="http://schemas.microsoft.com/office/drawing/2014/main" id="{18912E8C-BC1A-49BB-83A0-246FD0FCE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655490" y="388617"/>
                <a:ext cx="1163217" cy="1163217"/>
              </a:xfrm>
              <a:prstGeom prst="rect">
                <a:avLst/>
              </a:prstGeom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9D18B045-C339-42E8-9ED4-9DEE6BF6558B}"/>
                </a:ext>
              </a:extLst>
            </p:cNvPr>
            <p:cNvGrpSpPr/>
            <p:nvPr/>
          </p:nvGrpSpPr>
          <p:grpSpPr>
            <a:xfrm>
              <a:off x="345542" y="2715051"/>
              <a:ext cx="3473165" cy="1163219"/>
              <a:chOff x="345542" y="388617"/>
              <a:chExt cx="3473165" cy="1163219"/>
            </a:xfrm>
          </p:grpSpPr>
          <p:pic>
            <p:nvPicPr>
              <p:cNvPr id="53" name="Graphic 52" descr="Soccer ball">
                <a:extLst>
                  <a:ext uri="{FF2B5EF4-FFF2-40B4-BE49-F238E27FC236}">
                    <a16:creationId xmlns="" xmlns:a16="http://schemas.microsoft.com/office/drawing/2014/main" id="{671D3CFE-5B7C-4F06-A945-D237344DD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45542" y="388619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54" name="Graphic 53" descr="Soccer ball">
                <a:extLst>
                  <a:ext uri="{FF2B5EF4-FFF2-40B4-BE49-F238E27FC236}">
                    <a16:creationId xmlns="" xmlns:a16="http://schemas.microsoft.com/office/drawing/2014/main" id="{CCAD5E2E-1C29-43C8-8FA9-A6D8F0535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92273" y="388618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61" name="Graphic 60" descr="Soccer ball">
                <a:extLst>
                  <a:ext uri="{FF2B5EF4-FFF2-40B4-BE49-F238E27FC236}">
                    <a16:creationId xmlns="" xmlns:a16="http://schemas.microsoft.com/office/drawing/2014/main" id="{BEBEB18F-53E0-473B-87A2-0D54B728D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655490" y="388617"/>
                <a:ext cx="1163217" cy="1163217"/>
              </a:xfrm>
              <a:prstGeom prst="rect">
                <a:avLst/>
              </a:prstGeom>
            </p:spPr>
          </p:pic>
        </p:grp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72B9B8A-0F45-4A83-B735-AF16EDD99961}"/>
              </a:ext>
            </a:extLst>
          </p:cNvPr>
          <p:cNvGrpSpPr/>
          <p:nvPr/>
        </p:nvGrpSpPr>
        <p:grpSpPr>
          <a:xfrm rot="16200000">
            <a:off x="6518996" y="658807"/>
            <a:ext cx="2924521" cy="4128331"/>
            <a:chOff x="345542" y="388617"/>
            <a:chExt cx="3473165" cy="4652869"/>
          </a:xfrm>
        </p:grpSpPr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2B8D301A-7023-4954-B6AC-FBBB7FD67C06}"/>
                </a:ext>
              </a:extLst>
            </p:cNvPr>
            <p:cNvGrpSpPr/>
            <p:nvPr/>
          </p:nvGrpSpPr>
          <p:grpSpPr>
            <a:xfrm>
              <a:off x="345542" y="388617"/>
              <a:ext cx="3473165" cy="1163219"/>
              <a:chOff x="345542" y="388617"/>
              <a:chExt cx="3473165" cy="1163219"/>
            </a:xfrm>
          </p:grpSpPr>
          <p:pic>
            <p:nvPicPr>
              <p:cNvPr id="78" name="Graphic 77" descr="Soccer ball">
                <a:extLst>
                  <a:ext uri="{FF2B5EF4-FFF2-40B4-BE49-F238E27FC236}">
                    <a16:creationId xmlns="" xmlns:a16="http://schemas.microsoft.com/office/drawing/2014/main" id="{3F2098D0-4EFE-4408-AA59-D8EA62B7D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45542" y="388619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9" name="Graphic 78" descr="Soccer ball">
                <a:extLst>
                  <a:ext uri="{FF2B5EF4-FFF2-40B4-BE49-F238E27FC236}">
                    <a16:creationId xmlns="" xmlns:a16="http://schemas.microsoft.com/office/drawing/2014/main" id="{D75FBEF3-8021-4E44-9EBC-ABF4B5F3C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2273" y="388618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80" name="Graphic 79" descr="Soccer ball">
                <a:extLst>
                  <a:ext uri="{FF2B5EF4-FFF2-40B4-BE49-F238E27FC236}">
                    <a16:creationId xmlns="" xmlns:a16="http://schemas.microsoft.com/office/drawing/2014/main" id="{4F01BE91-9D09-4127-8F3A-5D19BD9B0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655490" y="388617"/>
                <a:ext cx="1163217" cy="1163217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762B8F78-C4CF-478E-9182-4319818F33F6}"/>
                </a:ext>
              </a:extLst>
            </p:cNvPr>
            <p:cNvGrpSpPr/>
            <p:nvPr/>
          </p:nvGrpSpPr>
          <p:grpSpPr>
            <a:xfrm>
              <a:off x="345542" y="1551834"/>
              <a:ext cx="3473165" cy="1163219"/>
              <a:chOff x="345542" y="388617"/>
              <a:chExt cx="3473165" cy="1163219"/>
            </a:xfrm>
          </p:grpSpPr>
          <p:pic>
            <p:nvPicPr>
              <p:cNvPr id="75" name="Graphic 74" descr="Soccer ball">
                <a:extLst>
                  <a:ext uri="{FF2B5EF4-FFF2-40B4-BE49-F238E27FC236}">
                    <a16:creationId xmlns="" xmlns:a16="http://schemas.microsoft.com/office/drawing/2014/main" id="{3E02F89C-CDE3-4C70-B272-FC27903F4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45542" y="388619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6" name="Graphic 75" descr="Soccer ball">
                <a:extLst>
                  <a:ext uri="{FF2B5EF4-FFF2-40B4-BE49-F238E27FC236}">
                    <a16:creationId xmlns="" xmlns:a16="http://schemas.microsoft.com/office/drawing/2014/main" id="{7E4AF787-29BC-49F2-824B-5E9F67BFC0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2273" y="388618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7" name="Graphic 76" descr="Soccer ball">
                <a:extLst>
                  <a:ext uri="{FF2B5EF4-FFF2-40B4-BE49-F238E27FC236}">
                    <a16:creationId xmlns="" xmlns:a16="http://schemas.microsoft.com/office/drawing/2014/main" id="{36CE521D-AADE-4BA7-8830-6B3A7435D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655490" y="388617"/>
                <a:ext cx="1163217" cy="1163217"/>
              </a:xfrm>
              <a:prstGeom prst="rect">
                <a:avLst/>
              </a:prstGeom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FA00909E-BC3A-45E5-906F-B6FBDF443748}"/>
                </a:ext>
              </a:extLst>
            </p:cNvPr>
            <p:cNvGrpSpPr/>
            <p:nvPr/>
          </p:nvGrpSpPr>
          <p:grpSpPr>
            <a:xfrm>
              <a:off x="345542" y="2715051"/>
              <a:ext cx="3473165" cy="2326435"/>
              <a:chOff x="345542" y="388617"/>
              <a:chExt cx="3473165" cy="2326435"/>
            </a:xfrm>
          </p:grpSpPr>
          <p:pic>
            <p:nvPicPr>
              <p:cNvPr id="69" name="Graphic 68" descr="Soccer ball">
                <a:extLst>
                  <a:ext uri="{FF2B5EF4-FFF2-40B4-BE49-F238E27FC236}">
                    <a16:creationId xmlns="" xmlns:a16="http://schemas.microsoft.com/office/drawing/2014/main" id="{49EC19F8-5819-4839-B8E8-A6285C91D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45542" y="388619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0" name="Graphic 69" descr="Soccer ball">
                <a:extLst>
                  <a:ext uri="{FF2B5EF4-FFF2-40B4-BE49-F238E27FC236}">
                    <a16:creationId xmlns="" xmlns:a16="http://schemas.microsoft.com/office/drawing/2014/main" id="{71FEF498-6C38-48F5-BCC4-72C0E735A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2273" y="388618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1" name="Graphic 70" descr="Soccer ball">
                <a:extLst>
                  <a:ext uri="{FF2B5EF4-FFF2-40B4-BE49-F238E27FC236}">
                    <a16:creationId xmlns="" xmlns:a16="http://schemas.microsoft.com/office/drawing/2014/main" id="{34E3B8DB-8AA4-4D9A-90EE-6F6F6AE30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655490" y="388617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2" name="Graphic 71" descr="Soccer ball">
                <a:extLst>
                  <a:ext uri="{FF2B5EF4-FFF2-40B4-BE49-F238E27FC236}">
                    <a16:creationId xmlns="" xmlns:a16="http://schemas.microsoft.com/office/drawing/2014/main" id="{3C066CA8-1ABE-4222-A349-FAEFEC377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45542" y="1551835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3" name="Graphic 72" descr="Soccer ball">
                <a:extLst>
                  <a:ext uri="{FF2B5EF4-FFF2-40B4-BE49-F238E27FC236}">
                    <a16:creationId xmlns="" xmlns:a16="http://schemas.microsoft.com/office/drawing/2014/main" id="{EAFAC942-7ED0-49CA-8F6C-6456CE61A5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2273" y="1551834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4" name="Graphic 73" descr="Soccer ball">
                <a:extLst>
                  <a:ext uri="{FF2B5EF4-FFF2-40B4-BE49-F238E27FC236}">
                    <a16:creationId xmlns="" xmlns:a16="http://schemas.microsoft.com/office/drawing/2014/main" id="{44EC3B54-88EE-4A73-9D07-6B4D463FF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655490" y="1551833"/>
                <a:ext cx="1163217" cy="1163217"/>
              </a:xfrm>
              <a:prstGeom prst="rect">
                <a:avLst/>
              </a:prstGeom>
            </p:spPr>
          </p:pic>
        </p:grpSp>
      </p:grpSp>
      <p:sp>
        <p:nvSpPr>
          <p:cNvPr id="81" name="Rounded Rectangle 1">
            <a:extLst>
              <a:ext uri="{FF2B5EF4-FFF2-40B4-BE49-F238E27FC236}">
                <a16:creationId xmlns="" xmlns:a16="http://schemas.microsoft.com/office/drawing/2014/main" id="{C6D8CEEA-F5B3-4286-93D7-270F0D7CEECB}"/>
              </a:ext>
            </a:extLst>
          </p:cNvPr>
          <p:cNvSpPr/>
          <p:nvPr/>
        </p:nvSpPr>
        <p:spPr>
          <a:xfrm>
            <a:off x="2301420" y="4536183"/>
            <a:ext cx="7744002" cy="965529"/>
          </a:xfrm>
          <a:prstGeom prst="roundRect">
            <a:avLst>
              <a:gd name="adj" fmla="val 5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টি ব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 ১২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F39D3EE9-0589-46C9-B87C-F5DC770A9E17}"/>
              </a:ext>
            </a:extLst>
          </p:cNvPr>
          <p:cNvSpPr txBox="1"/>
          <p:nvPr/>
        </p:nvSpPr>
        <p:spPr>
          <a:xfrm>
            <a:off x="4926963" y="322735"/>
            <a:ext cx="271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="" xmlns:a16="http://schemas.microsoft.com/office/drawing/2014/main" id="{DE0BF9AB-612E-4DD9-9E92-9464F8D3158C}"/>
              </a:ext>
            </a:extLst>
          </p:cNvPr>
          <p:cNvSpPr txBox="1">
            <a:spLocks/>
          </p:cNvSpPr>
          <p:nvPr/>
        </p:nvSpPr>
        <p:spPr>
          <a:xfrm>
            <a:off x="2301420" y="5768512"/>
            <a:ext cx="11119339" cy="108948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bn-BD" sz="3600" dirty="0"/>
              <a:t>অনুপা</a:t>
            </a:r>
            <a:r>
              <a:rPr lang="en-US" sz="3600" dirty="0" err="1"/>
              <a:t>তে</a:t>
            </a:r>
            <a:r>
              <a:rPr lang="bn-BD" sz="3600" dirty="0"/>
              <a:t> </a:t>
            </a:r>
            <a:r>
              <a:rPr lang="en-US" sz="3600" dirty="0" err="1"/>
              <a:t>দুটি</a:t>
            </a:r>
            <a:r>
              <a:rPr lang="en-US" sz="3600" dirty="0"/>
              <a:t> </a:t>
            </a:r>
            <a:r>
              <a:rPr lang="en-US" sz="3600" dirty="0" err="1"/>
              <a:t>রাশি</a:t>
            </a:r>
            <a:r>
              <a:rPr lang="en-US" sz="3600" dirty="0"/>
              <a:t> </a:t>
            </a:r>
            <a:r>
              <a:rPr lang="en-US" sz="3600" dirty="0" err="1"/>
              <a:t>থাকলে</a:t>
            </a:r>
            <a:r>
              <a:rPr lang="en-US" sz="3600" dirty="0"/>
              <a:t> </a:t>
            </a:r>
            <a:r>
              <a:rPr lang="en-US" sz="3600" dirty="0" err="1"/>
              <a:t>তাকে</a:t>
            </a:r>
            <a:r>
              <a:rPr lang="en-US" sz="3600" dirty="0"/>
              <a:t> </a:t>
            </a:r>
            <a:r>
              <a:rPr lang="en-US" sz="3600" dirty="0" err="1"/>
              <a:t>সরল</a:t>
            </a:r>
            <a:r>
              <a:rPr lang="bn-BD" sz="3600" dirty="0"/>
              <a:t> অনুপাত বলে।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76571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26FAA1B-BD2D-4E92-A90E-E51861CB6B5F}"/>
              </a:ext>
            </a:extLst>
          </p:cNvPr>
          <p:cNvSpPr txBox="1"/>
          <p:nvPr/>
        </p:nvSpPr>
        <p:spPr>
          <a:xfrm>
            <a:off x="4909694" y="788381"/>
            <a:ext cx="3194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DDE710-5F4D-4193-95C3-2932EE2EF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44" y="3429000"/>
            <a:ext cx="11674512" cy="1446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0668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E6C42790-FC18-48BE-84D3-44789ED83267}"/>
              </a:ext>
            </a:extLst>
          </p:cNvPr>
          <p:cNvSpPr txBox="1">
            <a:spLocks/>
          </p:cNvSpPr>
          <p:nvPr/>
        </p:nvSpPr>
        <p:spPr>
          <a:xfrm>
            <a:off x="4247652" y="465879"/>
            <a:ext cx="7056783" cy="9792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/>
              <a:t>সমতুল অনুপাত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A7101A-80F4-441D-A8F7-314AED74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40" y="1583248"/>
            <a:ext cx="1914525" cy="1914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D5DDB1-772F-4EC3-9F09-5962C8C51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91" y="1540385"/>
            <a:ext cx="2000250" cy="2000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49339B1-211F-4A80-9BE0-D678D7719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68" y="1540385"/>
            <a:ext cx="2009775" cy="2009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88A842F-2086-42D2-8181-A9B781A76FF3}"/>
              </a:ext>
            </a:extLst>
          </p:cNvPr>
          <p:cNvSpPr txBox="1"/>
          <p:nvPr/>
        </p:nvSpPr>
        <p:spPr>
          <a:xfrm>
            <a:off x="1868556" y="3764059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1:2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86416B7-5286-429F-B61C-B0A8489927B1}"/>
              </a:ext>
            </a:extLst>
          </p:cNvPr>
          <p:cNvSpPr txBox="1"/>
          <p:nvPr/>
        </p:nvSpPr>
        <p:spPr>
          <a:xfrm>
            <a:off x="5273556" y="3690040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2:4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BC23B1E-CD92-4FF2-9471-BB5C2F8998E3}"/>
              </a:ext>
            </a:extLst>
          </p:cNvPr>
          <p:cNvSpPr txBox="1"/>
          <p:nvPr/>
        </p:nvSpPr>
        <p:spPr>
          <a:xfrm>
            <a:off x="8724195" y="3764059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4:8 </a:t>
            </a:r>
          </a:p>
        </p:txBody>
      </p:sp>
      <p:sp>
        <p:nvSpPr>
          <p:cNvPr id="17" name="Equal 11">
            <a:extLst>
              <a:ext uri="{FF2B5EF4-FFF2-40B4-BE49-F238E27FC236}">
                <a16:creationId xmlns="" xmlns:a16="http://schemas.microsoft.com/office/drawing/2014/main" id="{F90D003D-494F-4B8E-B5C4-64BC31482820}"/>
              </a:ext>
            </a:extLst>
          </p:cNvPr>
          <p:cNvSpPr/>
          <p:nvPr/>
        </p:nvSpPr>
        <p:spPr>
          <a:xfrm>
            <a:off x="3817141" y="2320182"/>
            <a:ext cx="676611" cy="658368"/>
          </a:xfrm>
          <a:prstGeom prst="mathEqual">
            <a:avLst>
              <a:gd name="adj1" fmla="val 17964"/>
              <a:gd name="adj2" fmla="val 2842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 12">
            <a:extLst>
              <a:ext uri="{FF2B5EF4-FFF2-40B4-BE49-F238E27FC236}">
                <a16:creationId xmlns="" xmlns:a16="http://schemas.microsoft.com/office/drawing/2014/main" id="{C5C0A9CD-DED2-4A3A-955B-7C645E3777EF}"/>
              </a:ext>
            </a:extLst>
          </p:cNvPr>
          <p:cNvSpPr/>
          <p:nvPr/>
        </p:nvSpPr>
        <p:spPr>
          <a:xfrm>
            <a:off x="7263017" y="2320182"/>
            <a:ext cx="676611" cy="658368"/>
          </a:xfrm>
          <a:prstGeom prst="mathEqual">
            <a:avLst>
              <a:gd name="adj1" fmla="val 17964"/>
              <a:gd name="adj2" fmla="val 2842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EE937FA-3CFA-4EBF-A396-C49D92C0D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5196652"/>
            <a:ext cx="10706100" cy="114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53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4F871D-B26A-4CF4-9F2C-537D05D7F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80" y="691829"/>
            <a:ext cx="3054669" cy="54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CB3D55-FC65-491B-8340-45F6AC9CD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206" y="3411414"/>
            <a:ext cx="2292615" cy="1058595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F73106-8FC7-4127-BE66-D7A0A25FA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4076" y="2901371"/>
            <a:ext cx="6379231" cy="1790551"/>
          </a:xfrm>
          <a:solidFill>
            <a:srgbClr val="05C2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২:৯=৬: ও :৫=৬:১০ ফাঁকা স্থানে কত বসালে অনুপাত দু’টি সমতুল অনুপাত হবে? 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417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758978FF-87A5-4958-8506-975028DEE68F}"/>
              </a:ext>
            </a:extLst>
          </p:cNvPr>
          <p:cNvSpPr txBox="1">
            <a:spLocks/>
          </p:cNvSpPr>
          <p:nvPr/>
        </p:nvSpPr>
        <p:spPr>
          <a:xfrm>
            <a:off x="4797739" y="476860"/>
            <a:ext cx="3676404" cy="9792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লঘু অনুপাত  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9E52C3-6118-4930-A6DB-F4EB7F89F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68647" t="42113" r="2384" b="1104"/>
          <a:stretch/>
        </p:blipFill>
        <p:spPr>
          <a:xfrm>
            <a:off x="3718568" y="1957000"/>
            <a:ext cx="1266957" cy="14132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DC7567A-9C63-49FA-AE0C-7317B67BD991}"/>
              </a:ext>
            </a:extLst>
          </p:cNvPr>
          <p:cNvSpPr txBox="1"/>
          <p:nvPr/>
        </p:nvSpPr>
        <p:spPr>
          <a:xfrm>
            <a:off x="5361905" y="1502859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B8E5D6B-F5A3-48C3-B1C2-EF5EABE10113}"/>
              </a:ext>
            </a:extLst>
          </p:cNvPr>
          <p:cNvSpPr txBox="1"/>
          <p:nvPr/>
        </p:nvSpPr>
        <p:spPr>
          <a:xfrm>
            <a:off x="5361905" y="3884292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520A26F-BB6B-49D4-89CC-798651ECF32F}"/>
              </a:ext>
            </a:extLst>
          </p:cNvPr>
          <p:cNvSpPr txBox="1"/>
          <p:nvPr/>
        </p:nvSpPr>
        <p:spPr>
          <a:xfrm>
            <a:off x="4609146" y="3487765"/>
            <a:ext cx="2026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en-US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বড় </a:t>
            </a:r>
            <a:endParaRPr lang="en-US" sz="44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F340B3D-8167-4D82-A8BF-8FB2155AB74A}"/>
              </a:ext>
            </a:extLst>
          </p:cNvPr>
          <p:cNvSpPr txBox="1"/>
          <p:nvPr/>
        </p:nvSpPr>
        <p:spPr>
          <a:xfrm>
            <a:off x="4906318" y="5692512"/>
            <a:ext cx="1645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৩ </a:t>
            </a:r>
            <a:endParaRPr lang="en-US" sz="60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45C678-B03C-49BE-B0AB-58889D1E3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9018" t="1204" r="38015" b="1102"/>
          <a:stretch/>
        </p:blipFill>
        <p:spPr>
          <a:xfrm>
            <a:off x="6791659" y="1446048"/>
            <a:ext cx="1999390" cy="209852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9D2E84C-190C-4F06-9AAE-BA581E22A19E}"/>
              </a:ext>
            </a:extLst>
          </p:cNvPr>
          <p:cNvGrpSpPr/>
          <p:nvPr/>
        </p:nvGrpSpPr>
        <p:grpSpPr>
          <a:xfrm>
            <a:off x="3447486" y="4535087"/>
            <a:ext cx="1950778" cy="914400"/>
            <a:chOff x="3447486" y="4535087"/>
            <a:chExt cx="1950778" cy="914400"/>
          </a:xfrm>
        </p:grpSpPr>
        <p:pic>
          <p:nvPicPr>
            <p:cNvPr id="22" name="Graphic 21" descr="Rubber duck">
              <a:extLst>
                <a:ext uri="{FF2B5EF4-FFF2-40B4-BE49-F238E27FC236}">
                  <a16:creationId xmlns="" xmlns:a16="http://schemas.microsoft.com/office/drawing/2014/main" id="{A35A028B-91C2-434B-95B6-BC4B96135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47486" y="4535087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Rubber duck">
              <a:extLst>
                <a:ext uri="{FF2B5EF4-FFF2-40B4-BE49-F238E27FC236}">
                  <a16:creationId xmlns="" xmlns:a16="http://schemas.microsoft.com/office/drawing/2014/main" id="{19B9BA00-7358-4279-B94C-504343708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83864" y="4535087"/>
              <a:ext cx="914400" cy="9144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0F82717C-BF01-40E9-BCF1-62D217FAE7CE}"/>
              </a:ext>
            </a:extLst>
          </p:cNvPr>
          <p:cNvGrpSpPr/>
          <p:nvPr/>
        </p:nvGrpSpPr>
        <p:grpSpPr>
          <a:xfrm>
            <a:off x="6087512" y="4515394"/>
            <a:ext cx="2987156" cy="934093"/>
            <a:chOff x="6087512" y="4515394"/>
            <a:chExt cx="2987156" cy="934093"/>
          </a:xfrm>
        </p:grpSpPr>
        <p:pic>
          <p:nvPicPr>
            <p:cNvPr id="24" name="Graphic 23" descr="Rubber duck">
              <a:extLst>
                <a:ext uri="{FF2B5EF4-FFF2-40B4-BE49-F238E27FC236}">
                  <a16:creationId xmlns="" xmlns:a16="http://schemas.microsoft.com/office/drawing/2014/main" id="{7EE31C70-8F13-4406-AE1A-6312FB7D0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87512" y="4515394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Rubber duck">
              <a:extLst>
                <a:ext uri="{FF2B5EF4-FFF2-40B4-BE49-F238E27FC236}">
                  <a16:creationId xmlns="" xmlns:a16="http://schemas.microsoft.com/office/drawing/2014/main" id="{8155792A-ACCB-45CE-8571-92289D6F2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23890" y="4515394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Rubber duck">
              <a:extLst>
                <a:ext uri="{FF2B5EF4-FFF2-40B4-BE49-F238E27FC236}">
                  <a16:creationId xmlns="" xmlns:a16="http://schemas.microsoft.com/office/drawing/2014/main" id="{1F1F52DC-1F55-4F2E-957B-54767128D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60268" y="453508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27695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4F871D-B26A-4CF4-9F2C-537D05D7F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80" y="691829"/>
            <a:ext cx="3054669" cy="54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CB3D55-FC65-491B-8340-45F6AC9CD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206" y="3411414"/>
            <a:ext cx="2292615" cy="1058595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F73106-8FC7-4127-BE66-D7A0A25FA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1413" y="3263324"/>
            <a:ext cx="6379231" cy="1206685"/>
          </a:xfrm>
          <a:solidFill>
            <a:srgbClr val="05C2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তিনটি লঘু অনুপাত লিখ।</a:t>
            </a:r>
          </a:p>
        </p:txBody>
      </p:sp>
    </p:spTree>
    <p:extLst>
      <p:ext uri="{BB962C8B-B14F-4D97-AF65-F5344CB8AC3E}">
        <p14:creationId xmlns="" xmlns:p14="http://schemas.microsoft.com/office/powerpoint/2010/main" val="703744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6878350-D1F0-4FEB-A4D2-534504ACE74E}"/>
              </a:ext>
            </a:extLst>
          </p:cNvPr>
          <p:cNvGrpSpPr/>
          <p:nvPr/>
        </p:nvGrpSpPr>
        <p:grpSpPr>
          <a:xfrm>
            <a:off x="4140863" y="383061"/>
            <a:ext cx="4521980" cy="4522218"/>
            <a:chOff x="4140863" y="383061"/>
            <a:chExt cx="4521980" cy="4522218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F96796BB-D2B6-473A-9103-B3B8940B8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7402"/>
            <a:stretch/>
          </p:blipFill>
          <p:spPr>
            <a:xfrm>
              <a:off x="4140863" y="383061"/>
              <a:ext cx="4521980" cy="452221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FB971FC-E96E-44FD-A6BE-5E309ADF9416}"/>
                </a:ext>
              </a:extLst>
            </p:cNvPr>
            <p:cNvSpPr txBox="1"/>
            <p:nvPr/>
          </p:nvSpPr>
          <p:spPr>
            <a:xfrm>
              <a:off x="4823257" y="1859340"/>
              <a:ext cx="31571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কাজঃ 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</a:p>
            <a:p>
              <a:pPr algn="ctr"/>
              <a:r>
                <a:rPr lang="bn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সময়-০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6152FBA-CBCF-41C0-813F-949A2E2B0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" y="3915640"/>
            <a:ext cx="10182225" cy="2409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0503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52" y="1605698"/>
            <a:ext cx="3077499" cy="224924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820215" y="2730320"/>
            <a:ext cx="2047741" cy="1197736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বয়স ৪২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8543539" y="2657206"/>
            <a:ext cx="1982795" cy="1197736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বয়স ৭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8299" y="4378817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সরল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299" y="5025148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২টি সমতুল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133" y="5671479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লঘু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8897" y="409698"/>
            <a:ext cx="3564605" cy="97062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bn-BD" dirty="0">
                <a:solidFill>
                  <a:srgbClr val="0000FF"/>
                </a:solidFill>
              </a:rPr>
              <a:t>মূল্যায়ন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3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2062" y="834887"/>
            <a:ext cx="4407876" cy="10064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0"/>
                <a:gd name="adj2" fmla="val 459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>
                <a:solidFill>
                  <a:srgbClr val="0000FF"/>
                </a:solidFill>
              </a:rPr>
              <a:t>বাড়ির </a:t>
            </a:r>
            <a:r>
              <a:rPr lang="bn-BD" dirty="0">
                <a:solidFill>
                  <a:srgbClr val="0000FF"/>
                </a:solidFill>
              </a:rPr>
              <a:t>কাজ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0677" y="3116688"/>
            <a:ext cx="6027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১ম ও ২য় রাশির অনুপাত তৈরি কর ;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২৫ ও ৩৫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১বছর ২মাস ও ৭মাস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সরলীকরণ কর; ১৫:21 ও ৪৫:৩৬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0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amond 22">
            <a:extLst>
              <a:ext uri="{FF2B5EF4-FFF2-40B4-BE49-F238E27FC236}">
                <a16:creationId xmlns="" xmlns:a16="http://schemas.microsoft.com/office/drawing/2014/main" id="{0B1CBAA6-CF6F-4489-B76B-145BA7134A92}"/>
              </a:ext>
            </a:extLst>
          </p:cNvPr>
          <p:cNvSpPr/>
          <p:nvPr/>
        </p:nvSpPr>
        <p:spPr>
          <a:xfrm>
            <a:off x="2486924" y="4760137"/>
            <a:ext cx="2621104" cy="2097863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D4D603C-5433-47EE-9D6A-79407FF98CCB}"/>
              </a:ext>
            </a:extLst>
          </p:cNvPr>
          <p:cNvSpPr/>
          <p:nvPr/>
        </p:nvSpPr>
        <p:spPr>
          <a:xfrm>
            <a:off x="424561" y="1606150"/>
            <a:ext cx="74739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n-BD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মোহাম্মাদ আলী জিন্নাহ</a:t>
            </a:r>
          </a:p>
          <a:p>
            <a:pPr lvl="0" algn="ctr" defTabSz="914400"/>
            <a:r>
              <a:rPr lang="bn-BD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সহকারি শিক্ষক (গণিত)</a:t>
            </a:r>
          </a:p>
          <a:p>
            <a:pPr lvl="0" algn="ctr" defTabSz="914400"/>
            <a:r>
              <a:rPr lang="bn-BD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আফড়া ইসঃ সিঃআলিম মাদ্রাসা   </a:t>
            </a:r>
          </a:p>
          <a:p>
            <a:pPr lvl="0" algn="ctr"/>
            <a:r>
              <a:rPr lang="bn-BD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রাজবাড়ি সদর, রাজবাড়ী।</a:t>
            </a:r>
          </a:p>
          <a:p>
            <a:pPr lvl="0" algn="just" defTabSz="914400"/>
            <a:endParaRPr lang="en-US" sz="2400" dirty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6" name="Diamond 55">
            <a:extLst>
              <a:ext uri="{FF2B5EF4-FFF2-40B4-BE49-F238E27FC236}">
                <a16:creationId xmlns="" xmlns:a16="http://schemas.microsoft.com/office/drawing/2014/main" id="{CD5C28B8-09DA-448E-AD5B-724278094F44}"/>
              </a:ext>
            </a:extLst>
          </p:cNvPr>
          <p:cNvSpPr/>
          <p:nvPr/>
        </p:nvSpPr>
        <p:spPr>
          <a:xfrm>
            <a:off x="6852679" y="4913907"/>
            <a:ext cx="1888500" cy="1944093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iamond 56">
            <a:extLst>
              <a:ext uri="{FF2B5EF4-FFF2-40B4-BE49-F238E27FC236}">
                <a16:creationId xmlns="" xmlns:a16="http://schemas.microsoft.com/office/drawing/2014/main" id="{835B8D31-6501-4A54-BD61-32F0458A373B}"/>
              </a:ext>
            </a:extLst>
          </p:cNvPr>
          <p:cNvSpPr/>
          <p:nvPr/>
        </p:nvSpPr>
        <p:spPr>
          <a:xfrm>
            <a:off x="6409929" y="3496888"/>
            <a:ext cx="830860" cy="800244"/>
          </a:xfrm>
          <a:prstGeom prst="diamond">
            <a:avLst/>
          </a:prstGeom>
          <a:solidFill>
            <a:srgbClr val="01A89E"/>
          </a:solidFill>
          <a:ln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754EBDAE-B01C-482E-B25B-D049B4BFD2DA}"/>
              </a:ext>
            </a:extLst>
          </p:cNvPr>
          <p:cNvSpPr/>
          <p:nvPr/>
        </p:nvSpPr>
        <p:spPr>
          <a:xfrm>
            <a:off x="1369249" y="4092090"/>
            <a:ext cx="822960" cy="822960"/>
          </a:xfrm>
          <a:prstGeom prst="ellipse">
            <a:avLst/>
          </a:prstGeom>
          <a:solidFill>
            <a:srgbClr val="01958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06A28AC-98A9-4C5D-82E3-1C4475987F1F}"/>
              </a:ext>
            </a:extLst>
          </p:cNvPr>
          <p:cNvSpPr/>
          <p:nvPr/>
        </p:nvSpPr>
        <p:spPr>
          <a:xfrm>
            <a:off x="3139625" y="4104689"/>
            <a:ext cx="822960" cy="822960"/>
          </a:xfrm>
          <a:prstGeom prst="ellipse">
            <a:avLst/>
          </a:prstGeom>
          <a:solidFill>
            <a:srgbClr val="01958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21527E63-90EE-46EB-8246-00110F5D77F5}"/>
              </a:ext>
            </a:extLst>
          </p:cNvPr>
          <p:cNvSpPr/>
          <p:nvPr/>
        </p:nvSpPr>
        <p:spPr>
          <a:xfrm>
            <a:off x="4985641" y="4106835"/>
            <a:ext cx="822960" cy="822960"/>
          </a:xfrm>
          <a:prstGeom prst="ellipse">
            <a:avLst/>
          </a:prstGeom>
          <a:solidFill>
            <a:srgbClr val="01958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2" name="Picture 71" descr="Classroom">
            <a:extLst>
              <a:ext uri="{FF2B5EF4-FFF2-40B4-BE49-F238E27FC236}">
                <a16:creationId xmlns="" xmlns:a16="http://schemas.microsoft.com/office/drawing/2014/main" id="{80D30F56-C43D-4FF1-B54C-F4A300DA4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277263" y="4248675"/>
            <a:ext cx="525574" cy="525574"/>
          </a:xfrm>
          <a:prstGeom prst="rect">
            <a:avLst/>
          </a:prstGeom>
        </p:spPr>
      </p:pic>
      <p:pic>
        <p:nvPicPr>
          <p:cNvPr id="74" name="Picture 73" descr="Globe">
            <a:extLst>
              <a:ext uri="{FF2B5EF4-FFF2-40B4-BE49-F238E27FC236}">
                <a16:creationId xmlns="" xmlns:a16="http://schemas.microsoft.com/office/drawing/2014/main" id="{DAE603F7-6814-43DC-A2D1-00584BED9A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56235" y="4280766"/>
            <a:ext cx="512614" cy="512614"/>
          </a:xfrm>
          <a:prstGeom prst="rect">
            <a:avLst/>
          </a:prstGeom>
        </p:spPr>
      </p:pic>
      <p:pic>
        <p:nvPicPr>
          <p:cNvPr id="76" name="Picture 75" descr="Books">
            <a:extLst>
              <a:ext uri="{FF2B5EF4-FFF2-40B4-BE49-F238E27FC236}">
                <a16:creationId xmlns="" xmlns:a16="http://schemas.microsoft.com/office/drawing/2014/main" id="{D3B9CBBB-7F68-408E-9D5A-44271D12D0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49636" y="4292153"/>
            <a:ext cx="474966" cy="4749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590C688-F5AA-4C81-B1FA-31584C5F3878}"/>
              </a:ext>
            </a:extLst>
          </p:cNvPr>
          <p:cNvSpPr txBox="1"/>
          <p:nvPr/>
        </p:nvSpPr>
        <p:spPr>
          <a:xfrm>
            <a:off x="2747777" y="345493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7" name="Picture 26" descr="72488080_749353452156205_5341442657560297472_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9793" y="488239"/>
            <a:ext cx="4410471" cy="4863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07239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9145">
        <p14:reveal/>
      </p:transition>
    </mc:Choice>
    <mc:Fallback>
      <p:transition spd="slow" advTm="91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  <p:bldP spid="56" grpId="0" animBg="1"/>
      <p:bldP spid="57" grpId="0" animBg="1"/>
      <p:bldP spid="68" grpId="0" animBg="1"/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ADFFB37-6566-4A90-AD20-CA000454A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85">
            <a:extLst>
              <a:ext uri="{FF2B5EF4-FFF2-40B4-BE49-F238E27FC236}">
                <a16:creationId xmlns="" xmlns:a16="http://schemas.microsoft.com/office/drawing/2014/main" id="{5624BE68-607C-46BE-8C11-C78E52713BA8}"/>
              </a:ext>
            </a:extLst>
          </p:cNvPr>
          <p:cNvSpPr txBox="1"/>
          <p:nvPr/>
        </p:nvSpPr>
        <p:spPr>
          <a:xfrm>
            <a:off x="3034039" y="3939679"/>
            <a:ext cx="64026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80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0"/>
              <a:solidFill>
                <a:srgbClr val="00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6982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D4001AB-50DC-4487-BAD6-8DE31BFDA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242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E903792-0024-421A-93E1-2F74B6505DFF}"/>
              </a:ext>
            </a:extLst>
          </p:cNvPr>
          <p:cNvSpPr txBox="1"/>
          <p:nvPr/>
        </p:nvSpPr>
        <p:spPr>
          <a:xfrm>
            <a:off x="4369570" y="1669143"/>
            <a:ext cx="3577694" cy="181588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r>
              <a:rPr lang="bn-IN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৬ষ্ঠ-</a:t>
            </a:r>
            <a:r>
              <a:rPr lang="bn-IN" sz="2400" b="1" dirty="0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bn-IN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2400" b="1" dirty="0"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-২</a:t>
            </a:r>
            <a:endParaRPr lang="bn-IN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2400" b="1" dirty="0">
                <a:latin typeface="Nikosh" panose="02000000000000000000" pitchFamily="2" charset="0"/>
                <a:cs typeface="Nikosh" panose="02000000000000000000" pitchFamily="2" charset="0"/>
              </a:rPr>
              <a:t>অনুশীলনী-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২.১</a:t>
            </a:r>
            <a:endParaRPr lang="bn-IN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2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BDDAD67-4F59-403C-8EFB-FFBE6E18D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91" y="452230"/>
            <a:ext cx="6117950" cy="5953540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7304474-F4B7-49F6-8E21-88503DD9F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1" y="1033669"/>
            <a:ext cx="5165033" cy="5165033"/>
          </a:xfrm>
          <a:prstGeom prst="rect">
            <a:avLst/>
          </a:prstGeom>
        </p:spPr>
      </p:pic>
      <p:sp>
        <p:nvSpPr>
          <p:cNvPr id="9" name="Star: 32 Points 8">
            <a:extLst>
              <a:ext uri="{FF2B5EF4-FFF2-40B4-BE49-F238E27FC236}">
                <a16:creationId xmlns="" xmlns:a16="http://schemas.microsoft.com/office/drawing/2014/main" id="{AD2FB261-EE43-4240-9A1E-DED82E20A1DD}"/>
              </a:ext>
            </a:extLst>
          </p:cNvPr>
          <p:cNvSpPr/>
          <p:nvPr/>
        </p:nvSpPr>
        <p:spPr>
          <a:xfrm>
            <a:off x="834886" y="3636066"/>
            <a:ext cx="1126435" cy="685800"/>
          </a:xfrm>
          <a:prstGeom prst="star32">
            <a:avLst>
              <a:gd name="adj" fmla="val 38000"/>
            </a:avLst>
          </a:prstGeom>
          <a:solidFill>
            <a:srgbClr val="1A9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১ </a:t>
            </a:r>
            <a:r>
              <a:rPr lang="en-US" b="1" dirty="0" err="1"/>
              <a:t>কেজি</a:t>
            </a:r>
            <a:endParaRPr lang="en-US" b="1" dirty="0"/>
          </a:p>
        </p:txBody>
      </p:sp>
      <p:sp>
        <p:nvSpPr>
          <p:cNvPr id="13" name="Star: 32 Points 12">
            <a:extLst>
              <a:ext uri="{FF2B5EF4-FFF2-40B4-BE49-F238E27FC236}">
                <a16:creationId xmlns="" xmlns:a16="http://schemas.microsoft.com/office/drawing/2014/main" id="{D1CBDAD4-435F-4B03-820F-F943BA4EFFC2}"/>
              </a:ext>
            </a:extLst>
          </p:cNvPr>
          <p:cNvSpPr/>
          <p:nvPr/>
        </p:nvSpPr>
        <p:spPr>
          <a:xfrm>
            <a:off x="3889512" y="3591338"/>
            <a:ext cx="1126435" cy="685800"/>
          </a:xfrm>
          <a:prstGeom prst="star32">
            <a:avLst>
              <a:gd name="adj" fmla="val 38000"/>
            </a:avLst>
          </a:prstGeom>
          <a:solidFill>
            <a:srgbClr val="1A9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১ </a:t>
            </a:r>
            <a:r>
              <a:rPr lang="en-US" b="1" dirty="0" err="1"/>
              <a:t>কেজি</a:t>
            </a:r>
            <a:endParaRPr lang="en-US" b="1" dirty="0"/>
          </a:p>
        </p:txBody>
      </p:sp>
      <p:sp>
        <p:nvSpPr>
          <p:cNvPr id="14" name="Star: 32 Points 13">
            <a:extLst>
              <a:ext uri="{FF2B5EF4-FFF2-40B4-BE49-F238E27FC236}">
                <a16:creationId xmlns="" xmlns:a16="http://schemas.microsoft.com/office/drawing/2014/main" id="{CCEB6460-1CE5-4EFC-BE80-6658862F0778}"/>
              </a:ext>
            </a:extLst>
          </p:cNvPr>
          <p:cNvSpPr/>
          <p:nvPr/>
        </p:nvSpPr>
        <p:spPr>
          <a:xfrm>
            <a:off x="6302746" y="3629440"/>
            <a:ext cx="1078192" cy="672547"/>
          </a:xfrm>
          <a:prstGeom prst="star32">
            <a:avLst>
              <a:gd name="adj" fmla="val 38000"/>
            </a:avLst>
          </a:prstGeom>
          <a:solidFill>
            <a:srgbClr val="1A9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২ </a:t>
            </a:r>
            <a:r>
              <a:rPr lang="en-US" b="1" dirty="0" err="1"/>
              <a:t>কেজি</a:t>
            </a:r>
            <a:endParaRPr lang="en-US" b="1" dirty="0"/>
          </a:p>
        </p:txBody>
      </p:sp>
      <p:sp>
        <p:nvSpPr>
          <p:cNvPr id="15" name="Star: 32 Points 14">
            <a:extLst>
              <a:ext uri="{FF2B5EF4-FFF2-40B4-BE49-F238E27FC236}">
                <a16:creationId xmlns="" xmlns:a16="http://schemas.microsoft.com/office/drawing/2014/main" id="{8C898AB9-C356-4AFD-9E29-0B6E53B16C0D}"/>
              </a:ext>
            </a:extLst>
          </p:cNvPr>
          <p:cNvSpPr/>
          <p:nvPr/>
        </p:nvSpPr>
        <p:spPr>
          <a:xfrm>
            <a:off x="10101876" y="3092726"/>
            <a:ext cx="1078192" cy="672547"/>
          </a:xfrm>
          <a:prstGeom prst="star32">
            <a:avLst>
              <a:gd name="adj" fmla="val 38000"/>
            </a:avLst>
          </a:prstGeom>
          <a:solidFill>
            <a:srgbClr val="1A9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১ </a:t>
            </a:r>
            <a:r>
              <a:rPr lang="en-US" b="1" dirty="0" err="1"/>
              <a:t>কেজি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3279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1E2F8B9-46C2-4510-A613-3AD3AA241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8122920"/>
          </a:xfrm>
          <a:prstGeom prst="rect">
            <a:avLst/>
          </a:prstGeom>
        </p:spPr>
      </p:pic>
      <p:sp>
        <p:nvSpPr>
          <p:cNvPr id="4" name="TextBox 85">
            <a:extLst>
              <a:ext uri="{FF2B5EF4-FFF2-40B4-BE49-F238E27FC236}">
                <a16:creationId xmlns="" xmlns:a16="http://schemas.microsoft.com/office/drawing/2014/main" id="{E88E82BB-08A1-41AF-BBBE-8A7E6CE6C8AA}"/>
              </a:ext>
            </a:extLst>
          </p:cNvPr>
          <p:cNvSpPr txBox="1"/>
          <p:nvPr/>
        </p:nvSpPr>
        <p:spPr>
          <a:xfrm>
            <a:off x="314046" y="3868517"/>
            <a:ext cx="120867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endParaRPr lang="en-US" sz="88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64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C4CC783-E23D-4716-8A1D-550816E12CA7}"/>
              </a:ext>
            </a:extLst>
          </p:cNvPr>
          <p:cNvGrpSpPr/>
          <p:nvPr/>
        </p:nvGrpSpPr>
        <p:grpSpPr>
          <a:xfrm rot="3000000">
            <a:off x="-240841" y="1235602"/>
            <a:ext cx="560001" cy="4811520"/>
            <a:chOff x="33040" y="1232453"/>
            <a:chExt cx="633045" cy="4532594"/>
          </a:xfrm>
        </p:grpSpPr>
        <p:sp>
          <p:nvSpPr>
            <p:cNvPr id="4" name="Isosceles Triangle 3">
              <a:extLst>
                <a:ext uri="{FF2B5EF4-FFF2-40B4-BE49-F238E27FC236}">
                  <a16:creationId xmlns="" xmlns:a16="http://schemas.microsoft.com/office/drawing/2014/main" id="{628900A3-9C30-44A7-BE9A-7513382D55CE}"/>
                </a:ext>
              </a:extLst>
            </p:cNvPr>
            <p:cNvSpPr/>
            <p:nvPr/>
          </p:nvSpPr>
          <p:spPr>
            <a:xfrm>
              <a:off x="39754" y="1232453"/>
              <a:ext cx="620200" cy="241189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="" xmlns:a16="http://schemas.microsoft.com/office/drawing/2014/main" id="{D324B3C3-2CE2-4C81-85D7-EC30A336CD43}"/>
                </a:ext>
              </a:extLst>
            </p:cNvPr>
            <p:cNvSpPr/>
            <p:nvPr/>
          </p:nvSpPr>
          <p:spPr>
            <a:xfrm rot="10800000">
              <a:off x="33040" y="3649760"/>
              <a:ext cx="633045" cy="2115287"/>
            </a:xfrm>
            <a:prstGeom prst="triangle">
              <a:avLst/>
            </a:prstGeom>
            <a:solidFill>
              <a:srgbClr val="CF9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F9960"/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5353F4C-2D24-41BB-A7EA-A568C7AC5D75}"/>
              </a:ext>
            </a:extLst>
          </p:cNvPr>
          <p:cNvSpPr/>
          <p:nvPr/>
        </p:nvSpPr>
        <p:spPr>
          <a:xfrm rot="19032323">
            <a:off x="-328283" y="3344301"/>
            <a:ext cx="695739" cy="6559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c 10">
            <a:extLst>
              <a:ext uri="{FF2B5EF4-FFF2-40B4-BE49-F238E27FC236}">
                <a16:creationId xmlns="" xmlns:a16="http://schemas.microsoft.com/office/drawing/2014/main" id="{B9F2ED2E-CE4A-4F8B-91FC-7701FC0948D1}"/>
              </a:ext>
            </a:extLst>
          </p:cNvPr>
          <p:cNvSpPr/>
          <p:nvPr/>
        </p:nvSpPr>
        <p:spPr>
          <a:xfrm>
            <a:off x="-4056769" y="704215"/>
            <a:ext cx="7359246" cy="5936154"/>
          </a:xfrm>
          <a:prstGeom prst="arc">
            <a:avLst>
              <a:gd name="adj1" fmla="val 16576762"/>
              <a:gd name="adj2" fmla="val 4959150"/>
            </a:avLst>
          </a:prstGeom>
          <a:ln w="57150">
            <a:solidFill>
              <a:srgbClr val="05C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BA5BED5-D6C2-492A-8E1E-E6DA8C7AA62B}"/>
              </a:ext>
            </a:extLst>
          </p:cNvPr>
          <p:cNvSpPr/>
          <p:nvPr/>
        </p:nvSpPr>
        <p:spPr>
          <a:xfrm>
            <a:off x="2038284" y="1475934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7C7D9FB-0701-4704-B564-1BFC68507573}"/>
              </a:ext>
            </a:extLst>
          </p:cNvPr>
          <p:cNvSpPr/>
          <p:nvPr/>
        </p:nvSpPr>
        <p:spPr>
          <a:xfrm>
            <a:off x="2911204" y="1485174"/>
            <a:ext cx="8702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  কী তা বলতে পারবে;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B763E080-8822-4F17-B474-553CCF3B8C8A}"/>
              </a:ext>
            </a:extLst>
          </p:cNvPr>
          <p:cNvSpPr/>
          <p:nvPr/>
        </p:nvSpPr>
        <p:spPr>
          <a:xfrm>
            <a:off x="2864333" y="2813287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036D1BF-B669-4750-8C4F-2C1D11F9F876}"/>
              </a:ext>
            </a:extLst>
          </p:cNvPr>
          <p:cNvSpPr/>
          <p:nvPr/>
        </p:nvSpPr>
        <p:spPr>
          <a:xfrm>
            <a:off x="3545558" y="2815363"/>
            <a:ext cx="6437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2BFFD"/>
                </a:solidFill>
              </a:rPr>
              <a:t>সরল  অনুপাত ব্যাখ্যা করতে  পারবে;</a:t>
            </a:r>
            <a:endParaRPr lang="bn-BD" sz="3200" dirty="0">
              <a:solidFill>
                <a:srgbClr val="02BFFD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CFEBF2F8-E5EB-4874-A813-7AF1C2DFD56D}"/>
              </a:ext>
            </a:extLst>
          </p:cNvPr>
          <p:cNvSpPr/>
          <p:nvPr/>
        </p:nvSpPr>
        <p:spPr>
          <a:xfrm>
            <a:off x="2781672" y="4318055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25396C9-54AE-4F10-A701-5FF6F0C47C1B}"/>
              </a:ext>
            </a:extLst>
          </p:cNvPr>
          <p:cNvSpPr/>
          <p:nvPr/>
        </p:nvSpPr>
        <p:spPr>
          <a:xfrm>
            <a:off x="3545558" y="4322042"/>
            <a:ext cx="8976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2BFF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সমতুল অনুপাত ব্যাখ্যা করতে  পারবে;</a:t>
            </a:r>
            <a:endParaRPr lang="bn-IN" sz="3200" dirty="0">
              <a:solidFill>
                <a:srgbClr val="02BFF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92B9AA7E-375F-428E-803F-A0B6EB3CC8AE}"/>
              </a:ext>
            </a:extLst>
          </p:cNvPr>
          <p:cNvSpPr/>
          <p:nvPr/>
        </p:nvSpPr>
        <p:spPr>
          <a:xfrm>
            <a:off x="1709790" y="5613458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A4A5EEE-D17E-4793-A859-F94E026898C2}"/>
              </a:ext>
            </a:extLst>
          </p:cNvPr>
          <p:cNvSpPr/>
          <p:nvPr/>
        </p:nvSpPr>
        <p:spPr>
          <a:xfrm>
            <a:off x="2548690" y="5689985"/>
            <a:ext cx="9517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2BFFD"/>
                </a:solidFill>
              </a:rPr>
              <a:t>লঘু অনুপাত ব্যাখ্যা করতে  পারবে।</a:t>
            </a:r>
            <a:endParaRPr lang="en-US" sz="3200" dirty="0">
              <a:solidFill>
                <a:srgbClr val="02BFF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4D0DAE9-8C87-49B0-A0CB-001245FC194F}"/>
              </a:ext>
            </a:extLst>
          </p:cNvPr>
          <p:cNvSpPr txBox="1"/>
          <p:nvPr/>
        </p:nvSpPr>
        <p:spPr>
          <a:xfrm>
            <a:off x="5586346" y="288716"/>
            <a:ext cx="369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1E0808-A51D-432A-B98A-5A590AA7A02A}"/>
              </a:ext>
            </a:extLst>
          </p:cNvPr>
          <p:cNvSpPr/>
          <p:nvPr/>
        </p:nvSpPr>
        <p:spPr>
          <a:xfrm>
            <a:off x="2548689" y="928114"/>
            <a:ext cx="4236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শিক্ষার্থীরা-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080825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47069">
        <p15:prstTrans prst="peelOff"/>
      </p:transition>
    </mc:Choice>
    <mc:Fallback>
      <p:transition spd="slow" advTm="470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0" grpId="0" animBg="1"/>
      <p:bldP spid="21" grpId="0"/>
      <p:bldP spid="23" grpId="0" animBg="1"/>
      <p:bldP spid="24" grpId="0"/>
      <p:bldP spid="25" grpId="0" animBg="1"/>
      <p:bldP spid="26" grpId="0"/>
      <p:bldP spid="1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6CD1AF3-BBF1-4335-9785-9FAC821EC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95721" y="342407"/>
            <a:ext cx="1714817" cy="1607850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41FFED-E691-4515-9E59-A5E0B43809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0805" y="325440"/>
            <a:ext cx="1714818" cy="1641784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92D8BCF-781A-41AE-923E-D6D0559C354C}"/>
              </a:ext>
            </a:extLst>
          </p:cNvPr>
          <p:cNvSpPr txBox="1"/>
          <p:nvPr/>
        </p:nvSpPr>
        <p:spPr>
          <a:xfrm>
            <a:off x="2076678" y="1994446"/>
            <a:ext cx="565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তরমুজের</a:t>
            </a:r>
            <a:r>
              <a:rPr lang="en-US" sz="3600" dirty="0"/>
              <a:t> ওজন ২ </a:t>
            </a:r>
            <a:r>
              <a:rPr lang="en-US" sz="3600" dirty="0" err="1"/>
              <a:t>কেজি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6EF2F6A-0278-48C3-8272-113BA1A560E6}"/>
              </a:ext>
            </a:extLst>
          </p:cNvPr>
          <p:cNvSpPr txBox="1"/>
          <p:nvPr/>
        </p:nvSpPr>
        <p:spPr>
          <a:xfrm>
            <a:off x="7620003" y="1950257"/>
            <a:ext cx="565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কুমড়ার</a:t>
            </a:r>
            <a:r>
              <a:rPr lang="en-US" sz="3600" dirty="0"/>
              <a:t> ওজন ১ </a:t>
            </a:r>
            <a:r>
              <a:rPr lang="en-US" sz="3600" dirty="0" err="1"/>
              <a:t>কেজি</a:t>
            </a:r>
            <a:endParaRPr lang="en-US" sz="3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20" name="Diagram 19">
                <a:extLst>
                  <a:ext uri="{FF2B5EF4-FFF2-40B4-BE49-F238E27FC236}">
                    <a16:creationId xmlns:a16="http://schemas.microsoft.com/office/drawing/2014/main" id="{E5B9E57E-832B-4B62-9A32-71B3A84D1CC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95450090"/>
                  </p:ext>
                </p:extLst>
              </p:nvPr>
            </p:nvGraphicFramePr>
            <p:xfrm>
              <a:off x="1525540" y="2825826"/>
              <a:ext cx="9684418" cy="2236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mc:Choice>
        <mc:Fallback>
          <p:graphicFrame>
            <p:nvGraphicFramePr>
              <p:cNvPr id="20" name="Diagram 1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5B9E57E-832B-4B62-9A32-71B3A84D1CC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695450090"/>
                  </p:ext>
                </p:extLst>
              </p:nvPr>
            </p:nvGraphicFramePr>
            <p:xfrm>
              <a:off x="1525540" y="2825826"/>
              <a:ext cx="9684418" cy="2236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mc:Fallback>
      </mc:AlternateContent>
      <p:sp>
        <p:nvSpPr>
          <p:cNvPr id="21" name="Down Arrow 4">
            <a:extLst>
              <a:ext uri="{FF2B5EF4-FFF2-40B4-BE49-F238E27FC236}">
                <a16:creationId xmlns="" xmlns:a16="http://schemas.microsoft.com/office/drawing/2014/main" id="{04845FE9-FE67-4D37-8C51-BECD4CF8CDEE}"/>
              </a:ext>
            </a:extLst>
          </p:cNvPr>
          <p:cNvSpPr/>
          <p:nvPr/>
        </p:nvSpPr>
        <p:spPr>
          <a:xfrm>
            <a:off x="3528979" y="5075823"/>
            <a:ext cx="848299" cy="58389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5">
            <a:extLst>
              <a:ext uri="{FF2B5EF4-FFF2-40B4-BE49-F238E27FC236}">
                <a16:creationId xmlns="" xmlns:a16="http://schemas.microsoft.com/office/drawing/2014/main" id="{819A5020-C3CD-4002-AD81-A347ED00EBBE}"/>
              </a:ext>
            </a:extLst>
          </p:cNvPr>
          <p:cNvSpPr/>
          <p:nvPr/>
        </p:nvSpPr>
        <p:spPr>
          <a:xfrm>
            <a:off x="8077279" y="5075823"/>
            <a:ext cx="848299" cy="58389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526F0FB-9736-4FC3-B977-D92745D4B0A7}"/>
              </a:ext>
            </a:extLst>
          </p:cNvPr>
          <p:cNvSpPr txBox="1"/>
          <p:nvPr/>
        </p:nvSpPr>
        <p:spPr>
          <a:xfrm>
            <a:off x="2394241" y="5812540"/>
            <a:ext cx="3117773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অনুপাত নয়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A0B05FB-6FA9-4790-82EC-E9C143BEE6D1}"/>
              </a:ext>
            </a:extLst>
          </p:cNvPr>
          <p:cNvSpPr txBox="1"/>
          <p:nvPr/>
        </p:nvSpPr>
        <p:spPr>
          <a:xfrm>
            <a:off x="6997550" y="5812540"/>
            <a:ext cx="3117773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অনুপাত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01985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Graphic spid="20" grpId="0">
        <p:bldAsOne/>
      </p:bldGraphic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5646DF-3468-4ED1-A498-8645B894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499" y="261072"/>
            <a:ext cx="3740248" cy="900967"/>
          </a:xfrm>
        </p:spPr>
        <p:txBody>
          <a:bodyPr>
            <a:normAutofit fontScale="90000"/>
          </a:bodyPr>
          <a:lstStyle/>
          <a:p>
            <a:r>
              <a:rPr lang="bn-BD" sz="5400" b="1" dirty="0"/>
              <a:t>অনুপাত</a:t>
            </a:r>
            <a:r>
              <a:rPr lang="en-US" sz="5400" b="1" dirty="0"/>
              <a:t> </a:t>
            </a:r>
            <a:r>
              <a:rPr lang="en-US" sz="5400" b="1" dirty="0" err="1"/>
              <a:t>কী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437718-6EBE-4700-8863-7FF2224D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30" y="1162039"/>
            <a:ext cx="11119339" cy="205647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n-BD" sz="3600" dirty="0"/>
              <a:t>অনুপাত অর্থ তুলনা করা। অর্থাৎ </a:t>
            </a:r>
            <a:r>
              <a:rPr lang="bn-BD" sz="3600" b="1" dirty="0"/>
              <a:t>একই জাতীয় </a:t>
            </a:r>
            <a:r>
              <a:rPr lang="bn-BD" sz="3600" dirty="0"/>
              <a:t>দুইটি রাশির মধ্যে তুলনা করাকে অনুপাত বলে।</a:t>
            </a:r>
            <a:r>
              <a:rPr lang="en-US" sz="3600" dirty="0"/>
              <a:t> </a:t>
            </a:r>
            <a:r>
              <a:rPr lang="en-US" sz="3600" dirty="0" err="1"/>
              <a:t>মা</a:t>
            </a:r>
            <a:r>
              <a:rPr lang="bn-BD" sz="3600" dirty="0"/>
              <a:t>নে একটি রাশি অন্য আরেকটি রাশির তুলনায় বেশি না কম</a:t>
            </a:r>
            <a:r>
              <a:rPr lang="en-US" sz="3600" dirty="0"/>
              <a:t> </a:t>
            </a:r>
            <a:r>
              <a:rPr lang="en-US" sz="3600" dirty="0" err="1"/>
              <a:t>তা</a:t>
            </a:r>
            <a:r>
              <a:rPr lang="bn-BD" sz="3600" dirty="0"/>
              <a:t> বোঝায়।</a:t>
            </a:r>
            <a:r>
              <a:rPr lang="en-US" sz="3600" dirty="0"/>
              <a:t> </a:t>
            </a:r>
            <a:r>
              <a:rPr lang="bn-BD" sz="3600" dirty="0"/>
              <a:t>অনুপাতের কোন একক নেই এবং এর গাণিতিক চিহ্ন ‘:’</a:t>
            </a:r>
            <a:r>
              <a:rPr lang="en-US" sz="3600" dirty="0"/>
              <a:t>।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2A3EB5-D9C4-4271-BF8C-B1533F8B2F23}"/>
                  </a:ext>
                </a:extLst>
              </p:cNvPr>
              <p:cNvSpPr/>
              <p:nvPr/>
            </p:nvSpPr>
            <p:spPr>
              <a:xfrm>
                <a:off x="1675918" y="3396486"/>
                <a:ext cx="8632200" cy="14459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prstTxWarp prst="textPlain">
                  <a:avLst>
                    <a:gd name="adj" fmla="val 49078"/>
                  </a:avLst>
                </a:prstTxWarp>
                <a:spAutoFit/>
              </a:bodyPr>
              <a:lstStyle/>
              <a:p>
                <a:pPr lvl="0"/>
                <a:r>
                  <a:rPr lang="bn-BD" sz="1000" dirty="0"/>
                  <a:t>তরমুজের </a:t>
                </a:r>
                <a:r>
                  <a:rPr lang="en-US" sz="1000" dirty="0"/>
                  <a:t>ওজন ও</a:t>
                </a:r>
                <a:r>
                  <a:rPr lang="bn-BD" sz="1000" dirty="0"/>
                  <a:t> কুমড়ার ওজনের অনুপাত    </a:t>
                </a:r>
              </a:p>
              <a:p>
                <a:pPr lvl="0"/>
                <a:r>
                  <a:rPr lang="bn-BD" sz="1000" dirty="0"/>
                  <a:t>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1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1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BD" sz="1000" i="1">
                                <a:latin typeface="Cambria Math" panose="02040503050406030204" pitchFamily="18" charset="0"/>
                              </a:rPr>
                              <m:t>২</m:t>
                            </m:r>
                            <m:r>
                              <a:rPr lang="bn-BD" sz="1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bn-BD" sz="1000" i="1">
                                <a:latin typeface="Cambria Math" panose="02040503050406030204" pitchFamily="18" charset="0"/>
                              </a:rPr>
                              <m:t>১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1000" dirty="0"/>
                  <a:t>     =  ২ </a:t>
                </a:r>
                <a:r>
                  <a:rPr lang="en-US" sz="1000" dirty="0"/>
                  <a:t>: </a:t>
                </a:r>
                <a:r>
                  <a:rPr lang="bn-BD" sz="1000" dirty="0"/>
                  <a:t>১     </a:t>
                </a:r>
                <a:endParaRPr lang="en-US" sz="10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C2A3EB5-D9C4-4271-BF8C-B1533F8B2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918" y="3396486"/>
                <a:ext cx="8632200" cy="14459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Callout 4">
            <a:extLst>
              <a:ext uri="{FF2B5EF4-FFF2-40B4-BE49-F238E27FC236}">
                <a16:creationId xmlns="" xmlns:a16="http://schemas.microsoft.com/office/drawing/2014/main" id="{38E87F15-B555-4231-911D-83A451234872}"/>
              </a:ext>
            </a:extLst>
          </p:cNvPr>
          <p:cNvSpPr/>
          <p:nvPr/>
        </p:nvSpPr>
        <p:spPr>
          <a:xfrm>
            <a:off x="451691" y="5734384"/>
            <a:ext cx="4671151" cy="825177"/>
          </a:xfrm>
          <a:prstGeom prst="wedgeEllipseCallout">
            <a:avLst>
              <a:gd name="adj1" fmla="val -358"/>
              <a:gd name="adj2" fmla="val -19788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 একটি ভগ্নাংশ </a:t>
            </a:r>
            <a:endParaRPr lang="en-US" sz="36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5">
            <a:extLst>
              <a:ext uri="{FF2B5EF4-FFF2-40B4-BE49-F238E27FC236}">
                <a16:creationId xmlns="" xmlns:a16="http://schemas.microsoft.com/office/drawing/2014/main" id="{114622E0-770A-4215-AD0D-C9974CB38BE7}"/>
              </a:ext>
            </a:extLst>
          </p:cNvPr>
          <p:cNvSpPr/>
          <p:nvPr/>
        </p:nvSpPr>
        <p:spPr>
          <a:xfrm>
            <a:off x="5277079" y="5771751"/>
            <a:ext cx="3756751" cy="715008"/>
          </a:xfrm>
          <a:prstGeom prst="wedgeEllipseCallout">
            <a:avLst>
              <a:gd name="adj1" fmla="val -47771"/>
              <a:gd name="adj2" fmla="val -204039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অনুপাতের প্রতীক </a:t>
            </a:r>
            <a:endParaRPr lang="en-US" sz="32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6">
            <a:extLst>
              <a:ext uri="{FF2B5EF4-FFF2-40B4-BE49-F238E27FC236}">
                <a16:creationId xmlns="" xmlns:a16="http://schemas.microsoft.com/office/drawing/2014/main" id="{0A7BF827-982D-499E-BB2F-5559FADD01A4}"/>
              </a:ext>
            </a:extLst>
          </p:cNvPr>
          <p:cNvSpPr/>
          <p:nvPr/>
        </p:nvSpPr>
        <p:spPr>
          <a:xfrm>
            <a:off x="936434" y="5826835"/>
            <a:ext cx="3514381" cy="715008"/>
          </a:xfrm>
          <a:prstGeom prst="wedgeEllipseCallout">
            <a:avLst>
              <a:gd name="adj1" fmla="val 57840"/>
              <a:gd name="adj2" fmla="val -230200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পূর্বরাশি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7">
            <a:extLst>
              <a:ext uri="{FF2B5EF4-FFF2-40B4-BE49-F238E27FC236}">
                <a16:creationId xmlns="" xmlns:a16="http://schemas.microsoft.com/office/drawing/2014/main" id="{017C70E8-070D-432A-B51C-BE9BB12F19BE}"/>
              </a:ext>
            </a:extLst>
          </p:cNvPr>
          <p:cNvSpPr/>
          <p:nvPr/>
        </p:nvSpPr>
        <p:spPr>
          <a:xfrm>
            <a:off x="7069159" y="5771749"/>
            <a:ext cx="3238959" cy="715010"/>
          </a:xfrm>
          <a:prstGeom prst="wedgeEllipseCallout">
            <a:avLst>
              <a:gd name="adj1" fmla="val -86413"/>
              <a:gd name="adj2" fmla="val -2216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রাশি </a:t>
            </a:r>
            <a:endParaRPr lang="en-US" sz="32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05773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410FFEE-9B51-43BF-921E-34AF144DC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9013"/>
          <a:stretch/>
        </p:blipFill>
        <p:spPr>
          <a:xfrm>
            <a:off x="291548" y="352008"/>
            <a:ext cx="5113269" cy="3076992"/>
          </a:xfrm>
        </p:spPr>
      </p:pic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1DD90B58-2B17-4D99-B8EA-98DA9474A2C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492970230"/>
              </p:ext>
            </p:extLst>
          </p:nvPr>
        </p:nvGraphicFramePr>
        <p:xfrm>
          <a:off x="1846655" y="3204681"/>
          <a:ext cx="8498687" cy="3186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2FD968-A645-4578-9679-AF8E42A17EA4}"/>
              </a:ext>
            </a:extLst>
          </p:cNvPr>
          <p:cNvSpPr txBox="1"/>
          <p:nvPr/>
        </p:nvSpPr>
        <p:spPr>
          <a:xfrm>
            <a:off x="4694350" y="690175"/>
            <a:ext cx="4152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22B14C"/>
                </a:solidFill>
              </a:rPr>
              <a:t>পিতার</a:t>
            </a:r>
            <a:r>
              <a:rPr lang="en-US" sz="3600" b="1" dirty="0">
                <a:solidFill>
                  <a:srgbClr val="22B14C"/>
                </a:solidFill>
              </a:rPr>
              <a:t> </a:t>
            </a:r>
            <a:r>
              <a:rPr lang="en-US" sz="3600" b="1" dirty="0" err="1">
                <a:solidFill>
                  <a:srgbClr val="22B14C"/>
                </a:solidFill>
              </a:rPr>
              <a:t>উচ্চতা</a:t>
            </a:r>
            <a:r>
              <a:rPr lang="en-US" sz="3600" b="1" dirty="0">
                <a:solidFill>
                  <a:srgbClr val="22B14C"/>
                </a:solidFill>
              </a:rPr>
              <a:t> ৫ </a:t>
            </a:r>
            <a:r>
              <a:rPr lang="en-US" sz="3600" b="1" dirty="0" err="1">
                <a:solidFill>
                  <a:srgbClr val="22B14C"/>
                </a:solidFill>
              </a:rPr>
              <a:t>ফুট</a:t>
            </a:r>
            <a:endParaRPr lang="en-US" sz="3600" b="1" dirty="0">
              <a:solidFill>
                <a:srgbClr val="22B14C"/>
              </a:solidFill>
            </a:endParaRPr>
          </a:p>
          <a:p>
            <a:pPr algn="ctr"/>
            <a:r>
              <a:rPr lang="en-US" sz="3600" b="1" dirty="0"/>
              <a:t>ও</a:t>
            </a:r>
          </a:p>
          <a:p>
            <a:pPr algn="ctr"/>
            <a:r>
              <a:rPr lang="en-US" sz="3600" b="1" dirty="0" err="1">
                <a:solidFill>
                  <a:srgbClr val="B97A57"/>
                </a:solidFill>
              </a:rPr>
              <a:t>পুত্রের</a:t>
            </a:r>
            <a:r>
              <a:rPr lang="en-US" sz="3600" b="1" dirty="0">
                <a:solidFill>
                  <a:srgbClr val="B97A57"/>
                </a:solidFill>
              </a:rPr>
              <a:t> </a:t>
            </a:r>
            <a:r>
              <a:rPr lang="en-US" sz="3600" b="1" dirty="0" err="1">
                <a:solidFill>
                  <a:srgbClr val="B97A57"/>
                </a:solidFill>
              </a:rPr>
              <a:t>উচ্চতা</a:t>
            </a:r>
            <a:r>
              <a:rPr lang="en-US" sz="3600" b="1" dirty="0">
                <a:solidFill>
                  <a:srgbClr val="B97A57"/>
                </a:solidFill>
              </a:rPr>
              <a:t> ৩ </a:t>
            </a:r>
            <a:r>
              <a:rPr lang="en-US" sz="3600" b="1" dirty="0" err="1">
                <a:solidFill>
                  <a:srgbClr val="B97A57"/>
                </a:solidFill>
              </a:rPr>
              <a:t>ফুট</a:t>
            </a:r>
            <a:r>
              <a:rPr lang="en-US" sz="3600" b="1" dirty="0">
                <a:solidFill>
                  <a:srgbClr val="B97A57"/>
                </a:solidFill>
              </a:rPr>
              <a:t> ৪ </a:t>
            </a:r>
            <a:r>
              <a:rPr lang="en-US" sz="3600" b="1" dirty="0" err="1">
                <a:solidFill>
                  <a:srgbClr val="B97A57"/>
                </a:solidFill>
              </a:rPr>
              <a:t>ইঞ্চি</a:t>
            </a:r>
            <a:r>
              <a:rPr lang="en-US" sz="3600" b="1" dirty="0">
                <a:solidFill>
                  <a:srgbClr val="B97A57"/>
                </a:solidFill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F63591A-67C7-4494-96E4-2B1CF950BEF6}"/>
              </a:ext>
            </a:extLst>
          </p:cNvPr>
          <p:cNvSpPr txBox="1"/>
          <p:nvPr/>
        </p:nvSpPr>
        <p:spPr>
          <a:xfrm>
            <a:off x="3069527" y="4410878"/>
            <a:ext cx="815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endParaRPr lang="en-US" sz="96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Up Arrow Callout 2">
            <a:extLst>
              <a:ext uri="{FF2B5EF4-FFF2-40B4-BE49-F238E27FC236}">
                <a16:creationId xmlns="" xmlns:a16="http://schemas.microsoft.com/office/drawing/2014/main" id="{7583DF6F-D2B0-4A74-99B1-DE427F4E64B8}"/>
              </a:ext>
            </a:extLst>
          </p:cNvPr>
          <p:cNvSpPr/>
          <p:nvPr/>
        </p:nvSpPr>
        <p:spPr>
          <a:xfrm>
            <a:off x="1846655" y="5870369"/>
            <a:ext cx="3789802" cy="594911"/>
          </a:xfrm>
          <a:prstGeom prst="upArrowCallou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অনুপাতটিতে একক ভিন্ন ভিন্ন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30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/>
      <p:bldP spid="11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5.8|8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work">
      <a:majorFont>
        <a:latin typeface="Nikosh"/>
        <a:ea typeface=""/>
        <a:cs typeface="Nikosh"/>
      </a:majorFont>
      <a:minorFont>
        <a:latin typeface="Nikosh"/>
        <a:ea typeface=""/>
        <a:cs typeface="Nikos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375</Words>
  <Application>Microsoft Office PowerPoint</Application>
  <PresentationFormat>Custom</PresentationFormat>
  <Paragraphs>86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অনুপাত কী</vt:lpstr>
      <vt:lpstr>Slide 9</vt:lpstr>
      <vt:lpstr>একক  কাজ </vt:lpstr>
      <vt:lpstr>Slide 11</vt:lpstr>
      <vt:lpstr>Slide 12</vt:lpstr>
      <vt:lpstr>Slide 13</vt:lpstr>
      <vt:lpstr>একক  কাজ </vt:lpstr>
      <vt:lpstr>Slide 15</vt:lpstr>
      <vt:lpstr>একক  কাজ 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Muktadir Tarek</dc:creator>
  <cp:lastModifiedBy>jinnah</cp:lastModifiedBy>
  <cp:revision>72</cp:revision>
  <dcterms:created xsi:type="dcterms:W3CDTF">2020-10-13T10:38:07Z</dcterms:created>
  <dcterms:modified xsi:type="dcterms:W3CDTF">2020-12-29T02:28:46Z</dcterms:modified>
</cp:coreProperties>
</file>