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5" r:id="rId2"/>
    <p:sldId id="276" r:id="rId3"/>
    <p:sldId id="274" r:id="rId4"/>
    <p:sldId id="259" r:id="rId5"/>
    <p:sldId id="260" r:id="rId6"/>
    <p:sldId id="261" r:id="rId7"/>
    <p:sldId id="263" r:id="rId8"/>
    <p:sldId id="266" r:id="rId9"/>
    <p:sldId id="267" r:id="rId10"/>
    <p:sldId id="268" r:id="rId11"/>
    <p:sldId id="270" r:id="rId12"/>
    <p:sldId id="269" r:id="rId13"/>
    <p:sldId id="271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048" autoAdjust="0"/>
  </p:normalViewPr>
  <p:slideViewPr>
    <p:cSldViewPr snapToGrid="0">
      <p:cViewPr varScale="1">
        <p:scale>
          <a:sx n="65" d="100"/>
          <a:sy n="65" d="100"/>
        </p:scale>
        <p:origin x="15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image" Target="../media/image6.gif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image" Target="../media/image9.gif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image" Target="../media/image6.gif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image" Target="../media/image9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DCD43-A93B-408F-90F9-CF6BA2486072}" type="doc">
      <dgm:prSet loTypeId="urn:microsoft.com/office/officeart/2005/8/layout/vList4" loCatId="list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FE45CC7-5635-41FB-8942-70F9C9E386B4}">
      <dgm:prSet phldrT="[Text]"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</a:p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৪০লক্ষ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EFBFE7-867D-4DA6-9157-8F1378F8212B}" type="parTrans" cxnId="{F9E82DDC-A2A2-456D-9E6B-01535B90FF63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0DCD76-31A0-400A-BBEA-174D37C7B439}" type="sibTrans" cxnId="{F9E82DDC-A2A2-456D-9E6B-01535B90FF63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35B351-EF8D-443F-8E3F-97A5FBF1DD86}">
      <dgm:prSet phldrT="[Text]"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মূল্য </a:t>
          </a:r>
        </a:p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২০লক্ষ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123E40-FD15-430D-9B37-1160849BF24B}" type="parTrans" cxnId="{312AF675-2329-41AA-8F70-D0B64EF24242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69D5C3-A031-471F-BF06-83C560099A7E}" type="sibTrans" cxnId="{312AF675-2329-41AA-8F70-D0B64EF24242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49DA9E-855E-43B8-ACAC-8D3D7E8A62D4}" type="pres">
      <dgm:prSet presAssocID="{168DCD43-A93B-408F-90F9-CF6BA24860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B71DA8-1F9A-4BCC-A829-2207715944BD}" type="pres">
      <dgm:prSet presAssocID="{3FE45CC7-5635-41FB-8942-70F9C9E386B4}" presName="comp" presStyleCnt="0"/>
      <dgm:spPr/>
    </dgm:pt>
    <dgm:pt modelId="{FD33A4B7-242D-4BCC-846D-A06DFC0EB36C}" type="pres">
      <dgm:prSet presAssocID="{3FE45CC7-5635-41FB-8942-70F9C9E386B4}" presName="box" presStyleLbl="node1" presStyleIdx="0" presStyleCnt="2" custScaleX="29712" custScaleY="42825" custLinFactNeighborX="8503" custLinFactNeighborY="13414"/>
      <dgm:spPr/>
      <dgm:t>
        <a:bodyPr/>
        <a:lstStyle/>
        <a:p>
          <a:endParaRPr lang="en-US"/>
        </a:p>
      </dgm:t>
    </dgm:pt>
    <dgm:pt modelId="{FC45D05A-6419-40BF-9C27-13296EAAE299}" type="pres">
      <dgm:prSet presAssocID="{3FE45CC7-5635-41FB-8942-70F9C9E386B4}" presName="img" presStyleLbl="fgImgPlace1" presStyleIdx="0" presStyleCnt="2" custScaleX="357448" custScaleY="114084" custLinFactNeighborX="-40480" custLinFactNeighborY="82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15EB26EC-3DF8-4C05-8496-A4D2EE35D6E8}" type="pres">
      <dgm:prSet presAssocID="{3FE45CC7-5635-41FB-8942-70F9C9E386B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2643C-88A2-4E88-9131-5F94F48256CC}" type="pres">
      <dgm:prSet presAssocID="{690DCD76-31A0-400A-BBEA-174D37C7B439}" presName="spacer" presStyleCnt="0"/>
      <dgm:spPr/>
    </dgm:pt>
    <dgm:pt modelId="{5B51BF40-5C71-4E0F-B7B3-3EF6D36BB6CB}" type="pres">
      <dgm:prSet presAssocID="{8F35B351-EF8D-443F-8E3F-97A5FBF1DD86}" presName="comp" presStyleCnt="0"/>
      <dgm:spPr/>
    </dgm:pt>
    <dgm:pt modelId="{1DC8722D-D0C5-4CB0-A5B1-E09E738CD05B}" type="pres">
      <dgm:prSet presAssocID="{8F35B351-EF8D-443F-8E3F-97A5FBF1DD86}" presName="box" presStyleLbl="node1" presStyleIdx="1" presStyleCnt="2" custScaleX="27872" custScaleY="45549" custLinFactNeighborX="7887" custLinFactNeighborY="3745"/>
      <dgm:spPr/>
      <dgm:t>
        <a:bodyPr/>
        <a:lstStyle/>
        <a:p>
          <a:endParaRPr lang="en-US"/>
        </a:p>
      </dgm:t>
    </dgm:pt>
    <dgm:pt modelId="{E8110085-0BEB-45FB-8244-B891E77D27F0}" type="pres">
      <dgm:prSet presAssocID="{8F35B351-EF8D-443F-8E3F-97A5FBF1DD86}" presName="img" presStyleLbl="fgImgPlace1" presStyleIdx="1" presStyleCnt="2" custScaleX="357701" custLinFactNeighborX="-56446" custLinFactNeighborY="1550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4513BA0-5FF9-4492-9643-0BD8A0FC6112}" type="pres">
      <dgm:prSet presAssocID="{8F35B351-EF8D-443F-8E3F-97A5FBF1DD8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88CF17-05EF-4319-A73A-2D84E7319C46}" type="presOf" srcId="{3FE45CC7-5635-41FB-8942-70F9C9E386B4}" destId="{15EB26EC-3DF8-4C05-8496-A4D2EE35D6E8}" srcOrd="1" destOrd="0" presId="urn:microsoft.com/office/officeart/2005/8/layout/vList4"/>
    <dgm:cxn modelId="{5DD81FF1-6759-4576-849C-4CBE68E854CD}" type="presOf" srcId="{3FE45CC7-5635-41FB-8942-70F9C9E386B4}" destId="{FD33A4B7-242D-4BCC-846D-A06DFC0EB36C}" srcOrd="0" destOrd="0" presId="urn:microsoft.com/office/officeart/2005/8/layout/vList4"/>
    <dgm:cxn modelId="{F9E82DDC-A2A2-456D-9E6B-01535B90FF63}" srcId="{168DCD43-A93B-408F-90F9-CF6BA2486072}" destId="{3FE45CC7-5635-41FB-8942-70F9C9E386B4}" srcOrd="0" destOrd="0" parTransId="{EFEFBFE7-867D-4DA6-9157-8F1378F8212B}" sibTransId="{690DCD76-31A0-400A-BBEA-174D37C7B439}"/>
    <dgm:cxn modelId="{312AF675-2329-41AA-8F70-D0B64EF24242}" srcId="{168DCD43-A93B-408F-90F9-CF6BA2486072}" destId="{8F35B351-EF8D-443F-8E3F-97A5FBF1DD86}" srcOrd="1" destOrd="0" parTransId="{00123E40-FD15-430D-9B37-1160849BF24B}" sibTransId="{6B69D5C3-A031-471F-BF06-83C560099A7E}"/>
    <dgm:cxn modelId="{20540A8F-603D-42E8-BA4B-E1188BD9B46F}" type="presOf" srcId="{8F35B351-EF8D-443F-8E3F-97A5FBF1DD86}" destId="{1DC8722D-D0C5-4CB0-A5B1-E09E738CD05B}" srcOrd="0" destOrd="0" presId="urn:microsoft.com/office/officeart/2005/8/layout/vList4"/>
    <dgm:cxn modelId="{92B51EB5-56F9-4A47-BFAE-4F2DF10AA5DF}" type="presOf" srcId="{8F35B351-EF8D-443F-8E3F-97A5FBF1DD86}" destId="{94513BA0-5FF9-4492-9643-0BD8A0FC6112}" srcOrd="1" destOrd="0" presId="urn:microsoft.com/office/officeart/2005/8/layout/vList4"/>
    <dgm:cxn modelId="{68C6DF19-3BAA-480B-8F22-E591B904B63F}" type="presOf" srcId="{168DCD43-A93B-408F-90F9-CF6BA2486072}" destId="{6A49DA9E-855E-43B8-ACAC-8D3D7E8A62D4}" srcOrd="0" destOrd="0" presId="urn:microsoft.com/office/officeart/2005/8/layout/vList4"/>
    <dgm:cxn modelId="{C20F07A1-244F-4555-9307-A3F8EB3FFA43}" type="presParOf" srcId="{6A49DA9E-855E-43B8-ACAC-8D3D7E8A62D4}" destId="{ABB71DA8-1F9A-4BCC-A829-2207715944BD}" srcOrd="0" destOrd="0" presId="urn:microsoft.com/office/officeart/2005/8/layout/vList4"/>
    <dgm:cxn modelId="{BD6DA3A7-C55F-415E-93C4-6D9D9816F02C}" type="presParOf" srcId="{ABB71DA8-1F9A-4BCC-A829-2207715944BD}" destId="{FD33A4B7-242D-4BCC-846D-A06DFC0EB36C}" srcOrd="0" destOrd="0" presId="urn:microsoft.com/office/officeart/2005/8/layout/vList4"/>
    <dgm:cxn modelId="{57F37856-62C3-439E-A3AD-DC653AFBBF39}" type="presParOf" srcId="{ABB71DA8-1F9A-4BCC-A829-2207715944BD}" destId="{FC45D05A-6419-40BF-9C27-13296EAAE299}" srcOrd="1" destOrd="0" presId="urn:microsoft.com/office/officeart/2005/8/layout/vList4"/>
    <dgm:cxn modelId="{644C7C86-FA88-4644-817B-828052C91519}" type="presParOf" srcId="{ABB71DA8-1F9A-4BCC-A829-2207715944BD}" destId="{15EB26EC-3DF8-4C05-8496-A4D2EE35D6E8}" srcOrd="2" destOrd="0" presId="urn:microsoft.com/office/officeart/2005/8/layout/vList4"/>
    <dgm:cxn modelId="{D37D54E5-259E-4E8F-9F8B-006D560F78C9}" type="presParOf" srcId="{6A49DA9E-855E-43B8-ACAC-8D3D7E8A62D4}" destId="{7432643C-88A2-4E88-9131-5F94F48256CC}" srcOrd="1" destOrd="0" presId="urn:microsoft.com/office/officeart/2005/8/layout/vList4"/>
    <dgm:cxn modelId="{9577A384-0BA8-408E-9EE4-C8A88C4B2582}" type="presParOf" srcId="{6A49DA9E-855E-43B8-ACAC-8D3D7E8A62D4}" destId="{5B51BF40-5C71-4E0F-B7B3-3EF6D36BB6CB}" srcOrd="2" destOrd="0" presId="urn:microsoft.com/office/officeart/2005/8/layout/vList4"/>
    <dgm:cxn modelId="{00535C8A-43B6-48EB-84A2-47C30ED23B08}" type="presParOf" srcId="{5B51BF40-5C71-4E0F-B7B3-3EF6D36BB6CB}" destId="{1DC8722D-D0C5-4CB0-A5B1-E09E738CD05B}" srcOrd="0" destOrd="0" presId="urn:microsoft.com/office/officeart/2005/8/layout/vList4"/>
    <dgm:cxn modelId="{9F60DB52-37A9-48AC-8E3B-3FE97C79A677}" type="presParOf" srcId="{5B51BF40-5C71-4E0F-B7B3-3EF6D36BB6CB}" destId="{E8110085-0BEB-45FB-8244-B891E77D27F0}" srcOrd="1" destOrd="0" presId="urn:microsoft.com/office/officeart/2005/8/layout/vList4"/>
    <dgm:cxn modelId="{66C96910-3656-485A-A447-7B0CAA37402E}" type="presParOf" srcId="{5B51BF40-5C71-4E0F-B7B3-3EF6D36BB6CB}" destId="{94513BA0-5FF9-4492-9643-0BD8A0FC611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D7F4A1-026E-4E12-ACB3-CC553DAFA695}" type="doc">
      <dgm:prSet loTypeId="urn:microsoft.com/office/officeart/2005/8/layout/vList6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0355FDF-5EE0-48A1-8B5D-FE4E4EF4826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>
          <a:prstTxWarp prst="textPlain">
            <a:avLst/>
          </a:prstTxWarp>
        </a:bodyPr>
        <a:lstStyle/>
        <a:p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1B1D99-3716-4835-8CC4-8AFFBFA16081}" type="parTrans" cxnId="{A8490A96-4B00-4AC1-8F9B-3A69E0994C2E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67DE04-E73B-4985-B220-A9A92667D240}" type="sibTrans" cxnId="{A8490A96-4B00-4AC1-8F9B-3A69E0994C2E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DB803D-9ED4-46CB-B1E7-7D3A639A3F57}">
      <dgm:prSet phldrT="[Text]"/>
      <dgm:spPr>
        <a:ln>
          <a:solidFill>
            <a:srgbClr val="00B05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>
          <a:prstTxWarp prst="textPlain">
            <a:avLst/>
          </a:prstTxWarp>
        </a:bodyPr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 </a:t>
          </a:r>
          <a:r>
            <a:rPr lang="bn-BD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 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B17A68-1311-4C85-87D8-4FCC9A54258E}" type="parTrans" cxnId="{EFA8BA9A-61C2-403C-9FFC-00C814A743AC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DAD95A-C50C-49E9-9356-8AF42BF65134}" type="sibTrans" cxnId="{EFA8BA9A-61C2-403C-9FFC-00C814A743AC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9AF745-06BF-4918-A6BA-514E71C3EF07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>
          <a:prstTxWarp prst="textPlain">
            <a:avLst/>
          </a:prstTxWarp>
        </a:bodyPr>
        <a:lstStyle/>
        <a:p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B4969F-1800-404E-AE11-4DA2ABDF38DD}" type="parTrans" cxnId="{0CA064F5-36E5-4F4B-8100-F75F5333C041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428F4D-5027-432F-A4CF-8D1AE695B1D5}" type="sibTrans" cxnId="{0CA064F5-36E5-4F4B-8100-F75F5333C041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B49CAD-A6FB-4C76-9F83-9410E1C2B0C2}">
      <dgm:prSet phldrT="[Text]"/>
      <dgm:spPr>
        <a:ln>
          <a:solidFill>
            <a:srgbClr val="00B05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>
          <a:prstTxWarp prst="textPlain">
            <a:avLst/>
          </a:prstTxWarp>
        </a:bodyPr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=১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687386-F3F4-4A5B-9A6A-8F3152D5D0CC}" type="parTrans" cxnId="{6D67A548-ACC1-4214-9B87-78BAEA84067B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478BF9-F691-4688-95AD-F066FCE585B0}" type="sibTrans" cxnId="{6D67A548-ACC1-4214-9B87-78BAEA84067B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2F9F05-96B2-439B-A5C3-63ACD0AD6899}" type="pres">
      <dgm:prSet presAssocID="{29D7F4A1-026E-4E12-ACB3-CC553DAFA69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9E2434A-DF91-49BA-ADE8-1A98CF0D9B61}" type="pres">
      <dgm:prSet presAssocID="{C0355FDF-5EE0-48A1-8B5D-FE4E4EF4826D}" presName="linNode" presStyleCnt="0"/>
      <dgm:spPr/>
    </dgm:pt>
    <dgm:pt modelId="{B36B6B6E-23A0-4ED5-BB4F-2C14277DF0DF}" type="pres">
      <dgm:prSet presAssocID="{C0355FDF-5EE0-48A1-8B5D-FE4E4EF4826D}" presName="parentShp" presStyleLbl="node1" presStyleIdx="0" presStyleCnt="2" custScaleX="88880" custScaleY="94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A9CE8-1CBE-4F89-A406-77405AB1A477}" type="pres">
      <dgm:prSet presAssocID="{C0355FDF-5EE0-48A1-8B5D-FE4E4EF4826D}" presName="childShp" presStyleLbl="bgAccFollowNode1" presStyleIdx="0" presStyleCnt="2" custScaleX="103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0B66C-6593-419D-9AFE-CD00611E5AC7}" type="pres">
      <dgm:prSet presAssocID="{9167DE04-E73B-4985-B220-A9A92667D240}" presName="spacing" presStyleCnt="0"/>
      <dgm:spPr/>
    </dgm:pt>
    <dgm:pt modelId="{62734728-689D-44B4-99B4-EECF4B0A1DF0}" type="pres">
      <dgm:prSet presAssocID="{AD9AF745-06BF-4918-A6BA-514E71C3EF07}" presName="linNode" presStyleCnt="0"/>
      <dgm:spPr/>
    </dgm:pt>
    <dgm:pt modelId="{098D1D90-BE3E-4F22-BBBB-7B7B092E0C0E}" type="pres">
      <dgm:prSet presAssocID="{AD9AF745-06BF-4918-A6BA-514E71C3EF07}" presName="parentShp" presStyleLbl="node1" presStyleIdx="1" presStyleCnt="2" custScaleX="94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23B25-B6CF-49F1-B117-7CAFE1BC43DD}" type="pres">
      <dgm:prSet presAssocID="{AD9AF745-06BF-4918-A6BA-514E71C3EF0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67A548-ACC1-4214-9B87-78BAEA84067B}" srcId="{AD9AF745-06BF-4918-A6BA-514E71C3EF07}" destId="{91B49CAD-A6FB-4C76-9F83-9410E1C2B0C2}" srcOrd="0" destOrd="0" parTransId="{4B687386-F3F4-4A5B-9A6A-8F3152D5D0CC}" sibTransId="{09478BF9-F691-4688-95AD-F066FCE585B0}"/>
    <dgm:cxn modelId="{F5109F8C-87BC-4A36-95B4-122A1780A716}" type="presOf" srcId="{AD9AF745-06BF-4918-A6BA-514E71C3EF07}" destId="{098D1D90-BE3E-4F22-BBBB-7B7B092E0C0E}" srcOrd="0" destOrd="0" presId="urn:microsoft.com/office/officeart/2005/8/layout/vList6"/>
    <dgm:cxn modelId="{A8490A96-4B00-4AC1-8F9B-3A69E0994C2E}" srcId="{29D7F4A1-026E-4E12-ACB3-CC553DAFA695}" destId="{C0355FDF-5EE0-48A1-8B5D-FE4E4EF4826D}" srcOrd="0" destOrd="0" parTransId="{6C1B1D99-3716-4835-8CC4-8AFFBFA16081}" sibTransId="{9167DE04-E73B-4985-B220-A9A92667D240}"/>
    <dgm:cxn modelId="{0CA064F5-36E5-4F4B-8100-F75F5333C041}" srcId="{29D7F4A1-026E-4E12-ACB3-CC553DAFA695}" destId="{AD9AF745-06BF-4918-A6BA-514E71C3EF07}" srcOrd="1" destOrd="0" parTransId="{22B4969F-1800-404E-AE11-4DA2ABDF38DD}" sibTransId="{40428F4D-5027-432F-A4CF-8D1AE695B1D5}"/>
    <dgm:cxn modelId="{AFB99E85-E1B2-494A-A665-19D5F69D6D14}" type="presOf" srcId="{91B49CAD-A6FB-4C76-9F83-9410E1C2B0C2}" destId="{5FB23B25-B6CF-49F1-B117-7CAFE1BC43DD}" srcOrd="0" destOrd="0" presId="urn:microsoft.com/office/officeart/2005/8/layout/vList6"/>
    <dgm:cxn modelId="{7D0A7005-1DEB-4B5D-98EF-D70B790B3ABF}" type="presOf" srcId="{29D7F4A1-026E-4E12-ACB3-CC553DAFA695}" destId="{242F9F05-96B2-439B-A5C3-63ACD0AD6899}" srcOrd="0" destOrd="0" presId="urn:microsoft.com/office/officeart/2005/8/layout/vList6"/>
    <dgm:cxn modelId="{4FED1651-6FE5-4898-A25B-4FE68CE06BD3}" type="presOf" srcId="{00DB803D-9ED4-46CB-B1E7-7D3A639A3F57}" destId="{DA7A9CE8-1CBE-4F89-A406-77405AB1A477}" srcOrd="0" destOrd="0" presId="urn:microsoft.com/office/officeart/2005/8/layout/vList6"/>
    <dgm:cxn modelId="{EFA8BA9A-61C2-403C-9FFC-00C814A743AC}" srcId="{C0355FDF-5EE0-48A1-8B5D-FE4E4EF4826D}" destId="{00DB803D-9ED4-46CB-B1E7-7D3A639A3F57}" srcOrd="0" destOrd="0" parTransId="{D5B17A68-1311-4C85-87D8-4FCC9A54258E}" sibTransId="{84DAD95A-C50C-49E9-9356-8AF42BF65134}"/>
    <dgm:cxn modelId="{9486C16A-D37A-49A2-879B-76F4AEDD4B57}" type="presOf" srcId="{C0355FDF-5EE0-48A1-8B5D-FE4E4EF4826D}" destId="{B36B6B6E-23A0-4ED5-BB4F-2C14277DF0DF}" srcOrd="0" destOrd="0" presId="urn:microsoft.com/office/officeart/2005/8/layout/vList6"/>
    <dgm:cxn modelId="{516817F8-0E1B-4010-83F5-7DBFFFCD7685}" type="presParOf" srcId="{242F9F05-96B2-439B-A5C3-63ACD0AD6899}" destId="{89E2434A-DF91-49BA-ADE8-1A98CF0D9B61}" srcOrd="0" destOrd="0" presId="urn:microsoft.com/office/officeart/2005/8/layout/vList6"/>
    <dgm:cxn modelId="{BD87D3AA-1F9E-4FF9-9F62-A32B8826E8FC}" type="presParOf" srcId="{89E2434A-DF91-49BA-ADE8-1A98CF0D9B61}" destId="{B36B6B6E-23A0-4ED5-BB4F-2C14277DF0DF}" srcOrd="0" destOrd="0" presId="urn:microsoft.com/office/officeart/2005/8/layout/vList6"/>
    <dgm:cxn modelId="{9C35AC30-CD0E-466B-9B43-0F71AABD9DEF}" type="presParOf" srcId="{89E2434A-DF91-49BA-ADE8-1A98CF0D9B61}" destId="{DA7A9CE8-1CBE-4F89-A406-77405AB1A477}" srcOrd="1" destOrd="0" presId="urn:microsoft.com/office/officeart/2005/8/layout/vList6"/>
    <dgm:cxn modelId="{D160D045-463F-41CE-A57C-A7A18837BAAE}" type="presParOf" srcId="{242F9F05-96B2-439B-A5C3-63ACD0AD6899}" destId="{43B0B66C-6593-419D-9AFE-CD00611E5AC7}" srcOrd="1" destOrd="0" presId="urn:microsoft.com/office/officeart/2005/8/layout/vList6"/>
    <dgm:cxn modelId="{B9E7BB11-37A8-4F63-ADCD-23A7E8DFD02B}" type="presParOf" srcId="{242F9F05-96B2-439B-A5C3-63ACD0AD6899}" destId="{62734728-689D-44B4-99B4-EECF4B0A1DF0}" srcOrd="2" destOrd="0" presId="urn:microsoft.com/office/officeart/2005/8/layout/vList6"/>
    <dgm:cxn modelId="{0B85EDDE-0DAF-4214-ACEA-56BC615C36F9}" type="presParOf" srcId="{62734728-689D-44B4-99B4-EECF4B0A1DF0}" destId="{098D1D90-BE3E-4F22-BBBB-7B7B092E0C0E}" srcOrd="0" destOrd="0" presId="urn:microsoft.com/office/officeart/2005/8/layout/vList6"/>
    <dgm:cxn modelId="{4D6AC8C6-7320-4B38-8B70-F8F367AC32C0}" type="presParOf" srcId="{62734728-689D-44B4-99B4-EECF4B0A1DF0}" destId="{5FB23B25-B6CF-49F1-B117-7CAFE1BC43D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3A4B7-242D-4BCC-846D-A06DFC0EB36C}">
      <dsp:nvSpPr>
        <dsp:cNvPr id="0" name=""/>
        <dsp:cNvSpPr/>
      </dsp:nvSpPr>
      <dsp:spPr>
        <a:xfrm>
          <a:off x="3602543" y="1251749"/>
          <a:ext cx="1522860" cy="142436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৪০লক্ষ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05938" y="1251749"/>
        <a:ext cx="1119465" cy="1424366"/>
      </dsp:txXfrm>
    </dsp:sp>
    <dsp:sp modelId="{FC45D05A-6419-40BF-9C27-13296EAAE299}">
      <dsp:nvSpPr>
        <dsp:cNvPr id="0" name=""/>
        <dsp:cNvSpPr/>
      </dsp:nvSpPr>
      <dsp:spPr>
        <a:xfrm>
          <a:off x="0" y="219038"/>
          <a:ext cx="3664130" cy="30355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8722D-D0C5-4CB0-A5B1-E09E738CD05B}">
      <dsp:nvSpPr>
        <dsp:cNvPr id="0" name=""/>
        <dsp:cNvSpPr/>
      </dsp:nvSpPr>
      <dsp:spPr>
        <a:xfrm>
          <a:off x="3670989" y="4065644"/>
          <a:ext cx="1428552" cy="151496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মূল্য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২০লক্ষ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49402" y="4065644"/>
        <a:ext cx="1050139" cy="1514966"/>
      </dsp:txXfrm>
    </dsp:sp>
    <dsp:sp modelId="{E8110085-0BEB-45FB-8244-B891E77D27F0}">
      <dsp:nvSpPr>
        <dsp:cNvPr id="0" name=""/>
        <dsp:cNvSpPr/>
      </dsp:nvSpPr>
      <dsp:spPr>
        <a:xfrm>
          <a:off x="0" y="3377910"/>
          <a:ext cx="3666724" cy="266081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A9CE8-1CBE-4F89-A406-77405AB1A477}">
      <dsp:nvSpPr>
        <dsp:cNvPr id="0" name=""/>
        <dsp:cNvSpPr/>
      </dsp:nvSpPr>
      <dsp:spPr>
        <a:xfrm>
          <a:off x="3004259" y="303"/>
          <a:ext cx="5093142" cy="118533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prstTxWarp prst="textPlain">
            <a:avLst/>
          </a:prstTxWarp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3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sz="53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 </a:t>
          </a:r>
          <a:r>
            <a:rPr lang="bn-BD" sz="53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 </a:t>
          </a:r>
          <a:r>
            <a:rPr lang="en-US" sz="53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3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endParaRPr lang="en-US" sz="53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04259" y="148470"/>
        <a:ext cx="4648641" cy="889001"/>
      </dsp:txXfrm>
    </dsp:sp>
    <dsp:sp modelId="{B36B6B6E-23A0-4ED5-BB4F-2C14277DF0DF}">
      <dsp:nvSpPr>
        <dsp:cNvPr id="0" name=""/>
        <dsp:cNvSpPr/>
      </dsp:nvSpPr>
      <dsp:spPr>
        <a:xfrm>
          <a:off x="92562" y="33671"/>
          <a:ext cx="2911696" cy="111860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prstTxWarp prst="textPlain">
            <a:avLst/>
          </a:prstTxWarp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7168" y="88277"/>
        <a:ext cx="2802484" cy="1009388"/>
      </dsp:txXfrm>
    </dsp:sp>
    <dsp:sp modelId="{5FB23B25-B6CF-49F1-B117-7CAFE1BC43DD}">
      <dsp:nvSpPr>
        <dsp:cNvPr id="0" name=""/>
        <dsp:cNvSpPr/>
      </dsp:nvSpPr>
      <dsp:spPr>
        <a:xfrm>
          <a:off x="3183423" y="1304172"/>
          <a:ext cx="4913979" cy="118533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prstTxWarp prst="textPlain">
            <a:avLst/>
          </a:prstTxWarp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3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sz="53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=১ </a:t>
          </a:r>
          <a:r>
            <a:rPr lang="en-US" sz="53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sz="53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3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83423" y="1452339"/>
        <a:ext cx="4469478" cy="889001"/>
      </dsp:txXfrm>
    </dsp:sp>
    <dsp:sp modelId="{098D1D90-BE3E-4F22-BBBB-7B7B092E0C0E}">
      <dsp:nvSpPr>
        <dsp:cNvPr id="0" name=""/>
        <dsp:cNvSpPr/>
      </dsp:nvSpPr>
      <dsp:spPr>
        <a:xfrm>
          <a:off x="92562" y="1304172"/>
          <a:ext cx="3090860" cy="118533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prstTxWarp prst="textPlain">
            <a:avLst/>
          </a:prstTxWarp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0425" y="1362035"/>
        <a:ext cx="2975134" cy="1069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63243-A66D-4F26-A22F-EE64E98300D9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8987-34B9-4B1B-BAD3-EB6149E3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04C29-9CBC-4041-88E5-92683C0AA7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600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90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6E0A-7AF9-40E7-81A8-E470A1AD7D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1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বোর্ড ও অন্যান্ন বাস্তব উপকরণের বিকল্প নাই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33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32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6E0A-7AF9-40E7-81A8-E470A1AD7D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21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6E0A-7AF9-40E7-81A8-E470A1AD7D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39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71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বাড়ির কাজটি খাতায় লিখে নিতে বলবো </a:t>
            </a:r>
            <a:r>
              <a:rPr lang="bn-BD" smtClean="0"/>
              <a:t>।  </a:t>
            </a:r>
            <a:endParaRPr lang="en-US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2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8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5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7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8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9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8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7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9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6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015" y="1356852"/>
            <a:ext cx="8846820" cy="533891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120015" y="156033"/>
            <a:ext cx="8846820" cy="10806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23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198" y="1212139"/>
            <a:ext cx="2217889" cy="2367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91" y="1863304"/>
            <a:ext cx="1280982" cy="13672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8838" y="1363320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8274" y="247555"/>
            <a:ext cx="3891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লঘু অনুপাত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91" y="4635364"/>
            <a:ext cx="840921" cy="840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113" y="4635364"/>
            <a:ext cx="840921" cy="840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99" y="4635363"/>
            <a:ext cx="840921" cy="840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564" y="4635363"/>
            <a:ext cx="840921" cy="840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82" y="4635363"/>
            <a:ext cx="840921" cy="8409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45860" y="3841773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7750" y="3348226"/>
            <a:ext cx="2644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</a:t>
            </a:r>
            <a:r>
              <a:rPr lang="en-US" sz="44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44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বড় </a:t>
            </a:r>
            <a:endParaRPr lang="en-US" sz="44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9389" y="5539138"/>
            <a:ext cx="2351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60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60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৩ </a:t>
            </a:r>
            <a:endParaRPr lang="en-US" sz="60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0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942" y="169744"/>
            <a:ext cx="8925058" cy="2214227"/>
            <a:chOff x="762000" y="773724"/>
            <a:chExt cx="7713784" cy="48840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773724"/>
              <a:ext cx="7713784" cy="48840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762000" y="2891049"/>
              <a:ext cx="771378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একাডেমিক ভবনটির প্রস্থ ও দৈর্ঘ্যর অনুপাত ২</a:t>
              </a:r>
              <a:r>
                <a:rPr lang="en-US" sz="36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36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 ।</a:t>
              </a:r>
              <a:endPara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-1175656" y="3039945"/>
            <a:ext cx="10319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খ। প্রস্থ ও দৈর্ঘ্যের সম্ভাব্য মান বসিয়ে সারণিটি পূর্ণ কর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61672"/>
              </p:ext>
            </p:extLst>
          </p:nvPr>
        </p:nvGraphicFramePr>
        <p:xfrm>
          <a:off x="137294" y="3663623"/>
          <a:ext cx="892506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7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75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প্রস্থ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দৈর্ঘ্য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৮৪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৪৯০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-114303" y="528211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গ। ভবনটির দৈর্ঘ্য ও প্রস্থের দ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ৈর্ঘ্যের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সমষ্টি ১০৮ মিটার হলে , ভবনটির দৈর্ঘ্য ও প্রস্থ নির্ণয় কর।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63286" y="2269210"/>
            <a:ext cx="9307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ক। ভবনটির দৈর্ঘ্য ও প্রস্থের অনুপাত কী ধরণের ব্যাখ্যা কর 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-17692"/>
            <a:ext cx="3477571" cy="1282889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9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51" y="1605698"/>
            <a:ext cx="3077499" cy="2249244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63285" y="2514600"/>
            <a:ext cx="2661557" cy="1413456"/>
          </a:xfrm>
          <a:prstGeom prst="wedgeEllipseCallout">
            <a:avLst>
              <a:gd name="adj1" fmla="val 100728"/>
              <a:gd name="adj2" fmla="val -45683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বয়স ৪২ বছর।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 flipH="1">
            <a:off x="6874329" y="2657206"/>
            <a:ext cx="2128004" cy="1197736"/>
          </a:xfrm>
          <a:prstGeom prst="wedgeEllipseCallout">
            <a:avLst>
              <a:gd name="adj1" fmla="val 100728"/>
              <a:gd name="adj2" fmla="val -45683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বয়স ৭ বছর।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286" y="4378816"/>
            <a:ext cx="777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সরল অনুপাত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285" y="5025147"/>
            <a:ext cx="8839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২টি সমতুল অনুপাত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284" y="5671478"/>
            <a:ext cx="7847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লঘু অনুপাত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180" y="296375"/>
            <a:ext cx="4497634" cy="133685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3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3572" y="555687"/>
            <a:ext cx="4407876" cy="12988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3165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b="1" u="sng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5400" u="sng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u="sng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286" y="3116688"/>
            <a:ext cx="89807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ও ২য় রাশির অনুপাত তৈরি কর ;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২৫ ও ৩৫ 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১বছর ২মাস ও ৭মাস 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Symbol" panose="05050102010706020507" pitchFamily="18" charset="2"/>
              <a:buChar char="¨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সরলীকরণ কর; ১৫: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৪৫:৩৬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28" y="132735"/>
            <a:ext cx="8956964" cy="1120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7200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128" y="1356852"/>
            <a:ext cx="8956964" cy="53536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52141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27" y="103239"/>
            <a:ext cx="8967355" cy="66072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err="1">
                <a:solidFill>
                  <a:srgbClr val="0070C0"/>
                </a:solidFill>
              </a:rPr>
              <a:t>কৃতজ্ঞতা</a:t>
            </a:r>
            <a:r>
              <a:rPr lang="en-US" sz="4500" dirty="0">
                <a:solidFill>
                  <a:srgbClr val="0070C0"/>
                </a:solidFill>
              </a:rPr>
              <a:t> </a:t>
            </a:r>
            <a:r>
              <a:rPr lang="en-US" sz="4500" dirty="0" err="1">
                <a:solidFill>
                  <a:srgbClr val="0070C0"/>
                </a:solidFill>
              </a:rPr>
              <a:t>স্বীকার</a:t>
            </a:r>
            <a:endParaRPr lang="en-US" sz="4500" dirty="0">
              <a:solidFill>
                <a:srgbClr val="0070C0"/>
              </a:solidFill>
            </a:endParaRPr>
          </a:p>
          <a:p>
            <a:pPr algn="ctr"/>
            <a:endParaRPr lang="bn-BD" sz="2700" dirty="0">
              <a:solidFill>
                <a:srgbClr val="00B050"/>
              </a:solidFill>
            </a:endParaRPr>
          </a:p>
          <a:p>
            <a:pPr algn="ctr"/>
            <a:endParaRPr lang="bn-BD" sz="2700" dirty="0">
              <a:solidFill>
                <a:srgbClr val="00B050"/>
              </a:solidFill>
            </a:endParaRPr>
          </a:p>
          <a:p>
            <a:pPr algn="ctr"/>
            <a:r>
              <a:rPr lang="en-US" sz="2700" dirty="0" err="1">
                <a:solidFill>
                  <a:srgbClr val="00B050"/>
                </a:solidFill>
              </a:rPr>
              <a:t>মোঃ</a:t>
            </a:r>
            <a:r>
              <a:rPr lang="en-US" sz="2700" dirty="0">
                <a:solidFill>
                  <a:srgbClr val="00B050"/>
                </a:solidFill>
              </a:rPr>
              <a:t> </a:t>
            </a:r>
            <a:r>
              <a:rPr lang="en-US" sz="2700" dirty="0" err="1">
                <a:solidFill>
                  <a:srgbClr val="00B050"/>
                </a:solidFill>
              </a:rPr>
              <a:t>লিয়াকত</a:t>
            </a:r>
            <a:r>
              <a:rPr lang="en-US" sz="2700" dirty="0">
                <a:solidFill>
                  <a:srgbClr val="00B050"/>
                </a:solidFill>
              </a:rPr>
              <a:t> </a:t>
            </a:r>
            <a:r>
              <a:rPr lang="en-US" sz="2700" dirty="0" err="1">
                <a:solidFill>
                  <a:srgbClr val="00B050"/>
                </a:solidFill>
              </a:rPr>
              <a:t>আলী</a:t>
            </a:r>
            <a:endParaRPr lang="en-US" sz="2700" dirty="0">
              <a:solidFill>
                <a:srgbClr val="00B050"/>
              </a:solidFill>
            </a:endParaRPr>
          </a:p>
          <a:p>
            <a:pPr algn="ctr"/>
            <a:r>
              <a:rPr lang="en-US" sz="2700" dirty="0" err="1">
                <a:solidFill>
                  <a:srgbClr val="00B050"/>
                </a:solidFill>
              </a:rPr>
              <a:t>সহকারী</a:t>
            </a:r>
            <a:r>
              <a:rPr lang="en-US" sz="2700" dirty="0">
                <a:solidFill>
                  <a:srgbClr val="00B050"/>
                </a:solidFill>
              </a:rPr>
              <a:t> </a:t>
            </a:r>
            <a:r>
              <a:rPr lang="en-US" sz="2700" dirty="0" err="1">
                <a:solidFill>
                  <a:srgbClr val="00B050"/>
                </a:solidFill>
              </a:rPr>
              <a:t>শিক্ষক</a:t>
            </a:r>
            <a:endParaRPr lang="en-US" sz="2700" dirty="0">
              <a:solidFill>
                <a:srgbClr val="00B050"/>
              </a:solidFill>
            </a:endParaRPr>
          </a:p>
          <a:p>
            <a:pPr algn="ctr"/>
            <a:r>
              <a:rPr lang="en-US" sz="2700" dirty="0" err="1">
                <a:solidFill>
                  <a:srgbClr val="00B050"/>
                </a:solidFill>
              </a:rPr>
              <a:t>মাধবপুর</a:t>
            </a:r>
            <a:r>
              <a:rPr lang="en-US" sz="2700" dirty="0">
                <a:solidFill>
                  <a:srgbClr val="00B050"/>
                </a:solidFill>
              </a:rPr>
              <a:t> </a:t>
            </a:r>
            <a:r>
              <a:rPr lang="en-US" sz="2700" dirty="0" err="1">
                <a:solidFill>
                  <a:srgbClr val="00B050"/>
                </a:solidFill>
              </a:rPr>
              <a:t>উচ্চ</a:t>
            </a:r>
            <a:r>
              <a:rPr lang="en-US" sz="2700" dirty="0">
                <a:solidFill>
                  <a:srgbClr val="00B050"/>
                </a:solidFill>
              </a:rPr>
              <a:t> </a:t>
            </a:r>
            <a:r>
              <a:rPr lang="en-US" sz="2700" dirty="0" err="1">
                <a:solidFill>
                  <a:srgbClr val="00B050"/>
                </a:solidFill>
              </a:rPr>
              <a:t>বিদ্যালয়,নলডাংগা,নাটোর</a:t>
            </a:r>
            <a:endParaRPr lang="en-US" sz="27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2735"/>
            <a:ext cx="9144000" cy="657778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5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মিলটন বিশ্বাস</a:t>
            </a:r>
            <a:endParaRPr lang="en-US" sz="45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এম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BD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এস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BD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সি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bn-BD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BD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এড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bn-BD" sz="24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BD" sz="36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 (গণিত)</a:t>
            </a:r>
          </a:p>
          <a:p>
            <a:pPr algn="ctr"/>
            <a:r>
              <a:rPr lang="bn-BD" sz="36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দীননাথ ইনস্টিটিউশন </a:t>
            </a:r>
            <a:r>
              <a:rPr lang="bn-BD" sz="36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সাতকাপন সরকারি হাইস্কুল</a:t>
            </a:r>
            <a:endParaRPr lang="en-US" sz="36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36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বাহুবল, হবিগঞ্জ</a:t>
            </a:r>
          </a:p>
          <a:p>
            <a:pPr algn="ctr"/>
            <a:r>
              <a:rPr lang="bn-BD" sz="30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মোবাঃ০১৭১৭৪৮৪৫৭৭</a:t>
            </a:r>
            <a:endParaRPr lang="en-US" sz="30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ই-মেইল</a:t>
            </a:r>
            <a:r>
              <a:rPr lang="bn-BD" sz="30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miltonbiswa</a:t>
            </a:r>
            <a:r>
              <a:rPr lang="bn-BD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s2008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@gmal.com</a:t>
            </a:r>
            <a:endParaRPr lang="bn-BD" sz="24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2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14675" y="977265"/>
            <a:ext cx="4686300" cy="11113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72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" y="977265"/>
            <a:ext cx="2647604" cy="262318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897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48" y="254635"/>
            <a:ext cx="8772904" cy="5419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257" y="5964735"/>
            <a:ext cx="8875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285860"/>
            <a:ext cx="4896464" cy="6269984"/>
            <a:chOff x="375093" y="82388"/>
            <a:chExt cx="5135179" cy="6269984"/>
          </a:xfrm>
        </p:grpSpPr>
        <p:sp>
          <p:nvSpPr>
            <p:cNvPr id="7" name="Freeform 6"/>
            <p:cNvSpPr/>
            <p:nvPr/>
          </p:nvSpPr>
          <p:spPr>
            <a:xfrm>
              <a:off x="2626907" y="5102446"/>
              <a:ext cx="706164" cy="3273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09062"/>
                  </a:lnTo>
                  <a:lnTo>
                    <a:pt x="706164" y="209062"/>
                  </a:lnTo>
                  <a:lnTo>
                    <a:pt x="706164" y="3273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1772293" y="5102446"/>
              <a:ext cx="854614" cy="3273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54614" y="0"/>
                  </a:moveTo>
                  <a:lnTo>
                    <a:pt x="854614" y="209062"/>
                  </a:lnTo>
                  <a:lnTo>
                    <a:pt x="0" y="209062"/>
                  </a:lnTo>
                  <a:lnTo>
                    <a:pt x="0" y="3273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8"/>
            <p:cNvSpPr/>
            <p:nvPr/>
          </p:nvSpPr>
          <p:spPr>
            <a:xfrm>
              <a:off x="849630" y="124571"/>
              <a:ext cx="3554557" cy="497787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883248" y="82388"/>
              <a:ext cx="3554557" cy="4977876"/>
            </a:xfrm>
            <a:custGeom>
              <a:avLst/>
              <a:gdLst>
                <a:gd name="connsiteX0" fmla="*/ 0 w 3554557"/>
                <a:gd name="connsiteY0" fmla="*/ 355456 h 4977876"/>
                <a:gd name="connsiteX1" fmla="*/ 355456 w 3554557"/>
                <a:gd name="connsiteY1" fmla="*/ 0 h 4977876"/>
                <a:gd name="connsiteX2" fmla="*/ 3199101 w 3554557"/>
                <a:gd name="connsiteY2" fmla="*/ 0 h 4977876"/>
                <a:gd name="connsiteX3" fmla="*/ 3554557 w 3554557"/>
                <a:gd name="connsiteY3" fmla="*/ 355456 h 4977876"/>
                <a:gd name="connsiteX4" fmla="*/ 3554557 w 3554557"/>
                <a:gd name="connsiteY4" fmla="*/ 4622420 h 4977876"/>
                <a:gd name="connsiteX5" fmla="*/ 3199101 w 3554557"/>
                <a:gd name="connsiteY5" fmla="*/ 4977876 h 4977876"/>
                <a:gd name="connsiteX6" fmla="*/ 355456 w 3554557"/>
                <a:gd name="connsiteY6" fmla="*/ 4977876 h 4977876"/>
                <a:gd name="connsiteX7" fmla="*/ 0 w 3554557"/>
                <a:gd name="connsiteY7" fmla="*/ 4622420 h 4977876"/>
                <a:gd name="connsiteX8" fmla="*/ 0 w 3554557"/>
                <a:gd name="connsiteY8" fmla="*/ 355456 h 497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4557" h="4977876">
                  <a:moveTo>
                    <a:pt x="0" y="355456"/>
                  </a:moveTo>
                  <a:cubicBezTo>
                    <a:pt x="0" y="159143"/>
                    <a:pt x="159143" y="0"/>
                    <a:pt x="355456" y="0"/>
                  </a:cubicBezTo>
                  <a:lnTo>
                    <a:pt x="3199101" y="0"/>
                  </a:lnTo>
                  <a:cubicBezTo>
                    <a:pt x="3395414" y="0"/>
                    <a:pt x="3554557" y="159143"/>
                    <a:pt x="3554557" y="355456"/>
                  </a:cubicBezTo>
                  <a:lnTo>
                    <a:pt x="3554557" y="4622420"/>
                  </a:lnTo>
                  <a:cubicBezTo>
                    <a:pt x="3554557" y="4818733"/>
                    <a:pt x="3395414" y="4977876"/>
                    <a:pt x="3199101" y="4977876"/>
                  </a:cubicBezTo>
                  <a:lnTo>
                    <a:pt x="355456" y="4977876"/>
                  </a:lnTo>
                  <a:cubicBezTo>
                    <a:pt x="159143" y="4977876"/>
                    <a:pt x="0" y="4818733"/>
                    <a:pt x="0" y="4622420"/>
                  </a:cubicBezTo>
                  <a:lnTo>
                    <a:pt x="0" y="355456"/>
                  </a:lnTo>
                  <a:close/>
                </a:path>
              </a:pathLst>
            </a:custGeom>
            <a:blipFill rotWithShape="0">
              <a:blip r:embed="rId3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7459" tIns="237459" rIns="237459" bIns="237459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500" kern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133792" y="5429809"/>
              <a:ext cx="1277000" cy="8108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75093" y="5372033"/>
              <a:ext cx="2248745" cy="980339"/>
            </a:xfrm>
            <a:custGeom>
              <a:avLst/>
              <a:gdLst>
                <a:gd name="connsiteX0" fmla="*/ 0 w 1277000"/>
                <a:gd name="connsiteY0" fmla="*/ 81090 h 810895"/>
                <a:gd name="connsiteX1" fmla="*/ 81090 w 1277000"/>
                <a:gd name="connsiteY1" fmla="*/ 0 h 810895"/>
                <a:gd name="connsiteX2" fmla="*/ 1195911 w 1277000"/>
                <a:gd name="connsiteY2" fmla="*/ 0 h 810895"/>
                <a:gd name="connsiteX3" fmla="*/ 1277001 w 1277000"/>
                <a:gd name="connsiteY3" fmla="*/ 81090 h 810895"/>
                <a:gd name="connsiteX4" fmla="*/ 1277000 w 1277000"/>
                <a:gd name="connsiteY4" fmla="*/ 729806 h 810895"/>
                <a:gd name="connsiteX5" fmla="*/ 1195910 w 1277000"/>
                <a:gd name="connsiteY5" fmla="*/ 810896 h 810895"/>
                <a:gd name="connsiteX6" fmla="*/ 81090 w 1277000"/>
                <a:gd name="connsiteY6" fmla="*/ 810895 h 810895"/>
                <a:gd name="connsiteX7" fmla="*/ 0 w 1277000"/>
                <a:gd name="connsiteY7" fmla="*/ 729805 h 810895"/>
                <a:gd name="connsiteX8" fmla="*/ 0 w 1277000"/>
                <a:gd name="connsiteY8" fmla="*/ 81090 h 81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000" h="810895">
                  <a:moveTo>
                    <a:pt x="0" y="81090"/>
                  </a:moveTo>
                  <a:cubicBezTo>
                    <a:pt x="0" y="36305"/>
                    <a:pt x="36305" y="0"/>
                    <a:pt x="81090" y="0"/>
                  </a:cubicBezTo>
                  <a:lnTo>
                    <a:pt x="1195911" y="0"/>
                  </a:lnTo>
                  <a:cubicBezTo>
                    <a:pt x="1240696" y="0"/>
                    <a:pt x="1277001" y="36305"/>
                    <a:pt x="1277001" y="81090"/>
                  </a:cubicBezTo>
                  <a:cubicBezTo>
                    <a:pt x="1277001" y="297329"/>
                    <a:pt x="1277000" y="513567"/>
                    <a:pt x="1277000" y="729806"/>
                  </a:cubicBezTo>
                  <a:cubicBezTo>
                    <a:pt x="1277000" y="774591"/>
                    <a:pt x="1240695" y="810896"/>
                    <a:pt x="1195910" y="810896"/>
                  </a:cubicBezTo>
                  <a:lnTo>
                    <a:pt x="81090" y="810895"/>
                  </a:lnTo>
                  <a:cubicBezTo>
                    <a:pt x="36305" y="810895"/>
                    <a:pt x="0" y="774590"/>
                    <a:pt x="0" y="729805"/>
                  </a:cubicBezTo>
                  <a:lnTo>
                    <a:pt x="0" y="81090"/>
                  </a:lnTo>
                  <a:close/>
                </a:path>
              </a:pathLst>
            </a:custGeom>
            <a:solidFill>
              <a:srgbClr val="00B050">
                <a:alpha val="90000"/>
              </a:srgb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7100" tIns="157100" rIns="157100" bIns="15710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তুবা</a:t>
              </a:r>
              <a:r>
                <a:rPr lang="bn-BD" sz="2800" kern="1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kern="1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বয়স</a:t>
              </a:r>
              <a:r>
                <a:rPr lang="en-US" sz="2800" kern="1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১০ </a:t>
              </a:r>
              <a:r>
                <a:rPr lang="en-US" sz="2800" kern="1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বছর</a:t>
              </a:r>
              <a:r>
                <a:rPr lang="en-US" sz="2800" kern="1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2800" kern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336140" y="5354790"/>
              <a:ext cx="1277000" cy="8108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2719960" y="5354790"/>
              <a:ext cx="2790312" cy="997582"/>
            </a:xfrm>
            <a:custGeom>
              <a:avLst/>
              <a:gdLst>
                <a:gd name="connsiteX0" fmla="*/ 0 w 1277000"/>
                <a:gd name="connsiteY0" fmla="*/ 81090 h 810895"/>
                <a:gd name="connsiteX1" fmla="*/ 81090 w 1277000"/>
                <a:gd name="connsiteY1" fmla="*/ 0 h 810895"/>
                <a:gd name="connsiteX2" fmla="*/ 1195911 w 1277000"/>
                <a:gd name="connsiteY2" fmla="*/ 0 h 810895"/>
                <a:gd name="connsiteX3" fmla="*/ 1277001 w 1277000"/>
                <a:gd name="connsiteY3" fmla="*/ 81090 h 810895"/>
                <a:gd name="connsiteX4" fmla="*/ 1277000 w 1277000"/>
                <a:gd name="connsiteY4" fmla="*/ 729806 h 810895"/>
                <a:gd name="connsiteX5" fmla="*/ 1195910 w 1277000"/>
                <a:gd name="connsiteY5" fmla="*/ 810896 h 810895"/>
                <a:gd name="connsiteX6" fmla="*/ 81090 w 1277000"/>
                <a:gd name="connsiteY6" fmla="*/ 810895 h 810895"/>
                <a:gd name="connsiteX7" fmla="*/ 0 w 1277000"/>
                <a:gd name="connsiteY7" fmla="*/ 729805 h 810895"/>
                <a:gd name="connsiteX8" fmla="*/ 0 w 1277000"/>
                <a:gd name="connsiteY8" fmla="*/ 81090 h 81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000" h="810895">
                  <a:moveTo>
                    <a:pt x="0" y="81090"/>
                  </a:moveTo>
                  <a:cubicBezTo>
                    <a:pt x="0" y="36305"/>
                    <a:pt x="36305" y="0"/>
                    <a:pt x="81090" y="0"/>
                  </a:cubicBezTo>
                  <a:lnTo>
                    <a:pt x="1195911" y="0"/>
                  </a:lnTo>
                  <a:cubicBezTo>
                    <a:pt x="1240696" y="0"/>
                    <a:pt x="1277001" y="36305"/>
                    <a:pt x="1277001" y="81090"/>
                  </a:cubicBezTo>
                  <a:cubicBezTo>
                    <a:pt x="1277001" y="297329"/>
                    <a:pt x="1277000" y="513567"/>
                    <a:pt x="1277000" y="729806"/>
                  </a:cubicBezTo>
                  <a:cubicBezTo>
                    <a:pt x="1277000" y="774591"/>
                    <a:pt x="1240695" y="810896"/>
                    <a:pt x="1195910" y="810896"/>
                  </a:cubicBezTo>
                  <a:lnTo>
                    <a:pt x="81090" y="810895"/>
                  </a:lnTo>
                  <a:cubicBezTo>
                    <a:pt x="36305" y="810895"/>
                    <a:pt x="0" y="774590"/>
                    <a:pt x="0" y="729805"/>
                  </a:cubicBezTo>
                  <a:lnTo>
                    <a:pt x="0" y="81090"/>
                  </a:lnTo>
                  <a:close/>
                </a:path>
              </a:pathLst>
            </a:custGeom>
            <a:solidFill>
              <a:srgbClr val="00B050">
                <a:alpha val="90000"/>
              </a:srgb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7100" tIns="157100" rIns="157100" bIns="15710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শ্রাব</a:t>
              </a:r>
              <a:r>
                <a:rPr lang="bn-BD" sz="2800" kern="1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ণের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বয়স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বছর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kern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77783010"/>
              </p:ext>
            </p:extLst>
          </p:nvPr>
        </p:nvGraphicFramePr>
        <p:xfrm>
          <a:off x="4018596" y="81858"/>
          <a:ext cx="5125404" cy="6038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8199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41665" t="-48936" r="-46443" b="-54800"/>
          <a:stretch/>
        </p:blipFill>
        <p:spPr>
          <a:xfrm>
            <a:off x="0" y="1322413"/>
            <a:ext cx="8833959" cy="2894680"/>
          </a:xfrm>
          <a:prstGeom prst="star32">
            <a:avLst>
              <a:gd name="adj" fmla="val 31073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2516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1539240" y="248746"/>
            <a:ext cx="5730239" cy="944880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32415"/>
              </a:avLst>
            </a:prstTxWarp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>
                  <a:solidFill>
                    <a:srgbClr val="000099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>
                <a:solidFill>
                  <a:srgbClr val="000099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036" y="1172988"/>
            <a:ext cx="8231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অনুপাত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কী তা বলতে পারবে 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36" y="2203405"/>
            <a:ext cx="8777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 2" panose="05020102010507070707" pitchFamily="18" charset="2"/>
              <a:buChar char="õ"/>
            </a:pPr>
            <a:r>
              <a:rPr lang="bn-BD" sz="4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সরল  অনুপাত ব্যাখ্যা করতে  </a:t>
            </a:r>
            <a:endParaRPr lang="en-US" sz="4400" dirty="0" smtClean="0">
              <a:ln>
                <a:solidFill>
                  <a:srgbClr val="990033"/>
                </a:solidFill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  <a:p>
            <a:r>
              <a:rPr lang="bn-BD" sz="4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 ।</a:t>
            </a:r>
            <a:endParaRPr lang="en-US" sz="4400" dirty="0">
              <a:ln>
                <a:solidFill>
                  <a:srgbClr val="990033"/>
                </a:solidFill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036" y="3540103"/>
            <a:ext cx="7624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4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সমতুল অনুপাত ব্যাখ্যা করতে  পারবে ।</a:t>
            </a:r>
            <a:endParaRPr lang="en-US" sz="4400" dirty="0">
              <a:ln>
                <a:solidFill>
                  <a:srgbClr val="990033"/>
                </a:solidFill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036" y="5075145"/>
            <a:ext cx="89249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4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লঘু অনুপাত ব্যাখ্যা করতে </a:t>
            </a:r>
            <a:endParaRPr lang="en-US" sz="4400" dirty="0" smtClean="0">
              <a:ln>
                <a:solidFill>
                  <a:srgbClr val="990033"/>
                </a:solidFill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  <a:p>
            <a:r>
              <a:rPr lang="bn-BD" sz="4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পারবে ।</a:t>
            </a:r>
            <a:endParaRPr lang="en-US" sz="4400" dirty="0">
              <a:ln>
                <a:solidFill>
                  <a:srgbClr val="990033"/>
                </a:solidFill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39858761"/>
              </p:ext>
            </p:extLst>
          </p:nvPr>
        </p:nvGraphicFramePr>
        <p:xfrm>
          <a:off x="843864" y="143220"/>
          <a:ext cx="8189965" cy="248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0629" y="2927716"/>
                <a:ext cx="8903201" cy="14459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prstTxWarp prst="textPlain">
                  <a:avLst/>
                </a:prstTxWarp>
                <a:spAutoFit/>
              </a:bodyPr>
              <a:lstStyle/>
              <a:p>
                <a:pPr lvl="0"/>
                <a:r>
                  <a:rPr lang="bn-BD" sz="3200" dirty="0" smtClean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বিস্কুটের দাম ও </a:t>
                </a:r>
                <a:r>
                  <a:rPr lang="bn-BD" sz="3200" dirty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চকলেটের </a:t>
                </a:r>
                <a:r>
                  <a:rPr lang="bn-BD" sz="3200" dirty="0" smtClean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দামের অনুপাত    </a:t>
                </a:r>
              </a:p>
              <a:p>
                <a:pPr lvl="0"/>
                <a:r>
                  <a:rPr lang="bn-BD" sz="3200" dirty="0" smtClean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200" i="1">
                            <a:ln w="0">
                              <a:solidFill>
                                <a:srgbClr val="990033"/>
                              </a:solidFill>
                            </a:ln>
                            <a:solidFill>
                              <a:srgbClr val="99003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200" i="1">
                                <a:ln w="0">
                                  <a:solidFill>
                                    <a:srgbClr val="990033"/>
                                  </a:solidFill>
                                </a:ln>
                                <a:solidFill>
                                  <a:srgbClr val="990033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200" b="0" i="1" smtClean="0">
                                <a:ln w="0">
                                  <a:solidFill>
                                    <a:srgbClr val="990033"/>
                                  </a:solidFill>
                                </a:ln>
                                <a:solidFill>
                                  <a:srgbClr val="990033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  <m:r>
                              <a:rPr lang="bn-BD" sz="3200" b="0" i="1" smtClean="0">
                                <a:ln w="0">
                                  <a:solidFill>
                                    <a:srgbClr val="990033"/>
                                  </a:solidFill>
                                </a:ln>
                                <a:solidFill>
                                  <a:srgbClr val="990033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bn-BD" sz="3200" i="1">
                                <a:ln w="0">
                                  <a:solidFill>
                                    <a:srgbClr val="990033"/>
                                  </a:solidFill>
                                </a:ln>
                                <a:solidFill>
                                  <a:srgbClr val="990033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200" dirty="0" smtClean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=  ২ </a:t>
                </a:r>
                <a:r>
                  <a:rPr lang="en-US" sz="3200" dirty="0" smtClean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bn-BD" sz="3200" dirty="0" smtClean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     </a:t>
                </a:r>
                <a:endParaRPr lang="en-US" sz="3200" dirty="0">
                  <a:ln w="0">
                    <a:solidFill>
                      <a:srgbClr val="990033"/>
                    </a:solidFill>
                  </a:ln>
                  <a:solidFill>
                    <a:srgbClr val="99003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2927716"/>
                <a:ext cx="8903201" cy="14459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4"/>
          <p:cNvSpPr/>
          <p:nvPr/>
        </p:nvSpPr>
        <p:spPr>
          <a:xfrm>
            <a:off x="451692" y="5771751"/>
            <a:ext cx="4671151" cy="825177"/>
          </a:xfrm>
          <a:prstGeom prst="wedgeEllipseCallout">
            <a:avLst>
              <a:gd name="adj1" fmla="val -12273"/>
              <a:gd name="adj2" fmla="val -24927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 একটি ভগ্নাংশ </a:t>
            </a:r>
            <a:endParaRPr lang="en-US" sz="36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277079" y="5771751"/>
            <a:ext cx="3756751" cy="715008"/>
          </a:xfrm>
          <a:prstGeom prst="wedgeEllipseCallout">
            <a:avLst>
              <a:gd name="adj1" fmla="val -78802"/>
              <a:gd name="adj2" fmla="val -27197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অনুপাতের প্রতীক </a:t>
            </a:r>
            <a:endParaRPr lang="en-US" sz="32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936434" y="5826835"/>
            <a:ext cx="3514381" cy="715008"/>
          </a:xfrm>
          <a:prstGeom prst="wedgeEllipseCallout">
            <a:avLst>
              <a:gd name="adj1" fmla="val 31803"/>
              <a:gd name="adj2" fmla="val -28492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পূর্বরাশি </a:t>
            </a:r>
            <a:endParaRPr lang="en-US" sz="36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607585" y="5771749"/>
            <a:ext cx="3238959" cy="715010"/>
          </a:xfrm>
          <a:prstGeom prst="wedgeEllipseCallout">
            <a:avLst>
              <a:gd name="adj1" fmla="val -80208"/>
              <a:gd name="adj2" fmla="val -284304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রাশি </a:t>
            </a:r>
            <a:endParaRPr lang="en-US" sz="32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159" y="686370"/>
            <a:ext cx="6001555" cy="4284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4228" y="0"/>
            <a:ext cx="5128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4929" y="5174419"/>
            <a:ext cx="8654142" cy="965529"/>
          </a:xfrm>
          <a:prstGeom prst="roundRect">
            <a:avLst>
              <a:gd name="adj" fmla="val 5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 টি বর্গ 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6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২০ </a:t>
            </a:r>
            <a:r>
              <a:rPr lang="bn-BD" sz="6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বর্গ</a:t>
            </a:r>
            <a:r>
              <a:rPr lang="bn-BD" sz="6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endParaRPr lang="en-US" sz="6600" dirty="0">
              <a:ln w="0"/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2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2575" y="3368856"/>
            <a:ext cx="118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1:2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1321" y="3368857"/>
            <a:ext cx="118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2:4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0" y="834769"/>
            <a:ext cx="3043957" cy="2610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52" y="959645"/>
            <a:ext cx="2366657" cy="2360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76" y="959645"/>
            <a:ext cx="2335517" cy="23606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65814" y="3320305"/>
            <a:ext cx="118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4:8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2761488" y="1810791"/>
            <a:ext cx="676611" cy="658368"/>
          </a:xfrm>
          <a:prstGeom prst="mathEqual">
            <a:avLst>
              <a:gd name="adj1" fmla="val 17964"/>
              <a:gd name="adj2" fmla="val 2842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Equal 12"/>
          <p:cNvSpPr/>
          <p:nvPr/>
        </p:nvSpPr>
        <p:spPr>
          <a:xfrm>
            <a:off x="5734665" y="1810791"/>
            <a:ext cx="676611" cy="658368"/>
          </a:xfrm>
          <a:prstGeom prst="mathEqual">
            <a:avLst>
              <a:gd name="adj1" fmla="val 17964"/>
              <a:gd name="adj2" fmla="val 2842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450" y="5003247"/>
            <a:ext cx="4736563" cy="1128012"/>
          </a:xfrm>
          <a:prstGeom prst="rect">
            <a:avLst/>
          </a:prstGeom>
          <a:ln w="920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73" y="5003246"/>
            <a:ext cx="3391777" cy="1128012"/>
          </a:xfrm>
          <a:prstGeom prst="rect">
            <a:avLst/>
          </a:prstGeom>
          <a:ln w="889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1" name="TextBox 20"/>
          <p:cNvSpPr txBox="1"/>
          <p:nvPr/>
        </p:nvSpPr>
        <p:spPr>
          <a:xfrm>
            <a:off x="8509050" y="4930930"/>
            <a:ext cx="531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1903" y="25627"/>
            <a:ext cx="5298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সমতুল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7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 animBg="1"/>
      <p:bldP spid="13" grpId="0" animBg="1"/>
      <p:bldP spid="21" grpId="0"/>
      <p:bldP spid="21" grpId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300</Words>
  <Application>Microsoft Office PowerPoint</Application>
  <PresentationFormat>On-screen Show (4:3)</PresentationFormat>
  <Paragraphs>89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Kalpurush</vt:lpstr>
      <vt:lpstr>NikoshBAN</vt:lpstr>
      <vt:lpstr>Symbol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Rasel</cp:lastModifiedBy>
  <cp:revision>67</cp:revision>
  <dcterms:created xsi:type="dcterms:W3CDTF">2014-11-27T04:45:00Z</dcterms:created>
  <dcterms:modified xsi:type="dcterms:W3CDTF">2021-03-09T15:03:42Z</dcterms:modified>
</cp:coreProperties>
</file>