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6" r:id="rId38"/>
    <p:sldId id="317" r:id="rId39"/>
    <p:sldId id="318" r:id="rId40"/>
    <p:sldId id="319" r:id="rId41"/>
    <p:sldId id="320" r:id="rId42"/>
    <p:sldId id="321" r:id="rId43"/>
    <p:sldId id="292" r:id="rId44"/>
    <p:sldId id="293" r:id="rId45"/>
    <p:sldId id="294" r:id="rId46"/>
    <p:sldId id="29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FF"/>
    <a:srgbClr val="00FFFF"/>
    <a:srgbClr val="3333FF"/>
    <a:srgbClr val="66FFFF"/>
    <a:srgbClr val="0000FF"/>
    <a:srgbClr val="CCFF66"/>
    <a:srgbClr val="FF9933"/>
    <a:srgbClr val="FFCC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2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07-Mar-21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81\Downloads\download (3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 w="38100" cap="sq">
            <a:solidFill>
              <a:srgbClr val="0033CC"/>
            </a:solidFill>
            <a:prstDash val="solid"/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0200" y="38100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8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FF99"/>
          </a:solidFill>
          <a:ln w="76200"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s://3.bp.blogspot.com/--zmw5HpQ16M/WwPHLUjO56I/AAAAAAAAAEg/m5JC4G20ViwQgYJ2sHCA7vgIYTOXeykiACLcBGAs/s400/esthai_tis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399" y="838200"/>
            <a:ext cx="40386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066800" y="914400"/>
            <a:ext cx="2743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43400" y="1676400"/>
            <a:ext cx="7620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990600"/>
            <a:ext cx="3733800" cy="2286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উদ্ভিদদেহে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-Shape 6"/>
          <p:cNvSpPr/>
          <p:nvPr/>
        </p:nvSpPr>
        <p:spPr>
          <a:xfrm>
            <a:off x="2057400" y="2971800"/>
            <a:ext cx="6858000" cy="1676400"/>
          </a:xfrm>
          <a:prstGeom prst="corner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কোলেনকাইমা</a:t>
            </a:r>
            <a:r>
              <a:rPr lang="en-US" sz="32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b="1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উদ্ভিদদেহকে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85800" y="2819400"/>
            <a:ext cx="228600" cy="2362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5105400"/>
            <a:ext cx="8382000" cy="1447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FF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842" name="Picture 2" descr="সাধারণ স্থায়ী টিস্যু এবং জটিল স্থায়ী টিস্যু মধ্যে পার্থক্য - 2021 - খব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762000"/>
            <a:ext cx="4648199" cy="2590800"/>
          </a:xfrm>
          <a:prstGeom prst="rect">
            <a:avLst/>
          </a:prstGeom>
          <a:ln w="5715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ight Arrow 3"/>
          <p:cNvSpPr/>
          <p:nvPr/>
        </p:nvSpPr>
        <p:spPr>
          <a:xfrm>
            <a:off x="5638800" y="1828800"/>
            <a:ext cx="838200" cy="304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1676400"/>
            <a:ext cx="1524000" cy="762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8610600" cy="3046988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উদ্ভিদের পরিবহনের কাজ করে</a:t>
            </a:r>
            <a:r>
              <a:rPr lang="as-IN" sz="3200" dirty="0" smtClean="0">
                <a:solidFill>
                  <a:srgbClr val="052D03"/>
                </a:solidFill>
              </a:rPr>
              <a:t>।</a:t>
            </a:r>
            <a:endParaRPr lang="en-US" sz="3200" dirty="0" smtClean="0">
              <a:solidFill>
                <a:srgbClr val="052D03"/>
              </a:solidFill>
            </a:endParaRPr>
          </a:p>
          <a:p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as-IN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উদ্ভিদে অবস্থান করে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as-IN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মাটি থেকে পানি ও অন্যান্য খনিজ লবণ বহন করে পাতায় পৌ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ছিয়ে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solidFill>
                  <a:srgbClr val="052D03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52D0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1"/>
            <a:ext cx="8839200" cy="6555641"/>
          </a:xfrm>
          <a:prstGeom prst="rect">
            <a:avLst/>
          </a:prstGeom>
          <a:solidFill>
            <a:srgbClr val="00B050"/>
          </a:solidFill>
          <a:ln w="76200">
            <a:solidFill>
              <a:srgbClr val="333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90800" y="304800"/>
            <a:ext cx="3352800" cy="11430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866" name="Picture 2" descr="C:\Users\W81\Downloads\download (3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00200"/>
            <a:ext cx="5410200" cy="3352800"/>
          </a:xfrm>
          <a:prstGeom prst="rect">
            <a:avLst/>
          </a:prstGeom>
          <a:ln w="381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5257800"/>
            <a:ext cx="8610600" cy="762000"/>
          </a:xfrm>
          <a:prstGeom prst="rect">
            <a:avLst/>
          </a:prstGeom>
          <a:solidFill>
            <a:srgbClr val="052D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কোলেনকাইমা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99FF33"/>
          </a:solidFill>
          <a:ln w="76200">
            <a:solidFill>
              <a:srgbClr val="FF9900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724400" y="2133600"/>
            <a:ext cx="16764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0800" y="1905000"/>
            <a:ext cx="2209800" cy="9144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5339"/>
          <a:stretch>
            <a:fillRect/>
          </a:stretch>
        </p:blipFill>
        <p:spPr>
          <a:xfrm>
            <a:off x="762000" y="762000"/>
            <a:ext cx="39624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4495800"/>
            <a:ext cx="8610600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(১)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পানি ও খনিজ লবণ 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খাদ্য সঞ্চয়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(২)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উদ্ভিদকে যান্ত্রিক শক্তি 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ঢ়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 প্রদান 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391400" y="2743200"/>
            <a:ext cx="304800" cy="3810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38800" y="3124200"/>
            <a:ext cx="2590800" cy="7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Callout 9"/>
          <p:cNvSpPr/>
          <p:nvPr/>
        </p:nvSpPr>
        <p:spPr>
          <a:xfrm>
            <a:off x="4876800" y="3200400"/>
            <a:ext cx="1905000" cy="762000"/>
          </a:xfrm>
          <a:prstGeom prst="up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মেটাজাইলেম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Up Arrow Callout 10"/>
          <p:cNvSpPr/>
          <p:nvPr/>
        </p:nvSpPr>
        <p:spPr>
          <a:xfrm>
            <a:off x="6858000" y="3124200"/>
            <a:ext cx="2057400" cy="914400"/>
          </a:xfrm>
          <a:prstGeom prst="upArrow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প্রোটোজাইলেম</a:t>
            </a:r>
            <a:endParaRPr lang="en-US" sz="32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55641"/>
          </a:xfrm>
          <a:prstGeom prst="rect">
            <a:avLst/>
          </a:prstGeom>
          <a:solidFill>
            <a:srgbClr val="00FFFF"/>
          </a:solidFill>
          <a:ln w="76200">
            <a:solidFill>
              <a:srgbClr val="996633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কয়েক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BiologyBD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BiologyBD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W81\Downloads\images (3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762000"/>
            <a:ext cx="2438400" cy="2590800"/>
          </a:xfrm>
          <a:prstGeom prst="rect">
            <a:avLst/>
          </a:prstGeom>
          <a:noFill/>
        </p:spPr>
      </p:pic>
      <p:sp>
        <p:nvSpPr>
          <p:cNvPr id="6" name="Up-Down Arrow 5"/>
          <p:cNvSpPr/>
          <p:nvPr/>
        </p:nvSpPr>
        <p:spPr>
          <a:xfrm>
            <a:off x="152400" y="1219200"/>
            <a:ext cx="457200" cy="4114800"/>
          </a:xfrm>
          <a:prstGeom prst="upDownArrow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990600"/>
            <a:ext cx="4724400" cy="95410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ট্রাকিডঃ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কোষরসের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অজ্ঞকে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2590800"/>
            <a:ext cx="2514600" cy="8382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ট্রাকিড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ভেসেল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2438400"/>
            <a:ext cx="1219200" cy="4572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447800" y="1981200"/>
            <a:ext cx="4800600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(২)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ভেসেলঃ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লবন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পরিবহনে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অজ্ঞকে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304800" y="3810000"/>
            <a:ext cx="1219200" cy="5334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3505200"/>
            <a:ext cx="4800600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(৩)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প্যারেনকাইমাঃ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04800" y="4876800"/>
            <a:ext cx="1143000" cy="533400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4724400"/>
            <a:ext cx="6781800" cy="954107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(৪)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জাইলেম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ফাইবারঃ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উদ্ভিদকে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04800" y="1066800"/>
            <a:ext cx="1066800" cy="5334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00FF"/>
          </a:solidFill>
          <a:ln w="76200">
            <a:solidFill>
              <a:srgbClr val="333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39" name="Picture 3" descr="C:\Users\W81\Downloads\images (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762000"/>
            <a:ext cx="4953000" cy="3200399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752600" y="3276600"/>
            <a:ext cx="4953000" cy="6858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লম্বচ্ছেদ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প্রস্থচ্ছেদ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8686800" cy="2554545"/>
          </a:xfrm>
          <a:prstGeom prst="rect">
            <a:avLst/>
          </a:prstGeom>
          <a:solidFill>
            <a:srgbClr val="3333FF"/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উদ্ভিদদেহে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প্রস্তুতকৃত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অজ্ঞে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পরিবহনকারী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প্রস্তুতকৃত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CCFF66"/>
          </a:solidFill>
          <a:ln w="76200">
            <a:solidFill>
              <a:srgbClr val="FF00FF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1447800"/>
            <a:ext cx="25908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2133600"/>
            <a:ext cx="304800" cy="6858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819400"/>
            <a:ext cx="8077200" cy="152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81000" y="2971800"/>
            <a:ext cx="1600200" cy="990600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সিভকোষ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286000" y="2895600"/>
            <a:ext cx="1524000" cy="1066800"/>
          </a:xfrm>
          <a:prstGeom prst="up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সঙ্গীকোষ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962400" y="2971800"/>
            <a:ext cx="2819400" cy="1295400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প্যারেনকামা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934200" y="2971800"/>
            <a:ext cx="1676400" cy="1066800"/>
          </a:xfrm>
          <a:prstGeom prst="up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66FFFF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Kalerkantho_18-06-10-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914400"/>
            <a:ext cx="3505199" cy="365759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19600" y="1066800"/>
            <a:ext cx="4419600" cy="353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সিভকোষঃ</a:t>
            </a: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s-IN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এরা বিশেষ ধরনের কোষ। দীর্ঘ, পাতলা কোষপ্রাচীরযুক্ত ও জীবিত এ কোষগুলো লম্বালম্বি ভাবে একটির উপর একটি পরপর সজ্জিত হয়ে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নলাকৃতি</a:t>
            </a:r>
            <a:r>
              <a:rPr lang="as-IN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গঠন করে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সিভকোষ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38400" y="1219200"/>
            <a:ext cx="2057400" cy="4572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181600"/>
            <a:ext cx="8610600" cy="1077218"/>
          </a:xfrm>
          <a:prstGeom prst="rect">
            <a:avLst/>
          </a:prstGeom>
          <a:noFill/>
          <a:ln w="28575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প্রস্তুতকৃত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143000"/>
            <a:ext cx="4953000" cy="206210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সঙ্গীকোষ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ফ্লোয়েম টিস্যুর একটি উপাদান তবে এটি সর্বদাই ফ্লোয়েমের সীভনল কোষের সংগে অবস্থান করে বলে একে সঙ্গীকোষ বলা হয়।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C:\Users\W81\Downloads\phloem_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2819400" cy="3581400"/>
          </a:xfrm>
          <a:prstGeom prst="rect">
            <a:avLst/>
          </a:prstGeom>
          <a:ln w="38100" cap="sq">
            <a:solidFill>
              <a:srgbClr val="00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>
            <a:off x="1905000" y="1524000"/>
            <a:ext cx="1828800" cy="457200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8686800" cy="1077218"/>
          </a:xfrm>
          <a:prstGeom prst="rect">
            <a:avLst/>
          </a:prstGeom>
          <a:solidFill>
            <a:srgbClr val="FFFF99"/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সঙ্গীকোষের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চলাচলে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সিভনলকে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সাহায়্য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 (২) 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সিভনলের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কার্যকলাপ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6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6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6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dirty="0" smtClean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1676400"/>
            <a:ext cx="3886200" cy="206210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প্যারেনকাইমাঃ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টিস্যুতে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কোষগুলোকে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Elements-of-Phloem-Tissue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1"/>
            <a:ext cx="3276600" cy="32004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2362200" y="2133600"/>
            <a:ext cx="23622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ফ্লোয়েমপ্যারেনকামা</a:t>
            </a:r>
            <a:endParaRPr lang="en-US" sz="2800" dirty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981200" y="2362200"/>
            <a:ext cx="304800" cy="1524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4572000"/>
            <a:ext cx="8534400" cy="156966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প্যারেনকাইমার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সাময়িকভাবে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সঞ্চয়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DSC_0482-00-00-----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"/>
            <a:ext cx="1523999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1" name="Picture 3" descr="C:\Users\W81\Downloads\6558988_thum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524000"/>
            <a:ext cx="838200" cy="502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" y="1676400"/>
            <a:ext cx="3886200" cy="5016758"/>
          </a:xfrm>
          <a:prstGeom prst="rect">
            <a:avLst/>
          </a:prstGeom>
          <a:solidFill>
            <a:schemeClr val="accent4">
              <a:lumMod val="5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নূরুল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সহঃ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আর.কে.আর.এম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রায়পুরা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- </a:t>
            </a:r>
            <a:r>
              <a:rPr lang="en-US" sz="32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নরসিংদী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accent6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676400"/>
            <a:ext cx="358140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৯ম/ ১০ম </a:t>
            </a:r>
          </a:p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1"/>
            <a:ext cx="8839200" cy="6555641"/>
          </a:xfrm>
          <a:prstGeom prst="rect">
            <a:avLst/>
          </a:prstGeom>
          <a:solidFill>
            <a:srgbClr val="FF00FF"/>
          </a:solidFill>
          <a:ln w="76200">
            <a:solidFill>
              <a:srgbClr val="00FF00"/>
            </a:solidFill>
          </a:ln>
          <a:effectLst>
            <a:glow rad="101600">
              <a:srgbClr val="00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4191000" cy="3124200"/>
          </a:xfrm>
          <a:prstGeom prst="rect">
            <a:avLst/>
          </a:prstGeom>
          <a:ln w="88900" cap="sq" cmpd="thickThin">
            <a:solidFill>
              <a:srgbClr val="33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371600" y="2286000"/>
            <a:ext cx="23622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2800" dirty="0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99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endParaRPr lang="en-US" sz="2800" dirty="0">
              <a:solidFill>
                <a:srgbClr val="FFFF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1676400"/>
            <a:ext cx="4038600" cy="206210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তন্তুঃ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ফ্লোয়েমের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কোষকে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76800"/>
            <a:ext cx="8534400" cy="1077218"/>
          </a:xfrm>
          <a:prstGeom prst="rect">
            <a:avLst/>
          </a:prstGeom>
          <a:solidFill>
            <a:schemeClr val="bg2">
              <a:lumMod val="10000"/>
            </a:schemeClr>
          </a:solidFill>
          <a:ln w="3810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ফ্লোয়েম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তন্তুর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(১)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উদ্ভিদদেহকে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পরিবহনে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CCFF66"/>
          </a:solidFill>
          <a:ln w="76200">
            <a:solidFill>
              <a:srgbClr val="3333FF"/>
            </a:solidFill>
          </a:ln>
          <a:effectLst>
            <a:glow rad="101600">
              <a:srgbClr val="3333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 এ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b="1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81\Downloads\Animal-Tissue-Types-Structure-Functio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600" cy="518159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838200"/>
            <a:ext cx="5181600" cy="685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200400"/>
            <a:ext cx="1828800" cy="381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3200400"/>
            <a:ext cx="1828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3124200"/>
            <a:ext cx="17526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5029200"/>
            <a:ext cx="1676400" cy="4572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2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105400"/>
            <a:ext cx="1905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9400" y="3124200"/>
            <a:ext cx="1905000" cy="381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কোমলাস্থি</a:t>
            </a:r>
            <a:r>
              <a:rPr lang="en-US" sz="2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5105400"/>
            <a:ext cx="1828800" cy="53340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2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</p:spTree>
  </p:cSld>
  <p:clrMapOvr>
    <a:masterClrMapping/>
  </p:clrMapOvr>
  <p:transition spd="slow">
    <p:diamond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FF99"/>
          </a:solidFill>
          <a:ln w="76200">
            <a:solidFill>
              <a:srgbClr val="FF00FF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Pseudostratified-columnar-epithel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3505200" cy="3124200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8" name="AutoShape 4" descr="টিস্যু-‌কোষ-কলা_____________________... - সরকারি চাকুরি প্রস্তুতি  Government Job Prepration bd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টিস্যু-‌কোষ-কলা_____________________... - সরকারি চাকুরি প্রস্তুতি  Government Job Prepration bd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24400" y="1524000"/>
            <a:ext cx="4114800" cy="3539430"/>
          </a:xfrm>
          <a:prstGeom prst="rect">
            <a:avLst/>
          </a:prstGeom>
          <a:solidFill>
            <a:srgbClr val="00FFFF"/>
          </a:solidFill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বহিঃতলকে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প্রকৃতিভেদে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24200" y="2057400"/>
            <a:ext cx="1447800" cy="3810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181600"/>
            <a:ext cx="8153400" cy="1077218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(১)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অঙ্গকে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প্রকৃতিভেদে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2800" y="2286000"/>
            <a:ext cx="30480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572000" y="3048000"/>
            <a:ext cx="381000" cy="9906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4038600"/>
            <a:ext cx="7772400" cy="76200"/>
          </a:xfrm>
          <a:prstGeom prst="rect">
            <a:avLst/>
          </a:prstGeom>
          <a:solidFill>
            <a:srgbClr val="FFC000"/>
          </a:solidFill>
          <a:ln w="28575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304800" y="4114800"/>
            <a:ext cx="3200400" cy="990600"/>
          </a:xfrm>
          <a:prstGeom prst="upArrowCallou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581400" y="4114800"/>
            <a:ext cx="2895600" cy="14478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6705600" y="4191000"/>
            <a:ext cx="2133600" cy="1371600"/>
          </a:xfrm>
          <a:prstGeom prst="up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CC66"/>
          </a:solidFill>
          <a:ln w="76200">
            <a:solidFill>
              <a:srgbClr val="3333FF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2226" name="Picture 2" descr="C:\Users\W81\Downloads\Simple-squamous-epithel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3581400" cy="3048001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219200"/>
            <a:ext cx="426720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514600" y="1447800"/>
            <a:ext cx="1905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648200"/>
            <a:ext cx="8229600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স্কোয়ামাস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   (১)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প্রাণিদেহের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ছাঁকনির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FF00"/>
          </a:solidFill>
          <a:ln w="76200">
            <a:solidFill>
              <a:srgbClr val="0000FF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3251" name="Picture 3" descr="C:\Users\W81\Downloads\9t2.16-18.jpg.cr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4589"/>
            <a:ext cx="5562600" cy="2436811"/>
          </a:xfrm>
          <a:prstGeom prst="rect">
            <a:avLst/>
          </a:prstGeom>
          <a:ln w="38100" cap="sq" cmpd="thickThin">
            <a:solidFill>
              <a:srgbClr val="3333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1143000" y="1143000"/>
            <a:ext cx="1752600" cy="2438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24400" y="1143000"/>
            <a:ext cx="1981200" cy="24384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2667000"/>
            <a:ext cx="3657600" cy="9144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8686800" cy="255454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ঘনাকার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কিউব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আকৃতির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উচ্চতা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কিউবয়ডাল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প্রাণিদেহে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পরিশোষন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00FF"/>
          </a:solidFill>
          <a:ln w="76200"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C:\Users\W81\Downloads\Pseudostratified-columnar-epitheli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904875"/>
            <a:ext cx="3581400" cy="3209925"/>
          </a:xfrm>
          <a:prstGeom prst="rect">
            <a:avLst/>
          </a:prstGeom>
          <a:ln w="38100" cap="sq">
            <a:solidFill>
              <a:srgbClr val="00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477000" y="2362200"/>
            <a:ext cx="2438400" cy="1066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486400" y="2743200"/>
            <a:ext cx="914400" cy="381000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4343400"/>
            <a:ext cx="8686800" cy="2062103"/>
          </a:xfrm>
          <a:prstGeom prst="rect">
            <a:avLst/>
          </a:prstGeom>
          <a:solidFill>
            <a:schemeClr val="bg2">
              <a:lumMod val="25000"/>
            </a:schemeClr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কোষসমুহ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স্তম্ভের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সরু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লম্বা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কলামনার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algn="ctr"/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32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প্রাণিদেহের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কোষগুলোকে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ক্ষরণ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রক্ষণ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00FFFF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5299" name="Picture 3" descr="C:\Users\W81\Downloads\class-9-10-lesson-2-class-no-10-cell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1"/>
            <a:ext cx="6924675" cy="4114800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066800" y="2438400"/>
            <a:ext cx="27432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5800" y="3429000"/>
            <a:ext cx="2971800" cy="6096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সিউডো-স্ট্যাডিফাইড</a:t>
            </a:r>
            <a:r>
              <a:rPr lang="en-US" sz="2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4648200"/>
            <a:ext cx="36576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স্ট্যাডিফাইড</a:t>
            </a:r>
            <a:r>
              <a:rPr lang="en-US" sz="2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2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181600"/>
            <a:ext cx="8686800" cy="1569660"/>
          </a:xfrm>
          <a:prstGeom prst="rect">
            <a:avLst/>
          </a:prstGeom>
          <a:noFill/>
          <a:ln w="28575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কোষগুলোর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সিউডো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3333FF"/>
          </a:solidFill>
          <a:ln w="76200">
            <a:solidFill>
              <a:srgbClr val="FF00FF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W81\Downloads\class-9-10-lesson-2-class-no-10-cell-1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914401"/>
            <a:ext cx="4648200" cy="3200399"/>
          </a:xfrm>
          <a:prstGeom prst="rect">
            <a:avLst/>
          </a:prstGeom>
          <a:ln w="88900" cap="sq" cmpd="thickThin">
            <a:solidFill>
              <a:srgbClr val="00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905000" y="2286000"/>
            <a:ext cx="4724400" cy="1828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9600" y="914400"/>
            <a:ext cx="2209800" cy="13716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3810000" y="1981200"/>
            <a:ext cx="304800" cy="914400"/>
          </a:xfrm>
          <a:prstGeom prst="down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4572000"/>
            <a:ext cx="8610600" cy="2062103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কোষসমুহ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একস্তরে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একস্তরে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7030A0"/>
          </a:solidFill>
          <a:ln w="76200">
            <a:solidFill>
              <a:srgbClr val="92D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322" name="Picture 2" descr="C:\Users\W81\Downloads\9t2.19-20.jpg.cr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1143000"/>
            <a:ext cx="5943600" cy="2819400"/>
          </a:xfrm>
          <a:prstGeom prst="rect">
            <a:avLst/>
          </a:prstGeom>
          <a:ln w="38100" cap="sq">
            <a:solidFill>
              <a:srgbClr val="FFCC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419600" y="1143000"/>
            <a:ext cx="3048000" cy="28194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6400" y="3124200"/>
            <a:ext cx="27432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4191000"/>
            <a:ext cx="8686800" cy="2062103"/>
          </a:xfrm>
          <a:prstGeom prst="rect">
            <a:avLst/>
          </a:prstGeom>
          <a:solidFill>
            <a:schemeClr val="tx2">
              <a:lumMod val="50000"/>
            </a:schemeClr>
          </a:solidFill>
          <a:ln w="1905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স্ট্র্যাটিফাইড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একাধিকস্তরে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সজ্জিত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স্ট্যাটিফাইড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আবরনী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dirty="0" smtClean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ত্বকের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99CC"/>
          </a:solidFill>
          <a:ln w="76200">
            <a:solidFill>
              <a:srgbClr val="7030A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W81\Downloads\100874365-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886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W81\Downloads\unname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352800"/>
            <a:ext cx="42672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 descr="C:\Users\W81\Downloads\230435KK_ST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914401"/>
            <a:ext cx="4191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 descr="C:\Users\W81\Downloads\Kalerkantho_18-06-12-2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429000"/>
            <a:ext cx="3733800" cy="2819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438401"/>
            <a:ext cx="762000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590800"/>
            <a:ext cx="11430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2800" y="5715000"/>
            <a:ext cx="4419600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81400" y="4648200"/>
            <a:ext cx="1066800" cy="914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5715000" y="4800600"/>
            <a:ext cx="9144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FFFF"/>
          </a:solidFill>
          <a:ln w="76200">
            <a:solidFill>
              <a:srgbClr val="FF00FF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সিউডো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স্ট্যাটিফাইড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7346" name="Picture 2" descr="C:\Users\W81\Downloads\9t2.19-20.jpg.cr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90600"/>
            <a:ext cx="5257800" cy="2819399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1600200" y="990600"/>
            <a:ext cx="2362200" cy="28194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62400" y="2667000"/>
            <a:ext cx="28194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সিউডো-স্ট্যাটিফাইড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3962400"/>
            <a:ext cx="87630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সিউডো-স্ট্যাটিফাইড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কোষসমুহ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ভিত্তিপর্দার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একস্তরে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উচ্চতায়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স্তরিভুত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সিউডো-স্ট্যাটিফাইড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সিলিয়াযুক্ত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ক্ষণপদযুক্ত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ফ্লাজেলাযুক্ত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CC66"/>
          </a:solidFill>
          <a:ln w="76200">
            <a:solidFill>
              <a:srgbClr val="3333FF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রুপান্তরিত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19200"/>
            <a:ext cx="8686800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p-Down Arrow 3"/>
          <p:cNvSpPr/>
          <p:nvPr/>
        </p:nvSpPr>
        <p:spPr>
          <a:xfrm>
            <a:off x="228600" y="1371600"/>
            <a:ext cx="228599" cy="51054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524000"/>
            <a:ext cx="80772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সিলিয়াযুক্ত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প্রাণিদের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শ্বাসনালির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প্রাচীরে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590800"/>
            <a:ext cx="8077200" cy="4572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ফ্লাজেলাযুক্ত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হাইড্রার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এন্ডোডার্মে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3352800"/>
            <a:ext cx="7924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ক্ষনপদযুক্ত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মেরুদন্ডী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প্রাণিদের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অন্ত্রে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4343400"/>
            <a:ext cx="8077200" cy="762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জননে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প্রজাতির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অক্ষুন্ন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562600"/>
            <a:ext cx="79248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গ্রন্থি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আবরণী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" y="1981200"/>
            <a:ext cx="457200" cy="2286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04800" y="2667000"/>
            <a:ext cx="457200" cy="30480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04800" y="3581400"/>
            <a:ext cx="457200" cy="3048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04800" y="4648200"/>
            <a:ext cx="457200" cy="3810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04800" y="5715000"/>
            <a:ext cx="533400" cy="3048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amond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FF00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8370" name="Picture 2" descr="C:\Users\W81\Downloads\unname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90601"/>
            <a:ext cx="4114800" cy="2667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105400" y="2133600"/>
            <a:ext cx="1219200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77000" y="1981200"/>
            <a:ext cx="2209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38600"/>
            <a:ext cx="8610600" cy="156966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90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     এ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 dir="in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763000" cy="6555641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rgbClr val="3333FF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কাঠামোর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71800" y="1371600"/>
            <a:ext cx="2667000" cy="10668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91000" y="2362200"/>
            <a:ext cx="457200" cy="685800"/>
          </a:xfrm>
          <a:prstGeom prst="down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762000" y="3048000"/>
            <a:ext cx="7696200" cy="1219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Callout 6"/>
          <p:cNvSpPr/>
          <p:nvPr/>
        </p:nvSpPr>
        <p:spPr>
          <a:xfrm>
            <a:off x="304800" y="3048000"/>
            <a:ext cx="2971800" cy="1066800"/>
          </a:xfrm>
          <a:prstGeom prst="up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স্ক্লেলিটাল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3429000" y="3124200"/>
            <a:ext cx="2819400" cy="914400"/>
          </a:xfrm>
          <a:prstGeom prst="up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ফাইব্রাস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6400800" y="3124200"/>
            <a:ext cx="2438400" cy="838200"/>
          </a:xfrm>
          <a:prstGeom prst="up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381000" y="4953000"/>
            <a:ext cx="7239000" cy="121919"/>
          </a:xfrm>
          <a:prstGeom prst="flowChartProcess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1676400" y="4038600"/>
            <a:ext cx="381000" cy="8382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Callout 11"/>
          <p:cNvSpPr/>
          <p:nvPr/>
        </p:nvSpPr>
        <p:spPr>
          <a:xfrm>
            <a:off x="533400" y="4953000"/>
            <a:ext cx="2438400" cy="990600"/>
          </a:xfrm>
          <a:prstGeom prst="upArrowCallou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কোমলাস্থি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5562600" y="4953000"/>
            <a:ext cx="2514600" cy="1066800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3333FF"/>
            </a:solidFill>
          </a:ln>
          <a:effectLst>
            <a:glow rad="101600">
              <a:srgbClr val="00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400px-Illu_connective_tissues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7696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04800" y="990600"/>
            <a:ext cx="4876800" cy="3429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4038600"/>
            <a:ext cx="2895600" cy="381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ফাইব্রাস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876800"/>
            <a:ext cx="8305800" cy="107721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ফাইব্রাস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দেহত্বকের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তন্তুময়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আধিক্য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66FFFF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স্ক্লেলিটাল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W81\Downloads\konkal_jojog_ko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5105400" cy="2971800"/>
          </a:xfrm>
          <a:prstGeom prst="rect">
            <a:avLst/>
          </a:prstGeom>
          <a:ln w="88900" cap="sq" cmpd="thickThin">
            <a:solidFill>
              <a:srgbClr val="FF9933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C:\Users\W81\Downloads\download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914400"/>
            <a:ext cx="2819400" cy="3048000"/>
          </a:xfrm>
          <a:prstGeom prst="rect">
            <a:avLst/>
          </a:prstGeom>
          <a:ln w="88900" cap="sq" cmpd="thickThin">
            <a:solidFill>
              <a:srgbClr val="FFCC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7239000" y="3200400"/>
            <a:ext cx="1371600" cy="533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অস্থি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4800" y="1752600"/>
            <a:ext cx="13716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কোমলাস্থি</a:t>
            </a: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5562600" y="1981200"/>
            <a:ext cx="1600200" cy="304800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924800" y="2209800"/>
            <a:ext cx="228600" cy="914400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4267200"/>
            <a:ext cx="8610600" cy="20621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স্ক্লেলিটাল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অভ্যন্তরিন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গঠনকারী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স্ক্লেলিটাল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।।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এ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(১)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 (২) 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অঙ্গকে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FF9933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W81\Downloads\maxresdefault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990600"/>
            <a:ext cx="54864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609600" y="990600"/>
            <a:ext cx="5486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3810000"/>
            <a:ext cx="54864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8534400" cy="2062103"/>
          </a:xfrm>
          <a:prstGeom prst="rect">
            <a:avLst/>
          </a:prstGeom>
          <a:noFill/>
          <a:ln w="38100"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মাতৃকায়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দ্রবীভূত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(২)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00FF"/>
          </a:solidFill>
          <a:ln w="76200">
            <a:solidFill>
              <a:srgbClr val="FF9933"/>
            </a:solidFill>
          </a:ln>
          <a:effectLst>
            <a:glow rad="101600">
              <a:srgbClr val="FFC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W81\Downloads\maxresdefault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5410200" cy="2895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838200"/>
            <a:ext cx="54102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3352800"/>
            <a:ext cx="3657600" cy="381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8534400" cy="20621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ভ্রুনের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মেসোডার্ম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প্রসারনশীল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প্রসারনের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CCFF66"/>
          </a:solidFill>
          <a:ln w="76200">
            <a:solidFill>
              <a:srgbClr val="FF00FF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124200" y="1600200"/>
            <a:ext cx="2819400" cy="990600"/>
          </a:xfrm>
          <a:prstGeom prst="round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CCFF66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dirty="0" smtClean="0">
                <a:solidFill>
                  <a:srgbClr val="CC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CFF66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dirty="0">
              <a:solidFill>
                <a:srgbClr val="CCFF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flipH="1">
            <a:off x="4267200" y="2438400"/>
            <a:ext cx="533400" cy="9906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457200" y="3429000"/>
            <a:ext cx="8153400" cy="1524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Callout 5"/>
          <p:cNvSpPr/>
          <p:nvPr/>
        </p:nvSpPr>
        <p:spPr>
          <a:xfrm>
            <a:off x="533400" y="3581400"/>
            <a:ext cx="2133600" cy="838200"/>
          </a:xfrm>
          <a:prstGeom prst="up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3124200" y="3581400"/>
            <a:ext cx="2438400" cy="914400"/>
          </a:xfrm>
          <a:prstGeom prst="up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endParaRPr lang="en-US" sz="32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Up Arrow Callout 7"/>
          <p:cNvSpPr/>
          <p:nvPr/>
        </p:nvSpPr>
        <p:spPr>
          <a:xfrm>
            <a:off x="6477000" y="3581400"/>
            <a:ext cx="2133600" cy="838200"/>
          </a:xfrm>
          <a:prstGeom prst="up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হ্রৎপেশি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W81\Downloads\230435KK_ST_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4724400" cy="3581399"/>
          </a:xfrm>
          <a:prstGeom prst="rect">
            <a:avLst/>
          </a:prstGeom>
          <a:ln w="38100" cap="sq">
            <a:solidFill>
              <a:srgbClr val="3333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2000" y="4114800"/>
            <a:ext cx="1752600" cy="381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28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endParaRPr lang="en-US" sz="28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4114800"/>
            <a:ext cx="2057400" cy="381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0" y="990600"/>
            <a:ext cx="3581400" cy="353943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পেশিঃ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ইচ্ছানুযায়ী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সংকুচন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সংকুচন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প্রসারনের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800600"/>
            <a:ext cx="8458200" cy="1569660"/>
          </a:xfrm>
          <a:prstGeom prst="rect">
            <a:avLst/>
          </a:prstGeom>
          <a:noFill/>
          <a:ln w="3810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ইচ্ছানুযায়ী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সংকুচন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প্রসারিত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অভ্যন্তরের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অঙ্গাদির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সঞ্চালনে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CCFF33"/>
          </a:solidFill>
          <a:ln w="76200">
            <a:solidFill>
              <a:srgbClr val="FF99CC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a8f0baa4e8397601c032acafaf69aa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990600"/>
            <a:ext cx="4572000" cy="259080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Pentagon 3"/>
          <p:cNvSpPr/>
          <p:nvPr/>
        </p:nvSpPr>
        <p:spPr>
          <a:xfrm>
            <a:off x="304800" y="1905000"/>
            <a:ext cx="3505200" cy="99060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কোষ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W81\Downloads\onion-skin-cells-epidermal-cells-shows-cell-structure-and-nucleus-A1XP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4572000" cy="25146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Left Brace 5"/>
          <p:cNvSpPr/>
          <p:nvPr/>
        </p:nvSpPr>
        <p:spPr>
          <a:xfrm>
            <a:off x="3657600" y="1295400"/>
            <a:ext cx="533400" cy="426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3200400"/>
            <a:ext cx="33528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648200"/>
            <a:ext cx="33528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rgbClr val="66FFFF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C:\Users\W81\Downloads\KK_ST_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1"/>
            <a:ext cx="3352800" cy="228599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W81\Downloads\images (5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066800"/>
            <a:ext cx="3657600" cy="22860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200400" y="2057400"/>
            <a:ext cx="1828800" cy="457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হ্রৎপেশি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886200"/>
            <a:ext cx="8610600" cy="2062103"/>
          </a:xfrm>
          <a:prstGeom prst="rect">
            <a:avLst/>
          </a:prstGeom>
          <a:solidFill>
            <a:srgbClr val="92D050"/>
          </a:solidFill>
          <a:ln w="381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হ্রৎপেশিঃ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হ্রৎপিন্ডের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অনৈচ্ছিক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পেশিকে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হ্রৎপেশি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সংকুচন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প্রসারনের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রাখাই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solidFill>
            <a:srgbClr val="3333FF"/>
          </a:solidFill>
          <a:ln w="76200">
            <a:solidFill>
              <a:srgbClr val="FF00FF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96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W81\Downloads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4876800" cy="2819399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6781800" y="2057400"/>
            <a:ext cx="1905000" cy="6096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638800" y="2209800"/>
            <a:ext cx="9906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419600"/>
            <a:ext cx="8534400" cy="2062103"/>
          </a:xfrm>
          <a:prstGeom prst="rect">
            <a:avLst/>
          </a:prstGeom>
          <a:solidFill>
            <a:srgbClr val="00FF00"/>
          </a:solidFill>
          <a:ln w="5715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প্রাণিদেহের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উদ্দিপনা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অনুভুতি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সমন্বয়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00FFFF"/>
          </a:solidFill>
          <a:ln w="76200">
            <a:solidFill>
              <a:srgbClr val="FFFF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Up-Down Arrow 2"/>
          <p:cNvSpPr/>
          <p:nvPr/>
        </p:nvSpPr>
        <p:spPr>
          <a:xfrm>
            <a:off x="228600" y="914400"/>
            <a:ext cx="228600" cy="5410200"/>
          </a:xfrm>
          <a:prstGeom prst="upDownArrow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381000" y="685800"/>
            <a:ext cx="8610600" cy="1295400"/>
          </a:xfrm>
          <a:prstGeom prst="left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স্নায়ুঃ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মস্তিস্ক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কার্যকরি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উদ্দিপনা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প্রেরন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81000" y="1676400"/>
            <a:ext cx="8610600" cy="1600200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পেশিঃ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সংকোচন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প্রসারনের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সঞ্চালন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চলনে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04800" y="3048000"/>
            <a:ext cx="8686800" cy="1143000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ধবংশ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জমাট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বাঁধতে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381000" y="3886200"/>
            <a:ext cx="8458200" cy="16002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 প্রাণিদেহের অভ্যন্তরীণ ও বাহ্যিক পরিবেশের মধ্যস্থলে অবস্থান করে প্রাণীকে বহিঃপরিবেশের নানাবিধ ক্ষতি থেকে রক্ষা করে থাকে</a:t>
            </a:r>
            <a:r>
              <a:rPr lang="en-US" sz="2800" dirty="0" smtClean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381000" y="5181600"/>
            <a:ext cx="8534400" cy="1447800"/>
          </a:xfrm>
          <a:prstGeom prst="leftRightArrow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অস্থিঃ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পেশী অঙ্গ ও নরম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সমূহের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as-IN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রবহন ও যান্ত্রিক দৃঢ়তা প্রদান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as-IN" sz="32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7030A0"/>
          </a:solidFill>
          <a:ln w="76200">
            <a:solidFill>
              <a:srgbClr val="00FFFF"/>
            </a:solidFill>
          </a:ln>
          <a:effectLst>
            <a:glow rad="101600">
              <a:srgbClr val="66FF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76600" y="381000"/>
            <a:ext cx="2667000" cy="1066800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2133600"/>
            <a:ext cx="70866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3124200"/>
            <a:ext cx="70866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114800"/>
            <a:ext cx="7162800" cy="6858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আবরন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ছাঁকনির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66FF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66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5181600"/>
            <a:ext cx="7239000" cy="685800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যোজক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CCFF66"/>
          </a:solidFill>
          <a:ln w="76200">
            <a:solidFill>
              <a:srgbClr val="FF00FF"/>
            </a:solidFill>
          </a:ln>
          <a:effectLst>
            <a:glow rad="101600">
              <a:srgbClr val="FF00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048000" y="228600"/>
            <a:ext cx="3505200" cy="14478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4754" name="Picture 2" descr="C:\Users\W81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6629400" cy="3276599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8610600" cy="9144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প্রকারভেদের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প্রত্যেকটির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24863"/>
          </a:xfrm>
          <a:prstGeom prst="rect">
            <a:avLst/>
          </a:prstGeom>
          <a:solidFill>
            <a:srgbClr val="FFCC66"/>
          </a:solidFill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4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5778" name="Picture 2" descr="C:\Users\W81\Downloads\4Yjm29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28600"/>
            <a:ext cx="8001000" cy="6248400"/>
          </a:xfrm>
          <a:prstGeom prst="ellipse">
            <a:avLst/>
          </a:prstGeom>
          <a:ln w="76200" cap="rnd">
            <a:solidFill>
              <a:srgbClr val="FFCC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2743200" y="3124200"/>
            <a:ext cx="3733800" cy="2514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5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ফুলেল</a:t>
            </a:r>
            <a:r>
              <a:rPr lang="en-US" sz="54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54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5779" name="Picture 3" descr="C:\Users\W81\Downloads\fu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1600200"/>
            <a:ext cx="1828800" cy="3200400"/>
          </a:xfrm>
          <a:prstGeom prst="ellipse">
            <a:avLst/>
          </a:prstGeom>
          <a:ln w="762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24863"/>
          </a:xfrm>
          <a:prstGeom prst="rect">
            <a:avLst/>
          </a:prstGeom>
          <a:solidFill>
            <a:srgbClr val="3333FF"/>
          </a:solidFill>
          <a:ln w="76200"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জীবকোষ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5" descr="C:\Users\W81\Downloads\unname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14400"/>
            <a:ext cx="4343400" cy="4953000"/>
          </a:xfrm>
          <a:prstGeom prst="rect">
            <a:avLst/>
          </a:prstGeom>
          <a:ln w="38100" cap="sq">
            <a:solidFill>
              <a:srgbClr val="FF99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:\Users\W81\Downloads\onion-skin-cells-epidermal-cells-shows-cell-structure-and-nucleus-A1XPB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914400"/>
            <a:ext cx="3810000" cy="50292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52400"/>
            <a:ext cx="8839200" cy="6463308"/>
          </a:xfrm>
          <a:prstGeom prst="rect">
            <a:avLst/>
          </a:prstGeom>
          <a:solidFill>
            <a:srgbClr val="00FFFF"/>
          </a:solidFill>
          <a:ln w="762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667000" y="381000"/>
            <a:ext cx="3276600" cy="14478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762000" y="1981200"/>
            <a:ext cx="3733800" cy="685800"/>
          </a:xfrm>
          <a:prstGeom prst="homePlate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1676400" y="2895600"/>
            <a:ext cx="6019800" cy="533400"/>
          </a:xfrm>
          <a:prstGeom prst="homePlat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1600200" y="3733800"/>
            <a:ext cx="6248400" cy="533400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প্রানি</a:t>
            </a:r>
            <a:r>
              <a:rPr lang="en-US" sz="32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524000" y="4419600"/>
            <a:ext cx="6705600" cy="914400"/>
          </a:xfrm>
          <a:prstGeom prst="homePlat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স্নায়ু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পেশি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অস্থির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CC00"/>
          </a:solidFill>
          <a:ln w="76200">
            <a:solidFill>
              <a:srgbClr val="002060"/>
            </a:solidFill>
          </a:ln>
          <a:effectLst>
            <a:glow rad="101600">
              <a:srgbClr val="00FF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286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762000"/>
            <a:ext cx="2362200" cy="6096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267200" y="1219200"/>
            <a:ext cx="228600" cy="45720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3000" y="1676400"/>
            <a:ext cx="7010400" cy="152400"/>
          </a:xfrm>
          <a:prstGeom prst="rect">
            <a:avLst/>
          </a:prstGeom>
          <a:solidFill>
            <a:srgbClr val="00FFFF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Callout 7"/>
          <p:cNvSpPr/>
          <p:nvPr/>
        </p:nvSpPr>
        <p:spPr>
          <a:xfrm>
            <a:off x="304800" y="1676400"/>
            <a:ext cx="1828800" cy="914400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Up Arrow Callout 8"/>
          <p:cNvSpPr/>
          <p:nvPr/>
        </p:nvSpPr>
        <p:spPr>
          <a:xfrm>
            <a:off x="304800" y="3352800"/>
            <a:ext cx="1676400" cy="1219200"/>
          </a:xfrm>
          <a:prstGeom prst="up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99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762000" y="4495800"/>
            <a:ext cx="381000" cy="7620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62000" y="5257800"/>
            <a:ext cx="8001000" cy="152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Callout 11"/>
          <p:cNvSpPr/>
          <p:nvPr/>
        </p:nvSpPr>
        <p:spPr>
          <a:xfrm>
            <a:off x="381000" y="5410200"/>
            <a:ext cx="2133600" cy="1066800"/>
          </a:xfrm>
          <a:prstGeom prst="up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প্যারেনকাইমা</a:t>
            </a:r>
            <a:endParaRPr lang="en-US" sz="3200" dirty="0">
              <a:solidFill>
                <a:srgbClr val="FF99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3352800" y="5334000"/>
            <a:ext cx="2133600" cy="1143000"/>
          </a:xfrm>
          <a:prstGeom prst="upArrowCallou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CCFF33"/>
                </a:solidFill>
                <a:latin typeface="NikoshBAN" pitchFamily="2" charset="0"/>
                <a:cs typeface="NikoshBAN" pitchFamily="2" charset="0"/>
              </a:rPr>
              <a:t>কোলেনকাইমা</a:t>
            </a:r>
            <a:endParaRPr lang="en-US" sz="3200" dirty="0">
              <a:solidFill>
                <a:srgbClr val="CCFF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Up Arrow Callout 13"/>
          <p:cNvSpPr/>
          <p:nvPr/>
        </p:nvSpPr>
        <p:spPr>
          <a:xfrm>
            <a:off x="6477000" y="5334000"/>
            <a:ext cx="2286000" cy="1066800"/>
          </a:xfrm>
          <a:prstGeom prst="upArrowCallou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স্ক্লেরেনকাইমা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Up Arrow Callout 15"/>
          <p:cNvSpPr/>
          <p:nvPr/>
        </p:nvSpPr>
        <p:spPr>
          <a:xfrm>
            <a:off x="6553200" y="1752600"/>
            <a:ext cx="1828800" cy="685800"/>
          </a:xfrm>
          <a:prstGeom prst="up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CC99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FFCC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CC99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CC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2000" y="3276600"/>
            <a:ext cx="7924800" cy="152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Callout 17"/>
          <p:cNvSpPr/>
          <p:nvPr/>
        </p:nvSpPr>
        <p:spPr>
          <a:xfrm>
            <a:off x="2438400" y="3429000"/>
            <a:ext cx="1905000" cy="990600"/>
          </a:xfrm>
          <a:prstGeom prst="upArrowCallou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Up Arrow Callout 18"/>
          <p:cNvSpPr/>
          <p:nvPr/>
        </p:nvSpPr>
        <p:spPr>
          <a:xfrm>
            <a:off x="6629400" y="3352800"/>
            <a:ext cx="2057400" cy="1143000"/>
          </a:xfrm>
          <a:prstGeom prst="upArrow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ক্ষরণকারী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7239000" y="2362200"/>
            <a:ext cx="304800" cy="9144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FF9966"/>
          </a:solidFill>
          <a:ln w="76200">
            <a:solidFill>
              <a:srgbClr val="3333FF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W81\Downloads\Kalerkantho-25-09-2019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914400"/>
            <a:ext cx="41148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W81\Downloads\vajog_tis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4114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3200400"/>
            <a:ext cx="8686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ভাজক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ক্ষত স্থান পূরণ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ভাজক টিস্যুর 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(২)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শীর্ষস্থ ভাজক টিস্যুর বিভাজনের মাধ্যমে উদ্ভিদ দৈর্ঘ্যে বৃদ্ধি 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ছোট গাছ ক্রমে উঁচু ও লম্বা হয়।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/>
              <a:t/>
            </a:r>
            <a:br>
              <a:rPr lang="as-IN" sz="3200" dirty="0" smtClean="0"/>
            </a:b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6555641"/>
          </a:xfrm>
          <a:prstGeom prst="rect">
            <a:avLst/>
          </a:prstGeom>
          <a:solidFill>
            <a:srgbClr val="7FEF9C"/>
          </a:solidFill>
          <a:ln w="76200">
            <a:solidFill>
              <a:srgbClr val="3333FF"/>
            </a:solidFill>
          </a:ln>
          <a:effectLst>
            <a:glow rad="101600">
              <a:srgbClr val="00206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114800"/>
            <a:ext cx="86868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ক্ষমতায়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যথাঃ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ক্ষরণকারী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টিস্যু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টিস্যুর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(১)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দৃঢ়তা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Permanent Tissue-Types And Functions of Permanent Tiss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838200"/>
            <a:ext cx="4343400" cy="304800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ight Arrow 4"/>
          <p:cNvSpPr/>
          <p:nvPr/>
        </p:nvSpPr>
        <p:spPr>
          <a:xfrm>
            <a:off x="5486400" y="2209800"/>
            <a:ext cx="1219200" cy="30480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1981200"/>
            <a:ext cx="2209800" cy="838200"/>
          </a:xfrm>
          <a:prstGeom prst="rect">
            <a:avLst/>
          </a:prstGeom>
          <a:solidFill>
            <a:srgbClr val="2E13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32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টিস্যু</a:t>
            </a:r>
            <a:endParaRPr lang="en-US" sz="32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1816</Words>
  <Application>Microsoft Office PowerPoint</Application>
  <PresentationFormat>On-screen Show (4:3)</PresentationFormat>
  <Paragraphs>627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W81</dc:creator>
  <cp:lastModifiedBy>W81</cp:lastModifiedBy>
  <cp:revision>248</cp:revision>
  <dcterms:created xsi:type="dcterms:W3CDTF">2006-08-16T00:00:00Z</dcterms:created>
  <dcterms:modified xsi:type="dcterms:W3CDTF">2021-03-07T11:11:41Z</dcterms:modified>
</cp:coreProperties>
</file>