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4" r:id="rId2"/>
    <p:sldId id="292" r:id="rId3"/>
    <p:sldId id="293" r:id="rId4"/>
    <p:sldId id="266" r:id="rId5"/>
    <p:sldId id="284" r:id="rId6"/>
    <p:sldId id="272" r:id="rId7"/>
    <p:sldId id="289" r:id="rId8"/>
    <p:sldId id="271" r:id="rId9"/>
    <p:sldId id="268" r:id="rId10"/>
    <p:sldId id="273" r:id="rId11"/>
    <p:sldId id="290" r:id="rId12"/>
    <p:sldId id="285" r:id="rId13"/>
    <p:sldId id="286" r:id="rId14"/>
    <p:sldId id="291" r:id="rId15"/>
    <p:sldId id="287" r:id="rId16"/>
    <p:sldId id="282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1FF"/>
    <a:srgbClr val="CFFCFD"/>
    <a:srgbClr val="CCFF66"/>
    <a:srgbClr val="E7E7FF"/>
    <a:srgbClr val="CCCCFF"/>
    <a:srgbClr val="CCECFF"/>
    <a:srgbClr val="CCFFCC"/>
    <a:srgbClr val="66FFFF"/>
    <a:srgbClr val="E6F6D6"/>
    <a:srgbClr val="FCC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3F80C-922D-46F4-B341-072351C3828A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C5343-A24A-4E2E-99CA-C1403DF78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5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স্বাগতম দ্বারা 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সাথে কুশল বিনিময় করে শ্রেণি কার্যক্রম শুরু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25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বিন্যস্ত উপাত্তের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গড় নির্ণয়ের জন্য ঘর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কয়টি?  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কী বোঘায়?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কীসের প্রতীক?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বিন্যস্ত উপাত্তের গড় নির্ণয়ের সূত্র কী?  শিক্ষার্থীদের ধার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ণা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দেওয়া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07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শিক্ষার্থীদের দ্বারা সমস্যাটির সমাধান করার সহায়তা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45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 -----৫ মিনিট।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সমাধান শিক্ষার্থী দ্বারা বোর্ডে নির্ণয় করতে সহায়তা করতে পারেন।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80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প্রশ্নের উত্তরগুলো শিক্ষার্থীদের দ্বারা বোর্ডে লেখানো যেতে পারে।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সময়----৮ মিনিট।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93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</a:t>
            </a:r>
            <a:r>
              <a:rPr lang="bn-IN" dirty="0" smtClean="0"/>
              <a:t>সমাধান</a:t>
            </a:r>
            <a:r>
              <a:rPr lang="bn-IN" baseline="0" dirty="0" smtClean="0"/>
              <a:t> করার প্রাথমিক ধারনা শিক্ষার্থীদের জানাতে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40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mtClean="0"/>
              <a:t>ধন্যবাদ</a:t>
            </a:r>
            <a:r>
              <a:rPr lang="bn-IN" baseline="0" smtClean="0"/>
              <a:t> জ্ঞাপনের মাধ্যমে শ্রেণীর কার্যক্রম শেষ করা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চিত্রে কত প্রকারের আম আছে?আমের মোট ওজন কত? মোট আমের সংখ্যা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কত?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প্রতিটি আমের গড় ওজন কত?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বর্ষা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এবং আমের চিত্র দেখিয়ে প্রশ্নোত্তরের মাধ্যমে শ্রেণিতে পাঠের অনুকুল পরিবেশ সৃষ্টতে সহায়তা করা যেতে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15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বয়স কোন অক্ষে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আচগে? 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অক্ষের বিন্দুগুলো কী কী? জনস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ংখ্যার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হার কোন অক্ষে আছে?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Y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অক্ষের বিন্দুগুলো কী?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কেন্দ্রীয় প্রবনতা কী ? এর পরিমাপক কী? পাঠ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ঘোষণা।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0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স্লাইডটি হাইড করে</a:t>
            </a:r>
            <a:r>
              <a:rPr lang="bn-IN" baseline="0" dirty="0" smtClean="0"/>
              <a:t> রাখা হতে পারে অথবা দেখানো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2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কয়টি স্তম্ভ আছে?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মোট টিফিন বক্সের সংখ্যা কত? প্রত্যেক স্তম্ভে কয়টি টিফিন বক্স আছে? ঐ সংখ্যাটিকে কী বলে? গাণিতিক গড় কাকে বলে?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79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বোর্ডকে কী ধরা হয়? পাশের হারকে কী ধরা হয়? প্রদত্ত তথ্যের গড় কত? উপাত্ত সংখ্যার প্রতীক কী? সংখ্যা সূচকের মানের প্রতীক কী? গাণিতিক গড়ের প্রতীক কী? গড় নির্ণয়ের সূত্র কী?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36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বোর্ডে সমস্যার সমাধাব  করার সহায়তা করা যেতে পারে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27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অনুমিত গড় নির্ণয়ের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নিয়ম কী? উপাত্ত সংখ্যা কত? ক্রমযোজিত সমষ্টি কত? বিয়োগফলের গড় কত? প্রকৃত গড় নির্ণয়ের সূত্র কী? প্রকৃত গড় কত?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50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সময়----৫ মিনিট।</a:t>
            </a:r>
            <a:r>
              <a:rPr lang="en-US" dirty="0" smtClean="0"/>
              <a:t>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সমাধান শিক্ষার্থী দ্বারা বোর্ডে নির্ণয় করতে সহায়তা করতে পারেন।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4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620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762000"/>
            <a:ext cx="5867400" cy="156966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9600" dirty="0" smtClean="0">
                <a:solidFill>
                  <a:srgbClr val="00FFCC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IN" sz="9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9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411802"/>
              </p:ext>
            </p:extLst>
          </p:nvPr>
        </p:nvGraphicFramePr>
        <p:xfrm>
          <a:off x="609600" y="1344751"/>
          <a:ext cx="8001000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  <a:gridCol w="838200"/>
                <a:gridCol w="1981200"/>
                <a:gridCol w="1066800"/>
                <a:gridCol w="914400"/>
                <a:gridCol w="213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উপাত্ত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smtClean="0">
                          <a:latin typeface="Times New Roman"/>
                          <a:cs typeface="Times New Roman"/>
                        </a:rPr>
                        <a:t>– 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ক্রমযোজিত সমষ্টি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উপাত্ত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smtClean="0">
                          <a:latin typeface="Times New Roman"/>
                          <a:cs typeface="Times New Roman"/>
                        </a:rPr>
                        <a:t>– a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ক্রমযোজিত সমষ্টি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৪৭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১৯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192661"/>
              </p:ext>
            </p:extLst>
          </p:nvPr>
        </p:nvGraphicFramePr>
        <p:xfrm>
          <a:off x="1676400" y="1801951"/>
          <a:ext cx="838200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666082"/>
              </p:ext>
            </p:extLst>
          </p:nvPr>
        </p:nvGraphicFramePr>
        <p:xfrm>
          <a:off x="5562600" y="1801951"/>
          <a:ext cx="914400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১৬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936187"/>
              </p:ext>
            </p:extLst>
          </p:nvPr>
        </p:nvGraphicFramePr>
        <p:xfrm>
          <a:off x="2514600" y="1801951"/>
          <a:ext cx="1981200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২৬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৩১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৩৩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443931"/>
              </p:ext>
            </p:extLst>
          </p:nvPr>
        </p:nvGraphicFramePr>
        <p:xfrm>
          <a:off x="6477000" y="1801951"/>
          <a:ext cx="2133600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২১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466212"/>
                <a:ext cx="8001000" cy="67678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অনুমিত গড়,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bn-IN" sz="2400" b="0" i="0" smtClean="0">
                            <a:latin typeface="Cambria Math"/>
                            <a:cs typeface="Times New Roman" pitchFamily="18" charset="0"/>
                          </a:rPr>
                          <m:t>১৮</m:t>
                        </m:r>
                        <m:r>
                          <a:rPr lang="bn-IN" sz="2400" b="0" i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Times New Roman" pitchFamily="18" charset="0"/>
                          </a:rPr>
                          <m:t>৫২</m:t>
                        </m:r>
                      </m:num>
                      <m:den>
                        <m:r>
                          <a:rPr lang="bn-IN" sz="2400" b="0" i="0" smtClean="0">
                            <a:latin typeface="Cambria Math"/>
                            <a:cs typeface="Times New Roman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= ৩৫  এবং উপাত্ত সংখ্যা,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= ১৬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66212"/>
                <a:ext cx="8001000" cy="676788"/>
              </a:xfrm>
              <a:prstGeom prst="rect">
                <a:avLst/>
              </a:prstGeom>
              <a:blipFill rotWithShape="1">
                <a:blip r:embed="rId3"/>
                <a:stretch>
                  <a:fillRect b="-877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20486" y="5153561"/>
            <a:ext cx="486591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Symbol"/>
              <a:buChar char="\"/>
            </a:pPr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বিয়োগফলের গড় = ( ৩৬ 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 ১৬) = ২.২৫</a:t>
            </a:r>
          </a:p>
          <a:p>
            <a:pPr marL="342900" indent="-342900">
              <a:buFont typeface="Symbol"/>
              <a:buChar char="\"/>
            </a:pPr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প্রকৃত গড় = অনুমিতি গড় + বিয়োগফলের গড়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                  = ৩৫ + ২.২৫ = ৩৭.২৫    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5153561"/>
            <a:ext cx="3124200" cy="1200329"/>
          </a:xfrm>
          <a:prstGeom prst="rect">
            <a:avLst/>
          </a:prstGeom>
          <a:solidFill>
            <a:srgbClr val="B7FFF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600" dirty="0" smtClean="0">
                <a:latin typeface="NikoshBAN" pitchFamily="2" charset="0"/>
                <a:cs typeface="NikoshBAN" pitchFamily="2" charset="0"/>
                <a:sym typeface="Symbol"/>
              </a:rPr>
              <a:t>অবিন্যস্ত উপাত্তের গাণিতিক</a:t>
            </a:r>
          </a:p>
          <a:p>
            <a:r>
              <a:rPr lang="bn-IN" sz="2600" dirty="0" smtClean="0">
                <a:latin typeface="NikoshBAN" pitchFamily="2" charset="0"/>
                <a:cs typeface="NikoshBAN" pitchFamily="2" charset="0"/>
                <a:sym typeface="Symbol"/>
              </a:rPr>
              <a:t> গড় নির্ণয়ের সংক্ষিপ্ত পদ্ধতি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24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p" animBg="1"/>
      <p:bldP spid="9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96669"/>
            <a:ext cx="7924800" cy="646331"/>
          </a:xfrm>
          <a:prstGeom prst="rect">
            <a:avLst/>
          </a:prstGeom>
          <a:solidFill>
            <a:srgbClr val="E6F6D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33400" y="1323184"/>
            <a:ext cx="8065570" cy="4239416"/>
            <a:chOff x="439143" y="1219200"/>
            <a:chExt cx="8201938" cy="4419600"/>
          </a:xfrm>
        </p:grpSpPr>
        <p:sp>
          <p:nvSpPr>
            <p:cNvPr id="32" name="TextBox 31"/>
            <p:cNvSpPr txBox="1"/>
            <p:nvPr/>
          </p:nvSpPr>
          <p:spPr>
            <a:xfrm>
              <a:off x="1295400" y="5054025"/>
              <a:ext cx="5806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৩৭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34561" y="5054025"/>
              <a:ext cx="5469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৪৫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074" y="1219200"/>
              <a:ext cx="995852" cy="182880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1240971"/>
              <a:ext cx="995852" cy="182880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3936" y="1240971"/>
              <a:ext cx="995852" cy="182880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348" y="1231610"/>
              <a:ext cx="995852" cy="182880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57" y="1219200"/>
              <a:ext cx="995852" cy="182880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5983" y="1240971"/>
              <a:ext cx="995852" cy="182880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319" y="1240971"/>
              <a:ext cx="995852" cy="182880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175579" y="3618618"/>
              <a:ext cx="2081607" cy="1554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1283105" y="3622149"/>
              <a:ext cx="2081607" cy="1554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2372956" y="3640572"/>
              <a:ext cx="2081607" cy="1554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3470237" y="3622151"/>
              <a:ext cx="2081607" cy="1554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4613237" y="3622152"/>
              <a:ext cx="2081607" cy="1554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5725756" y="3622153"/>
              <a:ext cx="2081607" cy="1554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6823037" y="3616364"/>
              <a:ext cx="2081607" cy="1554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1066800" y="2819400"/>
              <a:ext cx="6158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৩৮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05961" y="2819400"/>
              <a:ext cx="5645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57722" y="2773814"/>
              <a:ext cx="5757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৪৩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54052" y="2768025"/>
              <a:ext cx="6270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৩৩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25255" y="2768025"/>
              <a:ext cx="5469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৫৪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23914" y="2768025"/>
              <a:ext cx="5870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933697" y="2819400"/>
              <a:ext cx="5245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৪৪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86322" y="5008439"/>
              <a:ext cx="5645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৫০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2652" y="5002650"/>
              <a:ext cx="5293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৪৭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86299" y="5002650"/>
              <a:ext cx="5421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952514" y="5002650"/>
              <a:ext cx="5982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৩৫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60040" y="5002650"/>
              <a:ext cx="5389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33400" y="5715000"/>
            <a:ext cx="8065570" cy="646331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অবিন্যস্ত উপাত্তের গাণিতিক গড়(সংক্ষিপ্ত পদ্ধতি) নির্ণয় কর।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0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846211"/>
              </p:ext>
            </p:extLst>
          </p:nvPr>
        </p:nvGraphicFramePr>
        <p:xfrm>
          <a:off x="609600" y="533400"/>
          <a:ext cx="2133600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নম্বর</a:t>
                      </a:r>
                      <a:endParaRPr lang="bn-IN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x</a:t>
                      </a:r>
                      <a:r>
                        <a:rPr lang="en-US" sz="2400" baseline="-25000" dirty="0" smtClean="0">
                          <a:latin typeface="NikoshBAN" pitchFamily="2" charset="0"/>
                          <a:cs typeface="NikoshBAN" pitchFamily="2" charset="0"/>
                        </a:rPr>
                        <a:t>i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f</a:t>
                      </a:r>
                      <a:r>
                        <a:rPr lang="en-US" sz="2400" baseline="-25000" dirty="0" smtClean="0">
                          <a:latin typeface="NikoshBAN" pitchFamily="2" charset="0"/>
                          <a:cs typeface="NikoshBAN" pitchFamily="2" charset="0"/>
                        </a:rPr>
                        <a:t>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৬৩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864402"/>
              </p:ext>
            </p:extLst>
          </p:nvPr>
        </p:nvGraphicFramePr>
        <p:xfrm>
          <a:off x="3890962" y="533400"/>
          <a:ext cx="3733800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371600"/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ব্যাপ্তি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শ্রেণিমধ্যমান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x</a:t>
                      </a:r>
                      <a:r>
                        <a:rPr lang="en-US" sz="2400" baseline="-25000" dirty="0" smtClean="0">
                          <a:latin typeface="NikoshBAN" pitchFamily="2" charset="0"/>
                          <a:cs typeface="NikoshBAN" pitchFamily="2" charset="0"/>
                        </a:rPr>
                        <a:t>i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f</a:t>
                      </a:r>
                      <a:r>
                        <a:rPr lang="en-US" sz="2400" baseline="-25000" dirty="0" smtClean="0">
                          <a:latin typeface="NikoshBAN" pitchFamily="2" charset="0"/>
                          <a:cs typeface="NikoshBAN" pitchFamily="2" charset="0"/>
                        </a:rPr>
                        <a:t>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৪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৬১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৭১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৮০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৮১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৯০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0076" y="4114800"/>
                <a:ext cx="4806724" cy="1146148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k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r>
                        <a:rPr lang="bn-IN" sz="2400" b="0" i="0" smtClean="0">
                          <a:latin typeface="Cambria Math"/>
                        </a:rPr>
                        <m:t>৭</m:t>
                      </m:r>
                      <m:r>
                        <a:rPr lang="en-US" sz="2400" b="0" i="0" smtClean="0">
                          <a:latin typeface="Cambria Math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n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r>
                        <a:rPr lang="bn-IN" sz="2400" b="0" i="0" smtClean="0">
                          <a:latin typeface="Cambria Math"/>
                        </a:rPr>
                        <m:t>৪০</m:t>
                      </m:r>
                      <m:r>
                        <a:rPr lang="en-US" sz="2400" b="0" i="0" smtClean="0">
                          <a:latin typeface="Cambria Math"/>
                        </a:rPr>
                        <m:t>  </m:t>
                      </m:r>
                      <m:r>
                        <a:rPr lang="bn-IN" sz="2400" b="0" i="0" smtClean="0">
                          <a:latin typeface="Cambria Math"/>
                        </a:rPr>
                        <m:t>      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k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/>
                            </a:rPr>
                            <m:t> =</m:t>
                          </m:r>
                          <m:r>
                            <a:rPr lang="bn-IN" sz="2400" b="0" i="0" smtClean="0">
                              <a:latin typeface="Cambria Math"/>
                            </a:rPr>
                            <m:t>২০৪০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76" y="4114800"/>
                <a:ext cx="4806724" cy="11461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763569"/>
              </p:ext>
            </p:extLst>
          </p:nvPr>
        </p:nvGraphicFramePr>
        <p:xfrm>
          <a:off x="3810000" y="31575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Worksheet" r:id="rId5" imgW="1228770" imgH="390615" progId="Excel.Sheet.12">
                  <p:embed/>
                </p:oleObj>
              </mc:Choice>
              <mc:Fallback>
                <p:oleObj name="Worksheet" r:id="rId5" imgW="1228770" imgH="3906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0" y="31575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895436"/>
              </p:ext>
            </p:extLst>
          </p:nvPr>
        </p:nvGraphicFramePr>
        <p:xfrm>
          <a:off x="2743200" y="533400"/>
          <a:ext cx="990600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bn-IN" sz="240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১৬০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২০৫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২৭০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১১২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২৫০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১২০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১২৬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২২৪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১৮০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971506"/>
              </p:ext>
            </p:extLst>
          </p:nvPr>
        </p:nvGraphicFramePr>
        <p:xfrm>
          <a:off x="7620000" y="533400"/>
          <a:ext cx="1062038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203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bn-IN" sz="240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১০২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২৪৮.৫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৪০৯.৫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৫৫৫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৩২৭.৫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২২৬.৫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১৭১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604905"/>
              </p:ext>
            </p:extLst>
          </p:nvPr>
        </p:nvGraphicFramePr>
        <p:xfrm>
          <a:off x="5105400" y="1352006"/>
          <a:ext cx="1371600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৬৫.৫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৭৫.৫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৮৫.৫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600" y="5260948"/>
                <a:ext cx="3124200" cy="1146148"/>
              </a:xfrm>
              <a:prstGeom prst="rect">
                <a:avLst/>
              </a:prstGeom>
              <a:solidFill>
                <a:srgbClr val="E8E2EE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bn-IN" sz="2400" b="0" i="1" smtClean="0">
                          <a:latin typeface="Cambria Math"/>
                          <a:ea typeface="Cambria Math"/>
                        </a:rPr>
                        <m:t>∴</m:t>
                      </m:r>
                      <m:acc>
                        <m:accPr>
                          <m:chr m:val="̅"/>
                          <m:ctrlPr>
                            <a:rPr lang="bn-I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bn-IN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sz="2400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k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60948"/>
                <a:ext cx="3124200" cy="114614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880076" y="5257800"/>
            <a:ext cx="4806724" cy="1138773"/>
          </a:xfrm>
          <a:prstGeom prst="rect">
            <a:avLst/>
          </a:prstGeom>
          <a:solidFill>
            <a:srgbClr val="B7FFF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600" dirty="0" smtClean="0">
                <a:latin typeface="NikoshBAN" pitchFamily="2" charset="0"/>
                <a:cs typeface="NikoshBAN" pitchFamily="2" charset="0"/>
                <a:sym typeface="Symbol"/>
              </a:rPr>
              <a:t>বিন্যস্ত উপাত্তের গাণিতিক</a:t>
            </a:r>
          </a:p>
          <a:p>
            <a:pPr algn="ctr"/>
            <a:r>
              <a:rPr lang="bn-IN" sz="2600" dirty="0" smtClean="0">
                <a:latin typeface="NikoshBAN" pitchFamily="2" charset="0"/>
                <a:cs typeface="NikoshBAN" pitchFamily="2" charset="0"/>
                <a:sym typeface="Symbol"/>
              </a:rPr>
              <a:t> গড় নির্ণয়ের  পদ্ধতি</a:t>
            </a:r>
          </a:p>
          <a:p>
            <a:pPr algn="ctr"/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1" t="16054" r="12912" b="5022"/>
          <a:stretch/>
        </p:blipFill>
        <p:spPr>
          <a:xfrm>
            <a:off x="6660104" y="457201"/>
            <a:ext cx="1858118" cy="18070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20" y="3013748"/>
            <a:ext cx="1858118" cy="17666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r="6312"/>
          <a:stretch/>
        </p:blipFill>
        <p:spPr>
          <a:xfrm>
            <a:off x="6668171" y="3013748"/>
            <a:ext cx="1886913" cy="17666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20" y="457200"/>
            <a:ext cx="1858118" cy="18271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16" y="477368"/>
            <a:ext cx="1858118" cy="18070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B0B9C2"/>
              </a:clrFrom>
              <a:clrTo>
                <a:srgbClr val="B0B9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2000" r="2572" b="2191"/>
          <a:stretch/>
        </p:blipFill>
        <p:spPr>
          <a:xfrm>
            <a:off x="685800" y="3013748"/>
            <a:ext cx="1858118" cy="17666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85800" y="2362123"/>
            <a:ext cx="1858118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 smtClean="0">
                <a:latin typeface="Times New Roman"/>
                <a:cs typeface="Times New Roman"/>
              </a:rPr>
              <a:t>২০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1477" y="2351237"/>
            <a:ext cx="1858118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৩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1220" y="2351237"/>
            <a:ext cx="1858118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৪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96967" y="2351236"/>
            <a:ext cx="1858118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৫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4862784"/>
            <a:ext cx="1858118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৬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01477" y="4851898"/>
            <a:ext cx="1858118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৭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91220" y="4851898"/>
            <a:ext cx="1858118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৮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96967" y="4851897"/>
            <a:ext cx="1858118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৯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477" y="3013748"/>
            <a:ext cx="1861457" cy="176668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477368"/>
            <a:ext cx="1895475" cy="1819275"/>
          </a:xfrm>
          <a:prstGeom prst="rect">
            <a:avLst/>
          </a:prstGeom>
          <a:solidFill>
            <a:srgbClr val="F0E1FF"/>
          </a:solidFill>
          <a:ln>
            <a:noFill/>
          </a:ln>
          <a:effectLst/>
          <a:extLst/>
        </p:spPr>
      </p:pic>
      <p:sp>
        <p:nvSpPr>
          <p:cNvPr id="6" name="TextBox 5"/>
          <p:cNvSpPr txBox="1"/>
          <p:nvPr/>
        </p:nvSpPr>
        <p:spPr>
          <a:xfrm>
            <a:off x="708962" y="5522893"/>
            <a:ext cx="7809259" cy="954107"/>
          </a:xfrm>
          <a:prstGeom prst="rect">
            <a:avLst/>
          </a:prstGeom>
          <a:solidFill>
            <a:srgbClr val="CFFC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৪২টি মিষ্টির ওজন( গ্রামে) দেওয়া আছে। গনসংখ্যা নিবেশণ সারণি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তৈরি করে গাণিতিক গড় নির্ণয়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2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20469"/>
            <a:ext cx="7924800" cy="646331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2999"/>
            <a:ext cx="5377543" cy="41365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633105"/>
              </p:ext>
            </p:extLst>
          </p:nvPr>
        </p:nvGraphicFramePr>
        <p:xfrm>
          <a:off x="6019800" y="1153885"/>
          <a:ext cx="24384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ব্যাপ্তি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২১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৩০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৩১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৪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৪১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৫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৫১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৬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৬১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৭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৭১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৮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৮১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৯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5410200"/>
            <a:ext cx="7924800" cy="954107"/>
          </a:xfrm>
          <a:prstGeom prst="rect">
            <a:avLst/>
          </a:prstGeom>
          <a:solidFill>
            <a:srgbClr val="E7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গরুগুলোর ওজন(কেজি) দেওয়া আছে। গণসংখ্যা সারণি তৈরি করে  গড়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নির্ণয়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7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156941"/>
              </p:ext>
            </p:extLst>
          </p:nvPr>
        </p:nvGraphicFramePr>
        <p:xfrm>
          <a:off x="914400" y="1146175"/>
          <a:ext cx="24384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ব্যাপ্তি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২১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৩০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৩১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৪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৪১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৫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৫১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৬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৬১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৭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৭১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৮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৮১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৯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420469"/>
            <a:ext cx="7620000" cy="646331"/>
          </a:xfrm>
          <a:prstGeom prst="rect">
            <a:avLst/>
          </a:prstGeom>
          <a:solidFill>
            <a:srgbClr val="E6F6D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39068"/>
              </p:ext>
            </p:extLst>
          </p:nvPr>
        </p:nvGraphicFramePr>
        <p:xfrm>
          <a:off x="3352800" y="1146175"/>
          <a:ext cx="12192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908956"/>
              </p:ext>
            </p:extLst>
          </p:nvPr>
        </p:nvGraphicFramePr>
        <p:xfrm>
          <a:off x="3352800" y="1146175"/>
          <a:ext cx="12192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২৫.৫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৩৫.৫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৪৫.৫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৫৫.৫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৬৫.৫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৭৫.৫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৮৫.৫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343167"/>
              </p:ext>
            </p:extLst>
          </p:nvPr>
        </p:nvGraphicFramePr>
        <p:xfrm>
          <a:off x="4572000" y="1146175"/>
          <a:ext cx="12192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387468"/>
              </p:ext>
            </p:extLst>
          </p:nvPr>
        </p:nvGraphicFramePr>
        <p:xfrm>
          <a:off x="4572000" y="1146175"/>
          <a:ext cx="12192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১০২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২১৩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৪০৯.৫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৬১০.৫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৫২৪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৫২৮.৫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৪২৭.৫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91200" y="2687360"/>
                <a:ext cx="2754086" cy="523220"/>
              </a:xfrm>
              <a:prstGeom prst="rect">
                <a:avLst/>
              </a:prstGeom>
              <a:solidFill>
                <a:srgbClr val="E6F6D6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১।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bn-IN" sz="280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NikoshBAN" pitchFamily="2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NikoshBAN" pitchFamily="2" charset="0"/>
                              </a:rPr>
                              <m:t>i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NikoshBAN" pitchFamily="2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NikoshBAN" pitchFamily="2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কত?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687360"/>
                <a:ext cx="2754086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4176" t="-7865" b="-3033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791200" y="3210580"/>
            <a:ext cx="275408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২৮১৫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4790420"/>
            <a:ext cx="275408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৫৬.৩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1143000"/>
            <a:ext cx="2743200" cy="523220"/>
          </a:xfrm>
          <a:prstGeom prst="rect">
            <a:avLst/>
          </a:prstGeom>
          <a:solidFill>
            <a:srgbClr val="CFFC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1666220"/>
            <a:ext cx="2743200" cy="523220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x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4267200"/>
            <a:ext cx="2754086" cy="523220"/>
          </a:xfrm>
          <a:prstGeom prst="rect">
            <a:avLst/>
          </a:prstGeom>
          <a:solidFill>
            <a:srgbClr val="E6F6D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গানিতিক গড়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5344180"/>
            <a:ext cx="7630886" cy="523220"/>
          </a:xfrm>
          <a:prstGeom prst="rect">
            <a:avLst/>
          </a:prstGeom>
          <a:solidFill>
            <a:srgbClr val="E6F6D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গানিতিক গড় নির্ণয়ের সূত্র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5943600"/>
            <a:ext cx="7630886" cy="523220"/>
          </a:xfrm>
          <a:prstGeom prst="rect">
            <a:avLst/>
          </a:prstGeom>
          <a:solidFill>
            <a:srgbClr val="E6F6D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শ্রেণীর মধ্যমান নির্ণয়ের সূত্র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344335"/>
              </p:ext>
            </p:extLst>
          </p:nvPr>
        </p:nvGraphicFramePr>
        <p:xfrm>
          <a:off x="533402" y="3048000"/>
          <a:ext cx="7924798" cy="2468880"/>
        </p:xfrm>
        <a:graphic>
          <a:graphicData uri="http://schemas.openxmlformats.org/drawingml/2006/table">
            <a:tbl>
              <a:tblPr firstCol="1" bandRow="1" bandCol="1">
                <a:tableStyleId>{5940675A-B579-460E-94D1-54222C63F5DA}</a:tableStyleId>
              </a:tblPr>
              <a:tblGrid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৫৩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৫৭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৬৭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4648200"/>
            <a:ext cx="7924800" cy="1200329"/>
          </a:xfrm>
          <a:prstGeom prst="rect">
            <a:avLst/>
          </a:prstGeom>
          <a:solidFill>
            <a:srgbClr val="F9F3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ক. শ্রেণিব্যবধান ৫ ধরে শ্রে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ণি</a:t>
            </a:r>
            <a:r>
              <a:rPr lang="bn-IN" sz="2400" smtClean="0"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নির্ণয় কর।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খ. শ্রেণিব্যবধান ৫ ধরে গণসংখ্যা নিবেশণ সারণি তৈরি কর।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গ. সারণি থেকে গড় নির্ণয় কর।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2362200"/>
            <a:ext cx="7889488" cy="461665"/>
          </a:xfrm>
          <a:prstGeom prst="rect">
            <a:avLst/>
          </a:prstGeom>
          <a:solidFill>
            <a:srgbClr val="CFFC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১। ৮ম শ্রেণীর ৪২ জন শিক্ষার্থীর বার্ষিক পরীক্ষায় গণিত বিষয়ের প্রাপ্ত নম্বর হলোঃ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725269"/>
            <a:ext cx="7924800" cy="646331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r="7262" b="41894"/>
          <a:stretch/>
        </p:blipFill>
        <p:spPr>
          <a:xfrm>
            <a:off x="762000" y="1077686"/>
            <a:ext cx="7522028" cy="4942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78496">
            <a:off x="3084131" y="1941519"/>
            <a:ext cx="29626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1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"/>
            <a:ext cx="49131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</a:t>
            </a:r>
            <a:r>
              <a:rPr lang="bn-BD" sz="6000" b="1" dirty="0" smtClean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স্থাপনা</a:t>
            </a:r>
            <a:r>
              <a:rPr lang="en-US" sz="6000" b="1" dirty="0" smtClean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6000" b="1" dirty="0" smtClean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b="1" dirty="0" smtClean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endParaRPr lang="en-US" b="1" dirty="0">
              <a:ln w="1905"/>
              <a:gradFill>
                <a:gsLst>
                  <a:gs pos="0">
                    <a:srgbClr val="1AB39F">
                      <a:shade val="20000"/>
                      <a:satMod val="200000"/>
                    </a:srgbClr>
                  </a:gs>
                  <a:gs pos="78000">
                    <a:srgbClr val="1AB39F">
                      <a:tint val="90000"/>
                      <a:shade val="89000"/>
                      <a:satMod val="220000"/>
                    </a:srgbClr>
                  </a:gs>
                  <a:gs pos="100000">
                    <a:srgbClr val="1AB39F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724400"/>
            <a:ext cx="3810000" cy="1024309"/>
          </a:xfrm>
          <a:prstGeom prst="rect">
            <a:avLst/>
          </a:prstGeom>
        </p:spPr>
      </p:pic>
      <p:pic>
        <p:nvPicPr>
          <p:cNvPr id="9" name="Picture 8" descr="graphics-christmas-flowers-181560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4572000" y="0"/>
            <a:ext cx="4571999" cy="4038600"/>
          </a:xfrm>
          <a:prstGeom prst="rect">
            <a:avLst/>
          </a:prstGeom>
        </p:spPr>
      </p:pic>
      <p:pic>
        <p:nvPicPr>
          <p:cNvPr id="6" name="Picture 5" descr="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1600"/>
            <a:ext cx="491319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1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624840"/>
            <a:ext cx="8183880" cy="105156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889834" cy="4351338"/>
          </a:xfrm>
          <a:solidFill>
            <a:srgbClr val="33D600"/>
          </a:solidFill>
        </p:spPr>
        <p:txBody>
          <a:bodyPr>
            <a:normAutofit/>
          </a:bodyPr>
          <a:lstStyle/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বাওয়ানী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আরমানীটোলা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ঢাকা-১১00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মোবাইলঃ ০১৭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২৭৯৯৫৯২৯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5518484" y="1825625"/>
            <a:ext cx="2996866" cy="4351338"/>
          </a:xfrm>
          <a:solidFill>
            <a:srgbClr val="33D600"/>
          </a:solidFill>
        </p:spPr>
        <p:txBody>
          <a:bodyPr>
            <a:norm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শ্রেণি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পাটি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গ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ণি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ত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:১১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গাণিতিক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7620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0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44880"/>
            <a:ext cx="7315200" cy="53035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0" y="3230880"/>
            <a:ext cx="5827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বৃষ্টিপাতের গড় নির্ণয় করতে কী কী প্রয়োজন?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44880"/>
            <a:ext cx="7315200" cy="52910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14400" y="381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প্রত্যেক প্রকার আমের মোট ওজন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7990" y="4174884"/>
            <a:ext cx="1329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৭০০ 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2518" y="3301425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৬০০ 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262091"/>
            <a:ext cx="1364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৮০০ 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5440680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০০ 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85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3" b="11675"/>
          <a:stretch/>
        </p:blipFill>
        <p:spPr>
          <a:xfrm>
            <a:off x="1281461" y="1524000"/>
            <a:ext cx="7075714" cy="41896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5800" y="5737136"/>
            <a:ext cx="7671375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200" dirty="0" smtClean="0">
                <a:latin typeface="Times New Roman"/>
                <a:cs typeface="Times New Roman"/>
              </a:rPr>
              <a:t>→</a:t>
            </a:r>
            <a:r>
              <a:rPr lang="bn-IN" sz="3200" dirty="0" smtClean="0">
                <a:latin typeface="Times New Roman"/>
                <a:cs typeface="Times New Roman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    ২০   ৩০   ৪০    ৫০    ৬০   ৭০    ৮০   ৯০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111654" y="3335989"/>
            <a:ext cx="4217517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জনসংখ্যার হার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1338" y="1520947"/>
            <a:ext cx="2568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কেন্দ্রীয় প্রবনতা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1343" y="1519619"/>
            <a:ext cx="1834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5575" y="1542718"/>
            <a:ext cx="591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4716" y="572869"/>
            <a:ext cx="7652459" cy="646331"/>
          </a:xfrm>
          <a:prstGeom prst="rect">
            <a:avLst/>
          </a:prstGeom>
          <a:solidFill>
            <a:srgbClr val="B7FFF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গাণিতিক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গড়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2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914400"/>
            <a:ext cx="6858000" cy="4955203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শিক্ষার্থীরা----------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গাণিতিক গড় ব্যাখ্যা করতে পারবে;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গাণিতিক গড়ের সূত্র বর্ণনা করতে পারবে;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গাণিতিক সূত্রের সাহায্যে গড় নির্ণয় করতে পারবে;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 গড় নির্ণয় করে সমস্যা সমাধান করতে পারবে।</a:t>
            </a: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1883228"/>
            <a:ext cx="18288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1426028"/>
            <a:ext cx="18288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968828"/>
            <a:ext cx="1828800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2111828"/>
            <a:ext cx="18288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1654628"/>
            <a:ext cx="1828800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1197428"/>
            <a:ext cx="1828800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9" y="2198914"/>
            <a:ext cx="1828800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9" y="1741714"/>
            <a:ext cx="1828800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9" y="1284514"/>
            <a:ext cx="1828800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2427514"/>
            <a:ext cx="1828800" cy="1371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1970314"/>
            <a:ext cx="1828800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1513114"/>
            <a:ext cx="1828800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90800"/>
            <a:ext cx="182880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33600"/>
            <a:ext cx="1828800" cy="1371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76400"/>
            <a:ext cx="182880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19400"/>
            <a:ext cx="1828800" cy="1371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362200"/>
            <a:ext cx="1828800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905000"/>
            <a:ext cx="1828800" cy="137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511628"/>
            <a:ext cx="1828800" cy="1371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740228"/>
            <a:ext cx="1828800" cy="1371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9" y="838200"/>
            <a:ext cx="1828800" cy="1371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1055914"/>
            <a:ext cx="1828800" cy="1371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19200"/>
            <a:ext cx="1828800" cy="1371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14" y="1447800"/>
            <a:ext cx="1828800" cy="1371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598714"/>
            <a:ext cx="1828800" cy="1371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14" y="990600"/>
            <a:ext cx="1828800" cy="1371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14" y="533400"/>
            <a:ext cx="1828800" cy="13716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023339" y="5105400"/>
            <a:ext cx="5086647" cy="584775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প্রত্যেক স্তম্ভে টিফিন বক্সের সংখ্যা ৪টি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23339" y="5791200"/>
            <a:ext cx="508664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গাণিতিক গড়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23338" y="4419600"/>
            <a:ext cx="5086649" cy="584775"/>
          </a:xfrm>
          <a:prstGeom prst="rect">
            <a:avLst/>
          </a:prstGeom>
          <a:solidFill>
            <a:srgbClr val="CFFC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৬টি স্তম্ভে ২৪টি টিফিন বক্স আছে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23338" y="3766457"/>
            <a:ext cx="5086649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সারিতে মোট ৬টি স্তম্ভ আছে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768109"/>
              </p:ext>
            </p:extLst>
          </p:nvPr>
        </p:nvGraphicFramePr>
        <p:xfrm>
          <a:off x="533400" y="533400"/>
          <a:ext cx="3657600" cy="4572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26512"/>
                <a:gridCol w="1531088"/>
              </a:tblGrid>
              <a:tr h="411480"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b="0" dirty="0" smtClean="0">
                          <a:latin typeface="NikoshBAN" pitchFamily="2" charset="0"/>
                          <a:cs typeface="NikoshBAN" pitchFamily="2" charset="0"/>
                        </a:rPr>
                        <a:t>জে.এস.সি পরীক্ষা----২০১৪</a:t>
                      </a:r>
                      <a:endParaRPr lang="en-US" sz="24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 smtClean="0">
                          <a:latin typeface="NikoshBAN" pitchFamily="2" charset="0"/>
                          <a:cs typeface="NikoshBAN" pitchFamily="2" charset="0"/>
                        </a:rPr>
                        <a:t>শিক্ষা</a:t>
                      </a:r>
                      <a:r>
                        <a:rPr lang="bn-IN" sz="2400" b="0" baseline="0" dirty="0" smtClean="0">
                          <a:latin typeface="NikoshBAN" pitchFamily="2" charset="0"/>
                          <a:cs typeface="NikoshBAN" pitchFamily="2" charset="0"/>
                        </a:rPr>
                        <a:t> বোর্ডের নাম</a:t>
                      </a:r>
                      <a:endParaRPr lang="en-US" sz="2400" b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b="0" dirty="0" smtClean="0">
                          <a:latin typeface="NikoshBAN" pitchFamily="2" charset="0"/>
                          <a:cs typeface="NikoshBAN" pitchFamily="2" charset="0"/>
                        </a:rPr>
                        <a:t>পাশের</a:t>
                      </a:r>
                      <a:r>
                        <a:rPr lang="en-US" sz="2400" b="0" dirty="0" smtClean="0">
                          <a:latin typeface="NikoshBAN" pitchFamily="2" charset="0"/>
                          <a:cs typeface="NikoshBAN" pitchFamily="2" charset="0"/>
                        </a:rPr>
                        <a:t> %</a:t>
                      </a:r>
                      <a:r>
                        <a:rPr lang="bn-IN" sz="2400" b="0" baseline="0" dirty="0" smtClean="0">
                          <a:latin typeface="NikoshBAN" pitchFamily="2" charset="0"/>
                          <a:cs typeface="NikoshBAN" pitchFamily="2" charset="0"/>
                        </a:rPr>
                        <a:t> হার</a:t>
                      </a:r>
                      <a:endParaRPr lang="en-US" sz="24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ঢাকা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দিনাজপুর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চিটাগাং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যশোর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90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বরিশাল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কুমিল্লা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89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সিলেট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রাজশাহী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91000" y="457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শিক্ষা বোর্ড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উপাত্ত সংখ্যা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1" y="1066800"/>
            <a:ext cx="426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পাশের 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উপাত্ত সংখ্যা সূচক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08949" y="1675989"/>
                <a:ext cx="4285147" cy="1015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গড়=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itchFamily="2" charset="0"/>
                            <a:sym typeface="Symbol"/>
                          </a:rPr>
                        </m:ctrlPr>
                      </m:fPr>
                      <m:num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৯৩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৯১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৯২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৯০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৯৪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৮৯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৮৮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৯৫</m:t>
                        </m:r>
                      </m:num>
                      <m:den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৮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  = ৯১.৩৭৫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949" y="1675989"/>
                <a:ext cx="4285147" cy="1015599"/>
              </a:xfrm>
              <a:prstGeom prst="rect">
                <a:avLst/>
              </a:prstGeom>
              <a:blipFill rotWithShape="1">
                <a:blip r:embed="rId3"/>
                <a:stretch>
                  <a:fillRect l="-2134" r="-1280" b="-1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208948" y="2828874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মনে করি উপাত্তের  সংখ্যা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8949" y="3439180"/>
            <a:ext cx="4267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উপাত্তের সংখ্যা সূচক মান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bn-IN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bn-IN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3,</a:t>
            </a:r>
            <a:r>
              <a:rPr lang="bn-IN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------------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08948" y="4505980"/>
                <a:ext cx="426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উপাত্তসমূহের গাণিতিক গড়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NikoshBAN" pitchFamily="2" charset="0"/>
                          </a:rPr>
                          <m:t>x</m:t>
                        </m:r>
                      </m:e>
                    </m:acc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948" y="4505980"/>
                <a:ext cx="42672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857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" y="5308560"/>
                <a:ext cx="5029200" cy="763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240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∴</m:t>
                      </m:r>
                      <m:acc>
                        <m:accPr>
                          <m:chr m:val="̅"/>
                          <m:ctrlPr>
                            <a:rPr lang="bn-IN" sz="240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cs typeface="NikoshBAN" pitchFamily="2" charset="0"/>
                            </a:rPr>
                            <m:t>x</m:t>
                          </m:r>
                        </m:e>
                      </m:acc>
                      <m:r>
                        <a:rPr lang="en-US" sz="2400" b="0" i="0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+−−−−−−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308560"/>
                <a:ext cx="5029200" cy="7632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34000" y="5149830"/>
                <a:ext cx="3322961" cy="1098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,….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149830"/>
                <a:ext cx="3322961" cy="10985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56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uiExpand="1" build="p"/>
      <p:bldP spid="9" grpId="0"/>
      <p:bldP spid="10" grpId="0" uiExpand="1" build="p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0205" r="6904" b="14998"/>
          <a:stretch/>
        </p:blipFill>
        <p:spPr>
          <a:xfrm>
            <a:off x="478971" y="1219200"/>
            <a:ext cx="8131629" cy="36358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78971" y="5816025"/>
            <a:ext cx="8131629" cy="584775"/>
          </a:xfrm>
          <a:prstGeom prst="rect">
            <a:avLst/>
          </a:prstGeom>
          <a:solidFill>
            <a:srgbClr val="B7FFF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খেলোয়ারদের গড় বয়স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বছরে)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33400" y="381000"/>
            <a:ext cx="8077200" cy="772886"/>
            <a:chOff x="533400" y="381000"/>
            <a:chExt cx="8077200" cy="772886"/>
          </a:xfrm>
        </p:grpSpPr>
        <p:sp>
          <p:nvSpPr>
            <p:cNvPr id="4" name="Oval 3"/>
            <p:cNvSpPr/>
            <p:nvPr/>
          </p:nvSpPr>
          <p:spPr>
            <a:xfrm>
              <a:off x="5334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4478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622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১৭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2766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১৬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1910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1054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0198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১৮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934200" y="381000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১৯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8486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১৩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3400" y="4953000"/>
            <a:ext cx="8077200" cy="772886"/>
            <a:chOff x="533400" y="4953000"/>
            <a:chExt cx="8077200" cy="772886"/>
          </a:xfrm>
        </p:grpSpPr>
        <p:sp>
          <p:nvSpPr>
            <p:cNvPr id="13" name="Oval 12"/>
            <p:cNvSpPr/>
            <p:nvPr/>
          </p:nvSpPr>
          <p:spPr>
            <a:xfrm>
              <a:off x="5334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4478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১৭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3622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১৬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2766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১৮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1910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1054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0198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১৭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934200" y="4953000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১৬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8486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১৮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2217</TotalTime>
  <Words>1075</Words>
  <Application>Microsoft Office PowerPoint</Application>
  <PresentationFormat>On-screen Show (4:3)</PresentationFormat>
  <Paragraphs>391</Paragraphs>
  <Slides>17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</vt:lpstr>
      <vt:lpstr>Cambria Math</vt:lpstr>
      <vt:lpstr>NikoshBAN</vt:lpstr>
      <vt:lpstr>Symbol</vt:lpstr>
      <vt:lpstr>Times New Roman</vt:lpstr>
      <vt:lpstr>Verdana</vt:lpstr>
      <vt:lpstr>Vrinda</vt:lpstr>
      <vt:lpstr>Wingdings 2</vt:lpstr>
      <vt:lpstr>Aspect</vt:lpstr>
      <vt:lpstr>Worksheet</vt:lpstr>
      <vt:lpstr>PowerPoint Presentation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Md.Amir Hosen</cp:lastModifiedBy>
  <cp:revision>247</cp:revision>
  <dcterms:created xsi:type="dcterms:W3CDTF">2006-08-16T00:00:00Z</dcterms:created>
  <dcterms:modified xsi:type="dcterms:W3CDTF">2021-03-09T17:59:49Z</dcterms:modified>
</cp:coreProperties>
</file>