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56" r:id="rId3"/>
    <p:sldId id="259" r:id="rId4"/>
    <p:sldId id="258" r:id="rId5"/>
    <p:sldId id="261" r:id="rId6"/>
    <p:sldId id="262" r:id="rId7"/>
    <p:sldId id="263" r:id="rId8"/>
    <p:sldId id="273" r:id="rId9"/>
    <p:sldId id="264" r:id="rId10"/>
    <p:sldId id="257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8" r:id="rId22"/>
    <p:sldId id="279" r:id="rId23"/>
    <p:sldId id="277" r:id="rId24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4" y="-90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94B0-CE46-42DD-874F-92CF56F6CDC7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2A015-74CB-4A74-BE52-7E299D2C3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2A015-74CB-4A74-BE52-7E299D2C32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2A015-74CB-4A74-BE52-7E299D2C32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200"/>
            <a:ext cx="123444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9"/>
            <a:ext cx="1064704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8" y="1681163"/>
            <a:ext cx="52222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8" y="2505075"/>
            <a:ext cx="52222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4" y="1681163"/>
            <a:ext cx="5247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4" y="2505075"/>
            <a:ext cx="524797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9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37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9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7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9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7978" y="987437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9" y="2057400"/>
            <a:ext cx="39813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3" y="365125"/>
            <a:ext cx="266176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84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200"/>
            <a:ext cx="123444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200"/>
            <a:ext cx="123444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200"/>
            <a:ext cx="123444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9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50"/>
            <a:ext cx="10647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75"/>
            <a:ext cx="10647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5175" y="992891"/>
            <a:ext cx="899222" cy="5918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" y="992893"/>
            <a:ext cx="895582" cy="5918085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5174"/>
            <a:ext cx="123444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9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8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3DF6-0CBF-4AC0-A997-4B36232F92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356358"/>
            <a:ext cx="416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356358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E415-432F-4966-AAC0-A028C0E7E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21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21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21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3911" r="11965"/>
          <a:stretch/>
        </p:blipFill>
        <p:spPr>
          <a:xfrm>
            <a:off x="-152400" y="-313878"/>
            <a:ext cx="12625235" cy="7171878"/>
          </a:xfrm>
          <a:prstGeom prst="rect">
            <a:avLst/>
          </a:prstGeom>
        </p:spPr>
      </p:pic>
      <p:pic>
        <p:nvPicPr>
          <p:cNvPr id="3" name="164652041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99" y="-33142"/>
            <a:ext cx="11866443" cy="493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6985">
            <a:off x="13732615" y="6828652"/>
            <a:ext cx="1876278" cy="1311998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983385" y="368532"/>
            <a:ext cx="10144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 জগতে তোমাদের সবাইকে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102043" y="788870"/>
            <a:ext cx="7044526" cy="4529214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7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87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>
                <a:blip r:embed="rId6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7.40741E-7 L -0.26989 -0.228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026" y="-152400"/>
            <a:ext cx="425308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70">
            <a:off x="4197816" y="811941"/>
            <a:ext cx="2341247" cy="16127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71600" y="3810000"/>
            <a:ext cx="758833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পাশের জনের সাথে আলোচনা করে নিচের প্রশ্নটির উত্তর দাও।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2578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⧉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পাচঁটি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2877736" cy="200578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0"/>
            <a:ext cx="4953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 - 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91440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স্বপ্না ব্রাদার্স এর ২০১৬ সালের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মাসের লেনদেনগুলো নিম্নরূপঃ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777425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জানু-০৩ ধারে পণ্য ক্রয় ৫০০০০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209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জানু-০৫ সাজসজ্জা ব্যয় ২০০০০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জানু-০৬ যন্ত্রপাতি ক্রয় ২৫০০০০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124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জানু-০৮ আন্তঃপরিবহন ৩০০০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581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জানু-১১ মজুরি ১০০০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1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জানু-১৪ যন্ত্রপাতির সংস্থাপন ব্যয় ৫০০০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59682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জানু-১৭ পণ্য বিক্রয় ৮০০০০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029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জানু-১৮ ধারে পণ্য বিক্রয় ২০০০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43502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জানু-১৯ বাট্রা প্রদান ২০০০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1371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জানু-০১ ব্যবসায়ে মূলধন আনায়ন ২০০০০০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589222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জানু-২০ পুরাতন আসবাবপত্র বিক্রয় ৪০০০০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0"/>
            <a:ext cx="4953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4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 - </a:t>
            </a:r>
            <a:r>
              <a:rPr lang="bn-BD" sz="4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জানু-২১ ফ্রিজ ক্রয় ৩০০০০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জানু-২২ বিদ্যুৎ বিল পরিশোধ ৪০০০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জানু-২৩ বিনিয়োগের সুদ প্রাপ্তি ১০০০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জানু-২৪ লভ্যাংশ প্রাপ্তি ৩০০০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743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জানু-২৬ যন্তপাতি বিক্রয় (৬ তারিখে ক্রীত) ২৬০০০০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200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জানু-২৭ ব্যাংক হতে ঋণ গ্রহন ৪০০০০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657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 প্রশ্ন/ করণীয় -   </a:t>
            </a:r>
            <a:endParaRPr lang="en-US" sz="2000" b="1" u="sng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114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মূলধন জাতীয় আয়ের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মূলধন জাতীয় প্রাপ্তির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90162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মুনাফা জাতীয় আয়ের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3340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মুনাফ জাতীয় ব্যয়ের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73982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মূলধন জাতীয় ব্যয়ের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15" y="6400800"/>
            <a:ext cx="11779769" cy="533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ounded Rectangle 2"/>
          <p:cNvSpPr/>
          <p:nvPr/>
        </p:nvSpPr>
        <p:spPr>
          <a:xfrm>
            <a:off x="3505200" y="0"/>
            <a:ext cx="6477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32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2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সমাধান - </a:t>
            </a:r>
            <a:r>
              <a:rPr lang="bn-BD" sz="32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নং প্রশ্নের উত্তরঃ (ক)    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362200"/>
            <a:ext cx="9753600" cy="381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1219200" y="2362200"/>
            <a:ext cx="97536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011591" y="4266803"/>
            <a:ext cx="38092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53794" y="4266406"/>
            <a:ext cx="3810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57199" y="4267199"/>
            <a:ext cx="381000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154882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524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স্বপ্না ব্রাদার্সের মূলধন জাতীয় আয় নিরূপণঃ 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2362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বিবরণ 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362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(টাকা)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15400" y="2362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 (টাকা)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971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জাতীয় প্রাপ্তিঃ</a:t>
            </a:r>
            <a:endParaRPr 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2895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২০১৬</a:t>
            </a:r>
          </a:p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জানু-২৬ 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429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যন্তপাতি বিক্রয়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67800" y="3429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২,৬০,০০০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3834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জাতীয় ব্যয়ঃ</a:t>
            </a:r>
            <a:endParaRPr 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2920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 ক্রয়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26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২,৫০,০০০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292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জানু-০৬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4922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 সংস্থাপন ব্যয়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47492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জানু-১৪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47492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858000" y="52578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067800" y="49778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২,৫৫,০০০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915400" y="55610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44000" y="55112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915400" y="60944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15400" y="60198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29000" y="551122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⧉</a:t>
            </a:r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মূলধন জাতীয় আয়ঃ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95600" y="6197025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মূলধন জাতীয় আয় ৫,০০০ টাকা।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" grpId="0"/>
      <p:bldP spid="42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248400"/>
            <a:ext cx="11779769" cy="68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Rounded Rectangle 3"/>
          <p:cNvSpPr/>
          <p:nvPr/>
        </p:nvSpPr>
        <p:spPr>
          <a:xfrm>
            <a:off x="3505200" y="0"/>
            <a:ext cx="6477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36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6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সমাধান - </a:t>
            </a:r>
            <a:r>
              <a:rPr lang="bn-BD" sz="36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নং প্রশ্নের উত্তরঃ (খ)    </a:t>
            </a:r>
            <a:endParaRPr 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71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স্বপ্না ব্রাদার্সের মূলধন জাতীয় প্রাপ্তির পরিমাণ নিরূপণঃ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103632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990600" y="1981200"/>
            <a:ext cx="103632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7506891" y="3771503"/>
            <a:ext cx="35806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296694" y="3771106"/>
            <a:ext cx="3581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981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981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বিবরণ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1981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64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19895" y="3771106"/>
            <a:ext cx="3581399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জানু-০১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26156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আনায়ন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8800" y="2590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২,০০,০০০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যন্তপাতি বিক্রয়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505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জানু-২৬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00" y="36062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২,৬০,০০০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048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জানু-২০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3124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পুরাতন আসবাবপত্র বিক্রয়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29800" y="3124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39872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জানু-২৭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38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হতে ঋণ গ্রহণ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9800" y="40634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296400" y="46482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296400" y="53324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96400" y="54102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01200" y="467302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৫,৪০,০০০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3800" y="467302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⧉</a:t>
            </a:r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মূলধন জাতীয় প্রাপ্তিঃ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5638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মূলধন জাতীয় প্রাপ্তি ৫,৪০,০০০ টাকা।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248400"/>
            <a:ext cx="11779769" cy="68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0"/>
            <a:ext cx="6477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সমাধান - 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নং প্রশ্নের উত্তরঃ (গ)    </a:t>
            </a:r>
            <a:endParaRPr 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71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স্বপ্না ব্রাদার্সের মুনাফা জাতীয় আয়ের পরিমাণ নিরূপণঃ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10363200" cy="3581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981200"/>
            <a:ext cx="103632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7506891" y="3771503"/>
            <a:ext cx="35806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296694" y="3771106"/>
            <a:ext cx="3581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981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981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বিবরণ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1981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64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19895" y="3771106"/>
            <a:ext cx="3581399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জানু-১৭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296400" y="46482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96400" y="53324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96400" y="54102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77400" y="467302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৮৬,০০০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590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 বিক্রয়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98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৮০,০০০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29966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জানু-১৮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307282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 পণ্য বিক্রয়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82200" y="30728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34538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জানু-২৩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3505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বিনিয়োগের সুদ প্রাপ্তি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82200" y="34538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39110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জানু-২৪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39872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লভ্যাংশ প্রাপ্তি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0" y="39872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5638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মূলধন জাতীয় প্রাপ্তি ৮৬,০০০ টাকা।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5200" y="467302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⧉</a:t>
            </a:r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মুনাফা জাতীয় আয়ঃ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172200"/>
            <a:ext cx="11779769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0"/>
            <a:ext cx="6477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সমাধান - 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নং প্রশ্নের উত্তরঃ (ঘ)    </a:t>
            </a:r>
            <a:endParaRPr 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71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স্বপ্না ব্রাদার্সের মুনাফা জাতীয় ব্যয়ের পরিমাণ নিরূপণঃ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10363200" cy="3429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583091" y="3695303"/>
            <a:ext cx="34282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372894" y="36949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1981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981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বিবরণ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1981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4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296400" y="45720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96400" y="52578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96400" y="5181600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29800" y="4572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৫৭,০০০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2514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 পণ্য ক্রয়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514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জানু-০৩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8400" y="2971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51122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মুনাফা জাতীয় ব্যয় ৫৭,০০০ টাকা।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572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⧉</a:t>
            </a:r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মুনাফা জাতীয় ব্যয়ঃ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1981200"/>
            <a:ext cx="10363200" cy="533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648495" y="3694906"/>
            <a:ext cx="3429002" cy="15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2980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292042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জানু-১১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2996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মজুরি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33776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জানু-১৯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3505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বাট্রা প্রদান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58400" y="3505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38348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জানু-২২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3886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বিল পরিশোধ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58400" y="39110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05200" y="0"/>
            <a:ext cx="6477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 সমাধান - 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14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নং প্রশ্নের উত্তরঃ (ঙ)    </a:t>
            </a:r>
            <a:endParaRPr 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3716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স্বপ্না ব্রাদার্সের মূলধন জাতীয় ব্যয়ের পরিমাণ নিরূপণঃ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10363200" cy="3657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468791" y="3809603"/>
            <a:ext cx="365680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58594" y="3809206"/>
            <a:ext cx="3657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96400" y="46466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77400" y="4648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১,০৮,০০০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51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সাজসজ্জা ব্যয়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514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জানু-০৫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400" y="33014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73982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মূলধন জাতীয় ব্যয় ৩,০৮,০০০ টাকা।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648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⧉</a:t>
            </a:r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মুনাফা জাতীয় ব্যয়ঃ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1981200"/>
            <a:ext cx="10363200" cy="533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34196" y="3809205"/>
            <a:ext cx="3657601" cy="15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2980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1981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1981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বিবরণ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1981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64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 (টাকা)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29204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জানু-০৬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292042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 ক্রয়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12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২,৫০,০০০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33014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জানু-০৮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30142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আন্তঃপরিবহন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36824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জানু-১৪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733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সংস্থাপন ব্যয়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58400" y="3733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40634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জানু-২১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4114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ফ্রিজ ক্রয়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0" y="406342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৩০,০০০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296400" y="53324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296400" y="5256212"/>
            <a:ext cx="2057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543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02694" y="-152400"/>
            <a:ext cx="454964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3352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1201400" y="0"/>
            <a:ext cx="11430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066800" y="914400"/>
            <a:ext cx="64770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জন করে দল গঠন কর এবং নিচের</a:t>
            </a:r>
            <a:r>
              <a:rPr lang="bn-BD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 কী ধরনের হিসাব? ব্যাখ্যা কর। </a:t>
            </a:r>
            <a:r>
              <a:rPr lang="bn-BD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209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নতুন পণ্য তৈরীর পূর্বের গবেষণা ও পরীক্ষা ব্যয়।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04079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সম্পদ মেরামতের এককালীণ অত্যধিক ব্যয়।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90656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বিজ্ঞাপন বাবদ এককালীণ বড় অংকের ব্যয়।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6236" y="4876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ব্যবসায় প্রতিষ্ঠান স্থানান্তর ব্যয়।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911335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বিলম্বিত মুনাফা জাতীয় ব্যয়।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400" y="0"/>
            <a:ext cx="1524000" cy="15034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81400" y="1"/>
            <a:ext cx="2743200" cy="903327"/>
          </a:xfrm>
          <a:prstGeom prst="roundRect">
            <a:avLst>
              <a:gd name="adj" fmla="val 14237"/>
            </a:avLst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448800" y="0"/>
            <a:ext cx="1905000" cy="1283910"/>
          </a:xfrm>
          <a:prstGeom prst="leftArrow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বক্স 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152400"/>
            <a:ext cx="3200400" cy="762000"/>
          </a:xfrm>
          <a:prstGeom prst="round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25"/>
          <p:cNvSpPr txBox="1"/>
          <p:nvPr/>
        </p:nvSpPr>
        <p:spPr>
          <a:xfrm>
            <a:off x="1219202" y="1219200"/>
            <a:ext cx="830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ambria Math"/>
                <a:ea typeface="Cambria Math"/>
                <a:cs typeface="NikoshBAN" pitchFamily="2" charset="0"/>
              </a:rPr>
              <a:t>⧉</a:t>
            </a:r>
            <a:r>
              <a:rPr lang="bn-BD" sz="2000" b="1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যন্ত্রপাতি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ক্রয়-বিক্রয়কারী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প্রতিষ্ঠানের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যন্ত্রপাতি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বিক্রয়লব্ধ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অর্থ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-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4"/>
          <p:cNvSpPr txBox="1"/>
          <p:nvPr/>
        </p:nvSpPr>
        <p:spPr>
          <a:xfrm>
            <a:off x="1219200" y="2971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ambria Math"/>
                <a:ea typeface="Cambria Math"/>
                <a:cs typeface="NikoshBAN" pitchFamily="2" charset="0"/>
              </a:rPr>
              <a:t>⧉</a:t>
            </a:r>
            <a:r>
              <a:rPr lang="bn-BD" sz="2400" b="1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মুনাফা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জাতীয়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ব্যয়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হল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3581400"/>
            <a:ext cx="3124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বিক্রয়ের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গাড়ি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ক্রয়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7800" y="3581400"/>
            <a:ext cx="44196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ব্যবসায়ের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গাড়ি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ক্রয়</a:t>
            </a:r>
            <a:r>
              <a:rPr lang="bn-BD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0" y="4191000"/>
            <a:ext cx="4648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iii.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ভ্যানের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রোড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ট্যাক্স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বীমা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প্রিমিয়াম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05600" y="4191000"/>
            <a:ext cx="28194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নিচের কোনটি সঠিক?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47496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00" y="4800600"/>
            <a:ext cx="10668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1400" y="4825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800600"/>
            <a:ext cx="1143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iii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47496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4800600"/>
            <a:ext cx="1143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</a:t>
            </a:r>
            <a:r>
              <a:rPr lang="bn-IN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iii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72400" y="4825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8200" y="4800600"/>
            <a:ext cx="1524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, ii </a:t>
            </a:r>
            <a:r>
              <a:rPr lang="bn-BD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iii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95400" y="182880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1828800"/>
            <a:ext cx="24384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5800" y="1777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5400" y="1828800"/>
            <a:ext cx="2286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95400" y="243840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05000" y="2438400"/>
            <a:ext cx="2362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5800" y="236220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05400" y="2438400"/>
            <a:ext cx="2362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19200" y="5968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828800" y="6019800"/>
            <a:ext cx="19050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ব্যালেন্স</a:t>
            </a:r>
            <a:r>
              <a:rPr lang="en-US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60450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24400" y="6019800"/>
            <a:ext cx="1219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দেনাদার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72200" y="5968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81800" y="6019800"/>
            <a:ext cx="13716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পাওনাদার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305800" y="5968870"/>
            <a:ext cx="381000" cy="43193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915400" y="6019800"/>
            <a:ext cx="16764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নীট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69"/>
          <p:cNvSpPr txBox="1"/>
          <p:nvPr/>
        </p:nvSpPr>
        <p:spPr>
          <a:xfrm>
            <a:off x="685800" y="5282625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ambria Math"/>
                <a:ea typeface="Cambria Math"/>
                <a:cs typeface="NikoshBAN" pitchFamily="2" charset="0"/>
              </a:rPr>
              <a:t>⧉</a:t>
            </a:r>
            <a:r>
              <a:rPr lang="bn-BD" sz="2000" b="1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মূলধন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জাতীয়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ব্যয়কে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মুনাফা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জাতীয়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ব্যয়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হিসেবে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লেখা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হলে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কোনটি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নিরূপণ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ভুল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Cambria Math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?  </a:t>
            </a:r>
            <a:r>
              <a:rPr lang="bn-BD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Callout 62"/>
          <p:cNvSpPr/>
          <p:nvPr/>
        </p:nvSpPr>
        <p:spPr>
          <a:xfrm>
            <a:off x="10820400" y="1059001"/>
            <a:ext cx="609600" cy="2293799"/>
          </a:xfrm>
          <a:prstGeom prst="wedgeEllipseCallout">
            <a:avLst>
              <a:gd name="adj1" fmla="val -549867"/>
              <a:gd name="adj2" fmla="val 14964"/>
            </a:avLst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ক্লি</a:t>
            </a:r>
            <a:endParaRPr lang="bn-IN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endParaRPr lang="bn-IN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endParaRPr lang="bn-IN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রু</a:t>
            </a:r>
            <a:endParaRPr lang="bn-IN" sz="2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  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2514600" cy="1219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70" y="10870"/>
            <a:ext cx="1608552" cy="1586812"/>
          </a:xfrm>
          <a:prstGeom prst="rect">
            <a:avLst/>
          </a:prstGeom>
        </p:spPr>
      </p:pic>
      <p:pic>
        <p:nvPicPr>
          <p:cNvPr id="72" name="Picture 7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sp>
        <p:nvSpPr>
          <p:cNvPr id="83" name="TextBox 39"/>
          <p:cNvSpPr txBox="1"/>
          <p:nvPr/>
        </p:nvSpPr>
        <p:spPr>
          <a:xfrm>
            <a:off x="1143000" y="16689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4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39"/>
          <p:cNvSpPr txBox="1"/>
          <p:nvPr/>
        </p:nvSpPr>
        <p:spPr>
          <a:xfrm>
            <a:off x="4419600" y="1600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6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219199" y="2286001"/>
            <a:ext cx="685801" cy="533399"/>
            <a:chOff x="7086600" y="4963661"/>
            <a:chExt cx="1037453" cy="914400"/>
          </a:xfrm>
        </p:grpSpPr>
        <p:cxnSp>
          <p:nvCxnSpPr>
            <p:cNvPr id="88" name="Straight Connector 87"/>
            <p:cNvCxnSpPr/>
            <p:nvPr/>
          </p:nvCxnSpPr>
          <p:spPr>
            <a:xfrm flipH="1">
              <a:off x="7355126" y="4963661"/>
              <a:ext cx="768927" cy="91440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4"/>
          <p:cNvSpPr txBox="1"/>
          <p:nvPr/>
        </p:nvSpPr>
        <p:spPr>
          <a:xfrm>
            <a:off x="6248401" y="1918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39"/>
          <p:cNvSpPr txBox="1"/>
          <p:nvPr/>
        </p:nvSpPr>
        <p:spPr>
          <a:xfrm>
            <a:off x="4419600" y="22023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2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39"/>
          <p:cNvSpPr txBox="1"/>
          <p:nvPr/>
        </p:nvSpPr>
        <p:spPr>
          <a:xfrm>
            <a:off x="1524000" y="4572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4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505199" y="4724401"/>
            <a:ext cx="685801" cy="533399"/>
            <a:chOff x="7086600" y="4963661"/>
            <a:chExt cx="1037453" cy="914400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7355126" y="4963661"/>
              <a:ext cx="768927" cy="91440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84"/>
          <p:cNvSpPr txBox="1"/>
          <p:nvPr/>
        </p:nvSpPr>
        <p:spPr>
          <a:xfrm>
            <a:off x="6248400" y="1918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39"/>
          <p:cNvSpPr txBox="1"/>
          <p:nvPr/>
        </p:nvSpPr>
        <p:spPr>
          <a:xfrm>
            <a:off x="5638800" y="4572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0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39"/>
          <p:cNvSpPr txBox="1"/>
          <p:nvPr/>
        </p:nvSpPr>
        <p:spPr>
          <a:xfrm>
            <a:off x="7696200" y="4648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2" name="TextBox 87"/>
          <p:cNvSpPr txBox="1"/>
          <p:nvPr/>
        </p:nvSpPr>
        <p:spPr>
          <a:xfrm>
            <a:off x="6629400" y="22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39"/>
          <p:cNvSpPr txBox="1"/>
          <p:nvPr/>
        </p:nvSpPr>
        <p:spPr>
          <a:xfrm>
            <a:off x="1143000" y="5791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4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39"/>
          <p:cNvSpPr txBox="1"/>
          <p:nvPr/>
        </p:nvSpPr>
        <p:spPr>
          <a:xfrm>
            <a:off x="3886200" y="58599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6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39"/>
          <p:cNvSpPr txBox="1"/>
          <p:nvPr/>
        </p:nvSpPr>
        <p:spPr>
          <a:xfrm>
            <a:off x="6096000" y="5791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8" name="TextBox 87"/>
          <p:cNvSpPr txBox="1"/>
          <p:nvPr/>
        </p:nvSpPr>
        <p:spPr>
          <a:xfrm>
            <a:off x="6629400" y="191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8305800" y="5791200"/>
            <a:ext cx="685801" cy="533399"/>
            <a:chOff x="7086600" y="4963661"/>
            <a:chExt cx="1037453" cy="914400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7355126" y="4963661"/>
              <a:ext cx="768927" cy="91440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84"/>
          <p:cNvSpPr txBox="1"/>
          <p:nvPr/>
        </p:nvSpPr>
        <p:spPr>
          <a:xfrm>
            <a:off x="6248401" y="191869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3" grpId="0" animBg="1"/>
      <p:bldP spid="63" grpId="1" animBg="1"/>
      <p:bldP spid="83" grpId="0"/>
      <p:bldP spid="84" grpId="0"/>
      <p:bldP spid="85" grpId="0"/>
      <p:bldP spid="86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57799" y="0"/>
            <a:ext cx="2438401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19800"/>
            <a:ext cx="12344400" cy="838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200" y="1600199"/>
            <a:ext cx="4267200" cy="4724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4440" y="1676399"/>
            <a:ext cx="4389120" cy="457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1600199"/>
            <a:ext cx="4572000" cy="472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7989" y="1676400"/>
            <a:ext cx="4114800" cy="457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4"/>
          <p:cNvSpPr txBox="1"/>
          <p:nvPr/>
        </p:nvSpPr>
        <p:spPr>
          <a:xfrm>
            <a:off x="1470629" y="1752600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b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 পরিচিতি </a:t>
            </a:r>
            <a:endParaRPr lang="en-US" sz="3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417320" y="4370963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এম,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BD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শিক্ষক,</a:t>
            </a:r>
            <a:r>
              <a:rPr lang="en-US" sz="2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নাগের</a:t>
            </a:r>
            <a:r>
              <a:rPr 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বহূ</a:t>
            </a:r>
            <a:r>
              <a:rPr lang="bn-BD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3320" y="1656435"/>
            <a:ext cx="192024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94760" y="1815763"/>
            <a:ext cx="1737360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0"/>
          <p:cNvSpPr txBox="1"/>
          <p:nvPr/>
        </p:nvSpPr>
        <p:spPr>
          <a:xfrm>
            <a:off x="7178040" y="1600200"/>
            <a:ext cx="329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3600" b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89" y="2514600"/>
            <a:ext cx="3352800" cy="3657600"/>
          </a:xfrm>
          <a:prstGeom prst="rect">
            <a:avLst/>
          </a:prstGeom>
        </p:spPr>
      </p:pic>
      <p:sp>
        <p:nvSpPr>
          <p:cNvPr id="18" name="TextBox 21"/>
          <p:cNvSpPr txBox="1"/>
          <p:nvPr/>
        </p:nvSpPr>
        <p:spPr>
          <a:xfrm>
            <a:off x="7779989" y="336571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05201" y="3505201"/>
            <a:ext cx="5638798" cy="106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2042160" cy="1905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2819400" y="0"/>
            <a:ext cx="8763000" cy="1698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0012" y="0"/>
            <a:ext cx="4884788" cy="149827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prstTxWarp prst="textCurveU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7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HL-Blog-Good-Student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6200"/>
            <a:ext cx="2057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83" y="9783"/>
            <a:ext cx="1447800" cy="1428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08496" y="0"/>
            <a:ext cx="1235904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75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ব্রাদার্স এর ২০১৬ সালের জুন মাসের লেনদেনগুলো নিম্নরূপঃ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15" y="6477000"/>
            <a:ext cx="11779769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615625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-০৩ পণ্য ক্রয়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-০৫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স্থনান্তর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ব্যয়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505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-০৬ যন্ত্রপাতি ক্রয় ২৫০০০০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962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-০৮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 ৩০০০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-১১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9530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-১৪ যন্ত্রপাতির সংস্থাপন ব্যয় ৫০০০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435025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-১৭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867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জানু-১৮ ধারে পণ্য বিক্রয় ২০০০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2098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-০১ ব্যবসায়ে মূলধন আনায়ন 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"/>
            <a:ext cx="10287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5017" y="48161"/>
            <a:ext cx="39725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54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752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83" y="9783"/>
            <a:ext cx="1447800" cy="1428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6600" y="0"/>
            <a:ext cx="1447800" cy="1428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447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জুন-২১ বিজ্ঞাপন (৩ বছর) ব্যয় ৩০০০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905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জুন-২২ ডাক ও তার ১০০০ টাকা।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362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জুন-২৩ বিনিয়োগের সুদ প্রাপ্তি ১০০০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819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জুন-২৪ লভ্যাংশ প্রাপ্তি ৩০০০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352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জুন-২৭ ব্যাংক হতে ঋণ গ্রহন ৪০০০০ টাকা।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u="sng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 প্রশ্ন/ করণীয় -   </a:t>
            </a:r>
            <a:endParaRPr lang="en-US" sz="2000" b="1" u="sng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6482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২১ তারিখের লেনদেনটিতে কয়টি হিসাব? নির্ণয় কর। 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105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মুনাফা জাতীয় আয় ও ব্যয়ের পার্থক্য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638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মূলধন জাতীয় ব্যয়ের পরিমাণ নির্ণয় কর।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15" y="6324600"/>
            <a:ext cx="11779769" cy="533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210800" cy="6844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3400" y="533400"/>
            <a:ext cx="6477000" cy="220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5792" y="0"/>
            <a:ext cx="1072280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মত তোমাদের সবাইকে 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143000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09" y="4245553"/>
            <a:ext cx="1542491" cy="253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83" y="9783"/>
            <a:ext cx="1447800" cy="1428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6600" y="0"/>
            <a:ext cx="1447800" cy="1428233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15" y="6324600"/>
            <a:ext cx="11779769" cy="533400"/>
          </a:xfrm>
          <a:prstGeom prst="rect">
            <a:avLst/>
          </a:prstGeom>
        </p:spPr>
      </p:pic>
      <p:pic>
        <p:nvPicPr>
          <p:cNvPr id="11" name="Picture 10" descr="Cinema Curtain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-6594593" y="-324818"/>
            <a:ext cx="6518393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inema Curtain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12382500" y="-313899"/>
            <a:ext cx="6172200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9 -0.01018 L 0.51453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2 -4.44444E-6 L -0.49383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-1612i3\Desktop\SHANTANU DOC\india_flower_market_street_rtp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839200" cy="3733800"/>
          </a:xfrm>
          <a:prstGeom prst="snip2DiagRect">
            <a:avLst>
              <a:gd name="adj1" fmla="val 12221"/>
              <a:gd name="adj2" fmla="val 1189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15" y="6477000"/>
            <a:ext cx="11779769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27" y="0"/>
            <a:ext cx="12337347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শুরু করার পূর্বে  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ছবি</a:t>
            </a:r>
            <a:r>
              <a:rPr lang="en-US" sz="4000" b="1" dirty="0" err="1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ও মন্তব্য করি 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4876800" cy="822305"/>
          </a:xfrm>
          <a:prstGeom prst="wedgeEllipseCallout">
            <a:avLst>
              <a:gd name="adj1" fmla="val 75076"/>
              <a:gd name="adj2" fmla="val -14305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715000"/>
            <a:ext cx="5562600" cy="822305"/>
          </a:xfrm>
          <a:prstGeom prst="wedgeEllipseCallout">
            <a:avLst>
              <a:gd name="adj1" fmla="val -51139"/>
              <a:gd name="adj2" fmla="val -20033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বাজারের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527" y="6364188"/>
            <a:ext cx="4876800" cy="822305"/>
          </a:xfrm>
          <a:prstGeom prst="wedgeEllipseCallout">
            <a:avLst>
              <a:gd name="adj1" fmla="val 75076"/>
              <a:gd name="adj2" fmla="val -14305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খানে কি 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715000"/>
            <a:ext cx="5562600" cy="822305"/>
          </a:xfrm>
          <a:prstGeom prst="wedgeEllipseCallout">
            <a:avLst>
              <a:gd name="adj1" fmla="val -51139"/>
              <a:gd name="adj2" fmla="val -20033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কেনাবেচা হয়।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15000"/>
            <a:ext cx="4876800" cy="649188"/>
          </a:xfrm>
          <a:prstGeom prst="wedgeEllipseCallout">
            <a:avLst>
              <a:gd name="adj1" fmla="val 75076"/>
              <a:gd name="adj2" fmla="val -14305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কেনাবেচা কোন জাতীয় হিসাব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438361"/>
            <a:ext cx="5562600" cy="822305"/>
          </a:xfrm>
          <a:prstGeom prst="wedgeEllipseCallout">
            <a:avLst>
              <a:gd name="adj1" fmla="val -51139"/>
              <a:gd name="adj2" fmla="val -20033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 ব্যয় এবং বেচা আয় জাতীয়।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444433"/>
            <a:ext cx="4876800" cy="822305"/>
          </a:xfrm>
          <a:prstGeom prst="wedgeEllipseCallout">
            <a:avLst>
              <a:gd name="adj1" fmla="val 75076"/>
              <a:gd name="adj2" fmla="val -14305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দিয়ে ব্যবসায় শুরু হয়?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260666"/>
            <a:ext cx="5562600" cy="822305"/>
          </a:xfrm>
          <a:prstGeom prst="wedgeEllipseCallout">
            <a:avLst>
              <a:gd name="adj1" fmla="val -51139"/>
              <a:gd name="adj2" fmla="val -20033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দিয়ে।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735146"/>
            <a:ext cx="4876800" cy="649188"/>
          </a:xfrm>
          <a:prstGeom prst="wedgeEllipseCallout">
            <a:avLst>
              <a:gd name="adj1" fmla="val 75076"/>
              <a:gd name="adj2" fmla="val -143050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কেন করা হয়?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4862864"/>
            <a:ext cx="5562600" cy="562630"/>
          </a:xfrm>
          <a:prstGeom prst="wedgeEllipseCallout">
            <a:avLst>
              <a:gd name="adj1" fmla="val -51139"/>
              <a:gd name="adj2" fmla="val -20033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 অর্জনের জন্য।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3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998" y="525550"/>
            <a:ext cx="893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i="1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2000" b="1" i="1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i="1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1200" b="1" i="1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i="1" spc="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হতে পারে?</a:t>
            </a:r>
            <a:endParaRPr lang="en-US" sz="1400" b="1" i="1" spc="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52400" y="1896070"/>
            <a:ext cx="7467600" cy="58477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0085387" y="708214"/>
            <a:ext cx="225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2018</a:t>
            </a:r>
            <a:r>
              <a:rPr lang="bn-BD" sz="2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114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105400"/>
            <a:ext cx="3352800" cy="1341656"/>
          </a:xfrm>
          <a:prstGeom prst="wedgeEllipseCallout">
            <a:avLst>
              <a:gd name="adj1" fmla="val -44346"/>
              <a:gd name="adj2" fmla="val -17337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5257800"/>
            <a:ext cx="3352800" cy="1341656"/>
          </a:xfrm>
          <a:prstGeom prst="wedgeEllipseCallout">
            <a:avLst>
              <a:gd name="adj1" fmla="val 7720"/>
              <a:gd name="adj2" fmla="val -156529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27" y="0"/>
            <a:ext cx="12337347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 ও মুনাফা জাতীয় লেনদেন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মাধ্যমে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5" y="6477000"/>
            <a:ext cx="11779769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066800"/>
            <a:ext cx="3124200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733800"/>
            <a:ext cx="3048000" cy="2667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5800" y="1066800"/>
            <a:ext cx="3048000" cy="2514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3733800"/>
            <a:ext cx="30480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1200567"/>
            <a:ext cx="4038600" cy="1161633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191167"/>
            <a:ext cx="4038600" cy="1161633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943767"/>
            <a:ext cx="4038600" cy="116163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4953000"/>
            <a:ext cx="3962400" cy="1161633"/>
          </a:xfrm>
          <a:prstGeom prst="leftArrow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 / ব্যয়।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ffice-Furniture-250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6959" y="1066800"/>
            <a:ext cx="2940641" cy="1981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2971800"/>
            <a:ext cx="2667000" cy="562630"/>
          </a:xfrm>
          <a:prstGeom prst="wedgeEllipseCallout">
            <a:avLst>
              <a:gd name="adj1" fmla="val 15011"/>
              <a:gd name="adj2" fmla="val -210833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Office-Furniture-2502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759" y="1066800"/>
            <a:ext cx="3016841" cy="1981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90600" y="2971800"/>
            <a:ext cx="2667000" cy="562630"/>
          </a:xfrm>
          <a:prstGeom prst="wedgeEllipseCallout">
            <a:avLst>
              <a:gd name="adj1" fmla="val -16677"/>
              <a:gd name="adj2" fmla="val -252695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191000"/>
            <a:ext cx="3048000" cy="2133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90600" y="3733800"/>
            <a:ext cx="2667000" cy="562630"/>
          </a:xfrm>
          <a:prstGeom prst="wedgeEllipseCallout">
            <a:avLst>
              <a:gd name="adj1" fmla="val -9924"/>
              <a:gd name="adj2" fmla="val 252110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4114800"/>
            <a:ext cx="2965450" cy="2133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0" y="3733800"/>
            <a:ext cx="2667000" cy="562630"/>
          </a:xfrm>
          <a:prstGeom prst="wedgeEllipseCallout">
            <a:avLst>
              <a:gd name="adj1" fmla="val 20206"/>
              <a:gd name="adj2" fmla="val 212710"/>
            </a:avLst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0"/>
            <a:ext cx="5334000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- 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5" y="6629400"/>
            <a:ext cx="11779769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990601"/>
            <a:ext cx="3124200" cy="822305"/>
          </a:xfrm>
          <a:prstGeom prst="wedgeEllipseCallout">
            <a:avLst>
              <a:gd name="adj1" fmla="val -101039"/>
              <a:gd name="adj2" fmla="val 220876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লেনদেন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990600"/>
            <a:ext cx="3124200" cy="822305"/>
          </a:xfrm>
          <a:prstGeom prst="wedgeEllipseCallout">
            <a:avLst>
              <a:gd name="adj1" fmla="val 92310"/>
              <a:gd name="adj2" fmla="val 182125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লেনদেন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276600"/>
            <a:ext cx="3352800" cy="822305"/>
          </a:xfrm>
          <a:prstGeom prst="wedgeEllipseCallout">
            <a:avLst>
              <a:gd name="adj1" fmla="val 61459"/>
              <a:gd name="adj2" fmla="val 168646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292495"/>
            <a:ext cx="3352800" cy="822305"/>
          </a:xfrm>
          <a:prstGeom prst="wedgeEllipseCallout">
            <a:avLst>
              <a:gd name="adj1" fmla="val -47632"/>
              <a:gd name="adj2" fmla="val 173701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মূলধন জাতীয়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971800"/>
            <a:ext cx="3352800" cy="822305"/>
          </a:xfrm>
          <a:prstGeom prst="wedgeEllipseCallout">
            <a:avLst>
              <a:gd name="adj1" fmla="val 61460"/>
              <a:gd name="adj2" fmla="val 210768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971800"/>
            <a:ext cx="3352800" cy="822305"/>
          </a:xfrm>
          <a:prstGeom prst="wedgeEllipseCallout">
            <a:avLst>
              <a:gd name="adj1" fmla="val -41847"/>
              <a:gd name="adj2" fmla="val 205713"/>
            </a:avLst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মুনাফা জাতীয়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2362200" cy="822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105400"/>
            <a:ext cx="2362200" cy="822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5105400"/>
            <a:ext cx="1905000" cy="822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ব্যয়।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4600" y="5105401"/>
            <a:ext cx="1676400" cy="8223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ব্যয়।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6044625"/>
            <a:ext cx="32004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লেনদেনের শ্রেণীবিন্যাস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6553200"/>
            <a:ext cx="11779769" cy="381000"/>
          </a:xfrm>
          <a:prstGeom prst="rect">
            <a:avLst/>
          </a:prstGeom>
        </p:spPr>
      </p:pic>
      <p:pic>
        <p:nvPicPr>
          <p:cNvPr id="7" name="Picture 6" descr="NBMBMNB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525"/>
            <a:ext cx="373380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733026" y="-152400"/>
            <a:ext cx="365837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0"/>
            <a:ext cx="2819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697" y="-1028702"/>
            <a:ext cx="1219201" cy="327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86800" y="0"/>
            <a:ext cx="3657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315" y="19620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/>
                <a:ea typeface="Cambria Math"/>
                <a:cs typeface="NikoshBAN" pitchFamily="2" charset="0"/>
              </a:rPr>
              <a:t>⧉</a:t>
            </a:r>
            <a:r>
              <a:rPr lang="bn-IN" sz="2000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099" y="2362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/>
                <a:ea typeface="Cambria Math"/>
                <a:cs typeface="NikoshBAN" pitchFamily="2" charset="0"/>
              </a:rPr>
              <a:t>⧠</a:t>
            </a:r>
            <a:r>
              <a:rPr lang="bn-IN" sz="2000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en-US" sz="2000" dirty="0" err="1" smtClean="0">
                <a:latin typeface="Cambria Math"/>
                <a:ea typeface="Cambria Math"/>
                <a:cs typeface="NikoshBAN" pitchFamily="2" charset="0"/>
              </a:rPr>
              <a:t>তো</a:t>
            </a:r>
            <a:r>
              <a:rPr lang="bn-IN" sz="2000" dirty="0" smtClean="0">
                <a:latin typeface="Cambria Math"/>
                <a:ea typeface="Cambria Math"/>
                <a:cs typeface="NikoshBAN" pitchFamily="2" charset="0"/>
              </a:rPr>
              <a:t>মাদের লিখা উত্তর মিলিয়ে নাও।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03758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bn-IN" sz="2400" dirty="0" smtClean="0">
                <a:latin typeface="Cambria Math"/>
                <a:ea typeface="Cambria Math"/>
                <a:cs typeface="NikoshBAN" pitchFamily="2" charset="0"/>
              </a:rPr>
              <a:t>যে সকল প্রাপ্তি অনিয়মিত, টাকার পরিমাণ বড় এবং এক বছরের অধিক সময় সুবিধা ভোগ করা যায় তাই মূলধন জাতীয় প্রাপ্তি।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114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Cambria Math"/>
                <a:ea typeface="Cambria Math"/>
                <a:cs typeface="NikoshBAN" pitchFamily="2" charset="0"/>
              </a:rPr>
              <a:t> কোন স্থায়ী সম্পদ বিক্রয়ের ক্ষেত্রে বিক্রয় ও ক্রয়ের যে পার্থক্য সৃষ্টি হয় তাই মূলধন জাতীয় </a:t>
            </a:r>
            <a:r>
              <a:rPr lang="bn-IN" sz="3200" dirty="0" smtClean="0">
                <a:latin typeface="Cambria Math"/>
                <a:ea typeface="Cambria Math"/>
                <a:cs typeface="NikoshBAN" pitchFamily="2" charset="0"/>
              </a:rPr>
              <a:t>আয়।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105400"/>
            <a:ext cx="998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Cambria Math"/>
                <a:ea typeface="Cambria Math"/>
                <a:cs typeface="NikoshBAN" pitchFamily="2" charset="0"/>
              </a:rPr>
              <a:t> ধরি, আসবাবপত্রের ক্রয় মুল্য ২০,০০০ টাকা এবং বিক্রয় মুল্য ২২,০০০ টাকা। এখানে মূলধন জাতীয় আয় = (২২,০০০ </a:t>
            </a:r>
            <a:r>
              <a:rPr lang="en-US" sz="2800" dirty="0" smtClean="0">
                <a:latin typeface="Cambria Math"/>
                <a:ea typeface="Cambria Math"/>
                <a:cs typeface="NikoshBAN" pitchFamily="2" charset="0"/>
              </a:rPr>
              <a:t>⎯</a:t>
            </a:r>
            <a:r>
              <a:rPr lang="bn-IN" sz="2800" dirty="0" smtClean="0">
                <a:latin typeface="Cambria Math"/>
                <a:ea typeface="Cambria Math"/>
                <a:cs typeface="NikoshBAN" pitchFamily="2" charset="0"/>
              </a:rPr>
              <a:t> ২০,০০০) = ২,০০০ টাকা এবং মূলধন জাতীয় প্রাপ্তি = ২২,০০০ টাকা।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4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27" y="0"/>
            <a:ext cx="12337347" cy="897775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 ও মুনাফা জাতীয় লেনদেন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মাধ্যমে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bn-IN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3276600" cy="274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নাফা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প্রিপ্তি/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990600"/>
            <a:ext cx="3276600" cy="274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</a:t>
            </a:r>
          </a:p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জাতীয় </a:t>
            </a:r>
          </a:p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প্রপ্তি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667000"/>
            <a:ext cx="3276600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3962400"/>
            <a:ext cx="3276600" cy="2743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প্রদান/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0" y="990600"/>
            <a:ext cx="3276600" cy="274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</a:t>
            </a:r>
          </a:p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জাতীয়</a:t>
            </a:r>
          </a:p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ব্যয়।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1293"/>
            <a:ext cx="3124200" cy="218247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00600" y="4847570"/>
            <a:ext cx="2667000" cy="562630"/>
          </a:xfrm>
          <a:prstGeom prst="wedgeEllipseCallout">
            <a:avLst>
              <a:gd name="adj1" fmla="val -20882"/>
              <a:gd name="adj2" fmla="val -27939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1066800"/>
            <a:ext cx="3429000" cy="649188"/>
          </a:xfrm>
          <a:prstGeom prst="wedgeEllipseCallout">
            <a:avLst>
              <a:gd name="adj1" fmla="val -16973"/>
              <a:gd name="adj2" fmla="val 189212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লেদেন।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3038"/>
            <a:ext cx="3124200" cy="21637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800600" y="4876800"/>
            <a:ext cx="2667000" cy="562630"/>
          </a:xfrm>
          <a:prstGeom prst="wedgeEllipseCallout">
            <a:avLst>
              <a:gd name="adj1" fmla="val 15011"/>
              <a:gd name="adj2" fmla="val -210833"/>
            </a:avLst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মনিহারি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খ্যাতে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C:\Users\Mostafizur Rahman\Documents\Downloads\pad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3229769"/>
            <a:ext cx="3140075" cy="2104231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724400" y="2590800"/>
            <a:ext cx="2667000" cy="562630"/>
          </a:xfrm>
          <a:prstGeom prst="wedgeEllipseCallout">
            <a:avLst>
              <a:gd name="adj1" fmla="val 2024"/>
              <a:gd name="adj2" fmla="val 303822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743200"/>
            <a:ext cx="3048000" cy="213360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724400" y="4800600"/>
            <a:ext cx="2667000" cy="562630"/>
          </a:xfrm>
          <a:prstGeom prst="wedgeEllipseCallout">
            <a:avLst>
              <a:gd name="adj1" fmla="val 15417"/>
              <a:gd name="adj2" fmla="val -272625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cross_jali_dining_se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3200"/>
            <a:ext cx="3124200" cy="211815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876800" y="4800600"/>
            <a:ext cx="2667000" cy="562630"/>
          </a:xfrm>
          <a:prstGeom prst="wedgeEllipseCallout">
            <a:avLst>
              <a:gd name="adj1" fmla="val 15417"/>
              <a:gd name="adj2" fmla="val -272625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cross_jali_dining_se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90170"/>
            <a:ext cx="3124200" cy="211815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876800" y="4847570"/>
            <a:ext cx="2667000" cy="562630"/>
          </a:xfrm>
          <a:prstGeom prst="wedgeEllipseCallout">
            <a:avLst>
              <a:gd name="adj1" fmla="val -18869"/>
              <a:gd name="adj2" fmla="val -206139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9 -0.01111 L -0.28395 -0.247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25E-6 0.00764 L -0.26234 -0.25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8 -0.01875 L 0.29321 0.1847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8 -0.0088 L 0.28704 0.1935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6132E-7 -0.02223 L 0.28151 -0.3243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 -0.02222 L 0.29321 -0.2409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 4.44444E-6 L -0.27778 0.1888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94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44444E-6 L -0.29938 0.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25E-6 -0.01111 L 0.28087 -0.2432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025E-6 0.01459 L 0.28703 -0.2409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25E-6 -2.59259E-6 L -0.28703 -0.2502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025E-6 3.33333E-6 L -0.26852 -0.2479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 animBg="1"/>
      <p:bldP spid="16" grpId="1" animBg="1"/>
      <p:bldP spid="16" grpId="2" animBg="1"/>
      <p:bldP spid="16" grpId="3" animBg="1"/>
      <p:bldP spid="17" grpId="0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2" grpId="0" animBg="1"/>
      <p:bldP spid="22" grpId="1" animBg="1"/>
      <p:bldP spid="22" grpId="2" animBg="1"/>
      <p:bldP spid="22" grpId="3" animBg="1"/>
      <p:bldP spid="24" grpId="0" animBg="1"/>
      <p:bldP spid="24" grpId="1" animBg="1"/>
      <p:bldP spid="24" grpId="2" animBg="1"/>
      <p:bldP spid="24" grpId="3" animBg="1"/>
      <p:bldP spid="26" grpId="0" animBg="1"/>
      <p:bldP spid="26" grpId="1" animBg="1"/>
      <p:bldP spid="26" grpId="2" animBg="1"/>
      <p:bldP spid="2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5410200" cy="917079"/>
          </a:xfrm>
          <a:prstGeom prst="rightArrow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2343567"/>
            <a:ext cx="5562600" cy="1039356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ব্যয়।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486567"/>
            <a:ext cx="5410200" cy="917079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মুনাফা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696367"/>
            <a:ext cx="5562600" cy="917079"/>
          </a:xfrm>
          <a:prstGeom prst="leftArrow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মুনাফা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 / ব্যয়।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990600"/>
            <a:ext cx="4724400" cy="2667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152400"/>
            <a:ext cx="4876800" cy="2362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3352800"/>
            <a:ext cx="4876800" cy="2514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4495800"/>
            <a:ext cx="4724400" cy="2209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762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মোটর গাড়ি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066800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কোঠা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মোটর গাড়ি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২। আমদানি শুল্ক, জাহাজ ভাড়া, আন্তঃপরিবহন খরচ, যন্ত্রপাতির সংস্থাপন ব্যয়, দালান কোঠা নির্মাণ খরচ, জমি ক্রয়ের রেজিষ্ট্রশন খরচ যন্ত্রপাতির বড় ধরনের মেরামত খরচ ইত্যাদি।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576697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পণ্য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ব্যাংক জমার সুদ, প্রাপ্ত বাড়ি ভাড়া, প্রাপ্ত কমিশন, শেয়ার বিনিয়োগের লভ্যাংশ বা সুদ এবং প্রদত্ত ঋণের সুদ 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495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পণ্য ক্রয়, ২। সাধারণ খরচ অর্থাৎ বেতন ও মজুরি প্রদান, ভাড়া প্রদান, ঋণের সুদ প্রদান, বিজ্ঞাপন খরচ, বীমা প্রিমিয়াম প্রদান, অবচয়, দৈনন্দিন মেরামত, বিদ্যুৎ ও টেলিফোন বিল ইত্যাদি।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1230</TotalTime>
  <Words>1416</Words>
  <Application>Microsoft Office PowerPoint</Application>
  <PresentationFormat>Custom</PresentationFormat>
  <Paragraphs>319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Theme1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Windows User</cp:lastModifiedBy>
  <cp:revision>154</cp:revision>
  <dcterms:created xsi:type="dcterms:W3CDTF">2006-08-16T00:00:00Z</dcterms:created>
  <dcterms:modified xsi:type="dcterms:W3CDTF">2018-04-29T14:25:03Z</dcterms:modified>
</cp:coreProperties>
</file>