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0" r:id="rId12"/>
    <p:sldId id="271" r:id="rId13"/>
    <p:sldId id="275" r:id="rId14"/>
    <p:sldId id="272" r:id="rId15"/>
    <p:sldId id="273" r:id="rId16"/>
    <p:sldId id="274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1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6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5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2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4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E646-319B-4859-9499-30CE66E99DE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3491-2139-49F3-B884-913F72DE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8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1445" y="285136"/>
            <a:ext cx="11080955" cy="2369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0" y="2812025"/>
            <a:ext cx="5407742" cy="3873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7"/>
          <a:stretch/>
        </p:blipFill>
        <p:spPr>
          <a:xfrm>
            <a:off x="6041922" y="3006211"/>
            <a:ext cx="5491317" cy="36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8" y="1671484"/>
            <a:ext cx="10087897" cy="32446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2713" y="5327076"/>
            <a:ext cx="104262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একটি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আদর্শ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ফুলের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বিভিন্ন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অংশ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1047" y="304006"/>
            <a:ext cx="535595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এবার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মিলিয়ে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নাও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89" y="404279"/>
            <a:ext cx="2819499" cy="19357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604610" y="2576993"/>
            <a:ext cx="1072993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ফুলের সবচেয়ে বাইরের স্তবককে বৃতি বলে। সাধারণত এরা সবুজ রঙের হয়।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4610" y="4690368"/>
            <a:ext cx="582633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বৃতি ফুলের অন্য অংশগুলোকে বিশেষত কুঁড়ি অবস্থায়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রোদ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পোকা-মাকড়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4610" y="3847199"/>
            <a:ext cx="152773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কাজঃ</a:t>
            </a:r>
            <a:endParaRPr lang="en-US" sz="3200" dirty="0"/>
          </a:p>
        </p:txBody>
      </p:sp>
      <p:sp>
        <p:nvSpPr>
          <p:cNvPr id="30" name="Right Arrow 29"/>
          <p:cNvSpPr/>
          <p:nvPr/>
        </p:nvSpPr>
        <p:spPr>
          <a:xfrm>
            <a:off x="4823035" y="996030"/>
            <a:ext cx="1015149" cy="793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838184" y="864237"/>
            <a:ext cx="2753033" cy="10574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/>
              </a:rPr>
              <a:t>বৃতি</a:t>
            </a:r>
            <a:endParaRPr lang="en-US" sz="6000" b="1" dirty="0">
              <a:latin typeface="NikoshBAN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8" y="3735947"/>
            <a:ext cx="2301071" cy="1288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13" y="3735947"/>
            <a:ext cx="2311990" cy="126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8" y="5085883"/>
            <a:ext cx="2301071" cy="12011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13" y="5085883"/>
            <a:ext cx="2311990" cy="12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63" y="155719"/>
            <a:ext cx="2174695" cy="2233520"/>
          </a:xfrm>
          <a:prstGeom prst="roundRect">
            <a:avLst>
              <a:gd name="adj" fmla="val 3023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4679841" y="1101512"/>
            <a:ext cx="971627" cy="678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57651" y="1047435"/>
            <a:ext cx="2635044" cy="7865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/>
                <a:cs typeface="Nikosh" panose="02000000000000000000" pitchFamily="2" charset="0"/>
              </a:rPr>
              <a:t>পাপড়ি</a:t>
            </a:r>
            <a:r>
              <a:rPr lang="en-US" sz="6000" b="1" dirty="0">
                <a:solidFill>
                  <a:schemeClr val="bg1"/>
                </a:solidFill>
                <a:latin typeface="NikoshBAN"/>
                <a:cs typeface="Nikosh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943" y="2600593"/>
            <a:ext cx="1075649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 বাইরের দিক থেকে দ্বিতীয় স্তবক। কতগুলো পাপড়ি মিলে দলমন্ডল গঠন করে। এরা বিভিন্ন রঙের হয়।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936" y="4013457"/>
            <a:ext cx="163378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কাজঃ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9937" y="4823023"/>
            <a:ext cx="633337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দলমন্ডল রঙিন হওয়ায়  পোকা-মাকড় ও পশুপাখি  আকর্ষণ করে ও পরাগায়ন নিশ্চিত করে।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5" t="14798" r="24029" b="7253"/>
          <a:stretch/>
        </p:blipFill>
        <p:spPr>
          <a:xfrm>
            <a:off x="7455878" y="4375355"/>
            <a:ext cx="3798276" cy="2127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1502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87037" y="271719"/>
            <a:ext cx="8227924" cy="1446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/>
              </a:rPr>
              <a:t>জোড়ায়</a:t>
            </a:r>
            <a:r>
              <a:rPr lang="en-US" sz="6600" b="1" dirty="0">
                <a:latin typeface="NikoshBAN"/>
              </a:rPr>
              <a:t> </a:t>
            </a:r>
            <a:r>
              <a:rPr lang="en-US" sz="6600" b="1" dirty="0" err="1">
                <a:latin typeface="NikoshBAN"/>
              </a:rPr>
              <a:t>কাজ</a:t>
            </a:r>
            <a:endParaRPr lang="en-US" sz="6600" b="1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9266" y="4541901"/>
            <a:ext cx="9375112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ফুলে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বৃতির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অবস্থান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কোথায়?ও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তা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লিখ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97" y="2056371"/>
            <a:ext cx="6260123" cy="2009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70551" y="2056371"/>
            <a:ext cx="1972015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atin typeface="NikoshBAN" pitchFamily="2" charset="0"/>
              </a:rPr>
              <a:t>সময়ঃ০৫মিনিট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28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75" y="201559"/>
            <a:ext cx="3356079" cy="1887795"/>
          </a:xfrm>
          <a:prstGeom prst="roundRect">
            <a:avLst>
              <a:gd name="adj" fmla="val 1008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5095296" y="914399"/>
            <a:ext cx="835741" cy="639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78521" y="737419"/>
            <a:ext cx="2998838" cy="8160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/>
              </a:rPr>
              <a:t>পুংকেশর</a:t>
            </a:r>
            <a:endParaRPr lang="en-US" sz="4800" b="1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618" y="2368415"/>
            <a:ext cx="10913805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এটি ফুলের তৃতীয় স্তবক।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স্তবকের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পুংকেশর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পুংকেশরের দন্ডের মত অংশকে পুংদন্ড এবং শীর্ষের থলির মত অংশকে পরাগধানী বলে।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618" y="4941954"/>
            <a:ext cx="66050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পরাগধানীতে পরাগরেণু উৎপন্ন হয়। পরাগরেণু থেকে পুংজনন কোষ উৎপন্ন হয় এবং এরা জননকাজে অংশগ্রহণ করে।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40" y="4174608"/>
            <a:ext cx="3542343" cy="2406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633636" y="4032471"/>
            <a:ext cx="163378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কাজঃ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16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" t="472" r="11643" b="-472"/>
          <a:stretch/>
        </p:blipFill>
        <p:spPr>
          <a:xfrm>
            <a:off x="988140" y="241690"/>
            <a:ext cx="4983815" cy="2363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6172199" y="1073037"/>
            <a:ext cx="776748" cy="701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049729" y="1073037"/>
            <a:ext cx="4306529" cy="7011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/>
              </a:rPr>
              <a:t>স্ত্রীস্তবক</a:t>
            </a:r>
            <a:r>
              <a:rPr lang="en-US" sz="2800" b="1" dirty="0">
                <a:latin typeface="NikoshBAN"/>
              </a:rPr>
              <a:t> </a:t>
            </a:r>
            <a:r>
              <a:rPr lang="en-US" sz="2800" b="1" dirty="0" err="1">
                <a:latin typeface="NikoshBAN"/>
              </a:rPr>
              <a:t>বা</a:t>
            </a:r>
            <a:r>
              <a:rPr lang="en-US" sz="2800" b="1" dirty="0">
                <a:latin typeface="NikoshBAN"/>
              </a:rPr>
              <a:t> </a:t>
            </a:r>
            <a:r>
              <a:rPr lang="en-US" sz="2800" b="1" dirty="0" err="1">
                <a:latin typeface="NikoshBAN"/>
              </a:rPr>
              <a:t>গর্ভকেশর</a:t>
            </a:r>
            <a:endParaRPr lang="en-US" sz="2800" b="1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140" y="2828836"/>
            <a:ext cx="1036811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স্ত্রীস্তবক ফুলের চতুর্থ স্তবক। এক বা একাধিক গর্ভপত্র নিয়ে এটি গঠিত। একটি গর্ভপত্রের তিনটি অংশ, যথা- গর্ভাশয়, গর্ভদন্ড ও গর্ভমুন্ড। গর্ভাশয়ের ভিতরে ডিম্বক সাজানো থাকে । ডিম্বকে ডিম্বানো সৃষ্টি হয়।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766" y="5583571"/>
            <a:ext cx="596818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স্ত্রীস্তবক </a:t>
            </a:r>
            <a:r>
              <a:rPr lang="as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পুংস্তবকের মতো সরাসরি জনন কাজে অংশগ্রণ করে।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8140" y="4790979"/>
            <a:ext cx="148951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কাজঃ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40" y="4868005"/>
            <a:ext cx="3409334" cy="16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8" t="39999" r="2598" b="10000"/>
          <a:stretch/>
        </p:blipFill>
        <p:spPr>
          <a:xfrm>
            <a:off x="1635755" y="596729"/>
            <a:ext cx="4192126" cy="23449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989006" y="1219200"/>
            <a:ext cx="1160207" cy="2458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91436" y="1393721"/>
            <a:ext cx="920642" cy="975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912078" y="1498836"/>
            <a:ext cx="3293810" cy="8111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/>
              </a:rPr>
              <a:t>পুষ্পাক্ষ</a:t>
            </a:r>
            <a:endParaRPr lang="en-US" sz="4800" b="1" dirty="0"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8864" y="3853086"/>
            <a:ext cx="951762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পুষ্পাক্ষ সাধারণত গোলাকার এবং ফুলের বৃন্তশীর্ষে অবস্থান করে।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52143" y="403099"/>
            <a:ext cx="5731473" cy="13833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8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448" y="4807664"/>
            <a:ext cx="883286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ফুলের যেকোনো ৩টি অংশ এঁকে দেখাও।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61319" y="1769807"/>
            <a:ext cx="174599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</a:rPr>
              <a:t>সময়ঃ১০মিনিট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8" y="1954473"/>
            <a:ext cx="6770284" cy="25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26114" y="320122"/>
            <a:ext cx="6179449" cy="1327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9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7327" y="1938043"/>
            <a:ext cx="911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NikoshBAN"/>
              </a:rPr>
              <a:t>১।প্রশ্নঃ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আদর্শ ফুলের কয়টি অংশ থাকে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0312" y="2677526"/>
            <a:ext cx="135966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</a:rPr>
              <a:t>(ক)৪টি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5767" y="2695830"/>
            <a:ext cx="135165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</a:rPr>
              <a:t>(খ)৬টি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5839" y="2676244"/>
            <a:ext cx="132921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</a:rPr>
              <a:t>(গ)৫টি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3468" y="2682831"/>
            <a:ext cx="12747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</a:rPr>
              <a:t>(ঘ)৭টি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7327" y="3532210"/>
            <a:ext cx="774923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NikoshBAN" pitchFamily="2" charset="0"/>
              </a:rPr>
              <a:t>২।প্রশ্নঃপুংকেশর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</a:rPr>
              <a:t>ফুলের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</a:rPr>
              <a:t>কত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</a:rPr>
              <a:t>তম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</a:rPr>
              <a:t>স্তবক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</a:rPr>
              <a:t>?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2285309" y="4264275"/>
            <a:ext cx="148467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</a:rPr>
              <a:t>(ক)২নং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3117" y="4287030"/>
            <a:ext cx="141096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</a:rPr>
              <a:t>(খ)৩নং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3816" y="4252429"/>
            <a:ext cx="13532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</a:rPr>
              <a:t>(গ)৪নং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0594" y="4255098"/>
            <a:ext cx="137249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</a:rPr>
              <a:t>(ঘ)৫নং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7327" y="4980295"/>
            <a:ext cx="98332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৩</a:t>
            </a:r>
            <a:r>
              <a:rPr lang="bn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প্রশ্নঃ</a:t>
            </a:r>
            <a:r>
              <a:rPr lang="bn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ফুলের সবচেয়ে বাহিরের স্তবককে কী বলে?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51043" y="5735115"/>
            <a:ext cx="17009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/>
              </a:rPr>
              <a:t> (ক) বৃতি </a:t>
            </a:r>
            <a:endParaRPr lang="en-US" sz="28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6708" y="5736214"/>
            <a:ext cx="243047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</a:rPr>
              <a:t>(খ) পুংকেশর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9024" y="5735115"/>
            <a:ext cx="152157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</a:rPr>
              <a:t> (গ) দল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70683" y="5735115"/>
            <a:ext cx="25298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</a:rPr>
              <a:t>(ঘ) গর্ভকেশর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51354" y="1022555"/>
            <a:ext cx="6547169" cy="1396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বাড়ীর</a:t>
            </a:r>
            <a:r>
              <a:rPr lang="en-US" sz="9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9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5" y="373626"/>
            <a:ext cx="2320260" cy="3057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1528" r="-199" b="15417"/>
          <a:stretch/>
        </p:blipFill>
        <p:spPr>
          <a:xfrm>
            <a:off x="9311304" y="721946"/>
            <a:ext cx="2556384" cy="2709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249" y="3931745"/>
            <a:ext cx="1122843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/>
              </a:rPr>
              <a:t>একটি জবা ফুল ও একটি ধুতরা ফুল সংগ্রহ করে এবং এর বিভিন্ন অং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শের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নাম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লিখে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আনবে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445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71252" y="299885"/>
            <a:ext cx="7881416" cy="16862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8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2"/>
          <a:stretch/>
        </p:blipFill>
        <p:spPr>
          <a:xfrm>
            <a:off x="553065" y="1986115"/>
            <a:ext cx="10967884" cy="46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1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0580" y="1160205"/>
            <a:ext cx="8504903" cy="40017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7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87450" y="443060"/>
            <a:ext cx="7041012" cy="16332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8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6" t="39622" r="21896" b="26827"/>
          <a:stretch/>
        </p:blipFill>
        <p:spPr>
          <a:xfrm>
            <a:off x="1307690" y="2143432"/>
            <a:ext cx="9075175" cy="37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0290" y="362699"/>
            <a:ext cx="9144952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পাচ্ছি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2" y="1704668"/>
            <a:ext cx="3387222" cy="3565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90" y="1704668"/>
            <a:ext cx="3883752" cy="3565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68" y="1704668"/>
            <a:ext cx="3482618" cy="35654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01009" y="5504063"/>
            <a:ext cx="558999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নানা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জাতের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ফুল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152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092" y="460109"/>
            <a:ext cx="780854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এখন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কি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দেখতে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পাচ্ছি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16" y="1751433"/>
            <a:ext cx="2753249" cy="3407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t="9033" r="14182" b="-602"/>
          <a:stretch/>
        </p:blipFill>
        <p:spPr>
          <a:xfrm>
            <a:off x="6166923" y="1767373"/>
            <a:ext cx="2633154" cy="3391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6" y="1751433"/>
            <a:ext cx="2431209" cy="3391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5"/>
          <a:stretch/>
        </p:blipFill>
        <p:spPr>
          <a:xfrm>
            <a:off x="9126635" y="1794648"/>
            <a:ext cx="2491991" cy="3364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2858003" y="5526865"/>
            <a:ext cx="629371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ফুলের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বিভিন্ন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অংশ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6"/>
                <a:tile tx="0" ty="0" sx="100000" sy="100000" flip="none" algn="tl"/>
              </a:blip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0651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" r="43578"/>
          <a:stretch/>
        </p:blipFill>
        <p:spPr>
          <a:xfrm>
            <a:off x="252118" y="2222091"/>
            <a:ext cx="11261455" cy="386407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0840" y="216816"/>
            <a:ext cx="8884010" cy="18660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9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9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65941" y="226243"/>
            <a:ext cx="4918562" cy="1876900"/>
          </a:xfrm>
          <a:prstGeom prst="horizontalScroll">
            <a:avLst>
              <a:gd name="adj" fmla="val 153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/>
              </a:rPr>
              <a:t>শিখনফল</a:t>
            </a:r>
            <a:endParaRPr lang="en-US" sz="6600" b="1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1427" y="2300185"/>
            <a:ext cx="689110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এ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পাঠ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শেষে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শিক্ষার্থীরা…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AADD48-F974-4747-9801-C941468C8788}"/>
              </a:ext>
            </a:extLst>
          </p:cNvPr>
          <p:cNvSpPr/>
          <p:nvPr/>
        </p:nvSpPr>
        <p:spPr>
          <a:xfrm>
            <a:off x="1239445" y="3205113"/>
            <a:ext cx="8592712" cy="265835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১।সম্পূর্ণ </a:t>
            </a:r>
            <a:r>
              <a:rPr lang="en-US" sz="40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r>
              <a:rPr lang="en-US" sz="40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২।ফুলের </a:t>
            </a:r>
            <a:r>
              <a:rPr lang="en-US" sz="40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40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৩।ফুলের </a:t>
            </a:r>
            <a:r>
              <a:rPr lang="en-US" sz="40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অংশের</a:t>
            </a:r>
            <a:r>
              <a:rPr lang="en-US" sz="4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বর্ননা</a:t>
            </a:r>
            <a:r>
              <a:rPr lang="en-US" sz="4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endParaRPr lang="en-US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6" t="48662" r="19967" b="12725"/>
          <a:stretch/>
        </p:blipFill>
        <p:spPr>
          <a:xfrm>
            <a:off x="1152691" y="920189"/>
            <a:ext cx="1355836" cy="1708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51" y="2101380"/>
            <a:ext cx="1741213" cy="1560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50" y="2288387"/>
            <a:ext cx="1680291" cy="1553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2862525" y="64877"/>
            <a:ext cx="5721037" cy="10953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ফুলের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1835" r="38707" b="-1835"/>
          <a:stretch/>
        </p:blipFill>
        <p:spPr>
          <a:xfrm>
            <a:off x="2802643" y="2182372"/>
            <a:ext cx="1595255" cy="1451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8" t="-6260" r="85040" b="24432"/>
          <a:stretch/>
        </p:blipFill>
        <p:spPr>
          <a:xfrm>
            <a:off x="9361917" y="875249"/>
            <a:ext cx="1504256" cy="1631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8" name="Straight Arrow Connector 17"/>
          <p:cNvCxnSpPr/>
          <p:nvPr/>
        </p:nvCxnSpPr>
        <p:spPr>
          <a:xfrm flipH="1">
            <a:off x="2563099" y="919316"/>
            <a:ext cx="857448" cy="6092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29530" y="1090068"/>
            <a:ext cx="375920" cy="9933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18995" y="1184622"/>
            <a:ext cx="12" cy="10600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10651" y="1063589"/>
            <a:ext cx="509807" cy="10198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313583" y="858779"/>
            <a:ext cx="1015892" cy="5079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71980" y="2766201"/>
            <a:ext cx="1482236" cy="5173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পুষ্পাক্ষ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51865" y="3803405"/>
            <a:ext cx="1553585" cy="4978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বৃতি</a:t>
            </a:r>
            <a:endParaRPr lang="en-US" sz="40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61253" y="4003802"/>
            <a:ext cx="2134083" cy="5948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36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পাপড়ি</a:t>
            </a:r>
            <a:endParaRPr lang="en-US" sz="36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46632" y="3803405"/>
            <a:ext cx="1671682" cy="497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পুংকেশর</a:t>
            </a:r>
            <a:endParaRPr lang="en-US" sz="36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760045" y="2762914"/>
            <a:ext cx="1563329" cy="4876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গর্ভকেশর</a:t>
            </a:r>
            <a:endParaRPr lang="en-US" sz="36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57857" y="4781503"/>
            <a:ext cx="992227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ফুলের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পাঁচটি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অংশ।অর্থা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ফুলের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পাঁচটি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-ই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সম্পূর্ণ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ফুল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06994" y="471949"/>
            <a:ext cx="5319252" cy="117003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8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234" y="4463535"/>
            <a:ext cx="11735905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ফুলের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অংশ?অংশগুলোর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3" y="2028978"/>
            <a:ext cx="6086167" cy="22185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14352" y="1140227"/>
            <a:ext cx="192552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সময়ঃ৫মিনিট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400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Selim</cp:lastModifiedBy>
  <cp:revision>76</cp:revision>
  <dcterms:created xsi:type="dcterms:W3CDTF">2021-02-24T13:59:34Z</dcterms:created>
  <dcterms:modified xsi:type="dcterms:W3CDTF">2021-03-09T08:59:42Z</dcterms:modified>
</cp:coreProperties>
</file>